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88" r:id="rId4"/>
    <p:sldId id="289" r:id="rId5"/>
    <p:sldId id="290" r:id="rId6"/>
    <p:sldId id="291" r:id="rId7"/>
    <p:sldId id="258" r:id="rId8"/>
    <p:sldId id="259" r:id="rId9"/>
    <p:sldId id="260" r:id="rId10"/>
    <p:sldId id="261" r:id="rId11"/>
    <p:sldId id="262" r:id="rId12"/>
    <p:sldId id="276" r:id="rId13"/>
    <p:sldId id="263" r:id="rId14"/>
    <p:sldId id="273" r:id="rId15"/>
    <p:sldId id="264" r:id="rId16"/>
    <p:sldId id="275" r:id="rId17"/>
    <p:sldId id="281" r:id="rId18"/>
    <p:sldId id="265" r:id="rId19"/>
    <p:sldId id="266" r:id="rId20"/>
    <p:sldId id="285" r:id="rId21"/>
    <p:sldId id="267" r:id="rId22"/>
    <p:sldId id="277" r:id="rId23"/>
    <p:sldId id="268" r:id="rId24"/>
    <p:sldId id="269" r:id="rId25"/>
    <p:sldId id="270" r:id="rId26"/>
    <p:sldId id="271" r:id="rId27"/>
    <p:sldId id="272" r:id="rId28"/>
    <p:sldId id="282" r:id="rId29"/>
    <p:sldId id="274" r:id="rId30"/>
    <p:sldId id="279" r:id="rId31"/>
    <p:sldId id="278" r:id="rId32"/>
    <p:sldId id="283" r:id="rId33"/>
    <p:sldId id="287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8" d="100"/>
          <a:sy n="68" d="100"/>
        </p:scale>
        <p:origin x="-492" y="9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9D876-28E5-41E4-9BD9-00BF6642063D}" type="datetimeFigureOut">
              <a:rPr lang="ru-RU" smtClean="0"/>
              <a:pPr/>
              <a:t>07.01.2018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B41E3-2FF5-4E7B-B2E6-553EED8D28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9D876-28E5-41E4-9BD9-00BF6642063D}" type="datetimeFigureOut">
              <a:rPr lang="ru-RU" smtClean="0"/>
              <a:pPr/>
              <a:t>07.01.2018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B41E3-2FF5-4E7B-B2E6-553EED8D28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9D876-28E5-41E4-9BD9-00BF6642063D}" type="datetimeFigureOut">
              <a:rPr lang="ru-RU" smtClean="0"/>
              <a:pPr/>
              <a:t>07.01.2018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B41E3-2FF5-4E7B-B2E6-553EED8D28B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9D876-28E5-41E4-9BD9-00BF6642063D}" type="datetimeFigureOut">
              <a:rPr lang="ru-RU" smtClean="0"/>
              <a:pPr/>
              <a:t>07.01.2018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B41E3-2FF5-4E7B-B2E6-553EED8D28B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9D876-28E5-41E4-9BD9-00BF6642063D}" type="datetimeFigureOut">
              <a:rPr lang="ru-RU" smtClean="0"/>
              <a:pPr/>
              <a:t>07.01.2018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B41E3-2FF5-4E7B-B2E6-553EED8D28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9D876-28E5-41E4-9BD9-00BF6642063D}" type="datetimeFigureOut">
              <a:rPr lang="ru-RU" smtClean="0"/>
              <a:pPr/>
              <a:t>07.01.2018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B41E3-2FF5-4E7B-B2E6-553EED8D28B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9D876-28E5-41E4-9BD9-00BF6642063D}" type="datetimeFigureOut">
              <a:rPr lang="ru-RU" smtClean="0"/>
              <a:pPr/>
              <a:t>07.01.2018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B41E3-2FF5-4E7B-B2E6-553EED8D28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9D876-28E5-41E4-9BD9-00BF6642063D}" type="datetimeFigureOut">
              <a:rPr lang="ru-RU" smtClean="0"/>
              <a:pPr/>
              <a:t>07.01.2018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B41E3-2FF5-4E7B-B2E6-553EED8D28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9D876-28E5-41E4-9BD9-00BF6642063D}" type="datetimeFigureOut">
              <a:rPr lang="ru-RU" smtClean="0"/>
              <a:pPr/>
              <a:t>07.01.2018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B41E3-2FF5-4E7B-B2E6-553EED8D28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9D876-28E5-41E4-9BD9-00BF6642063D}" type="datetimeFigureOut">
              <a:rPr lang="ru-RU" smtClean="0"/>
              <a:pPr/>
              <a:t>07.01.2018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B41E3-2FF5-4E7B-B2E6-553EED8D28B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9D876-28E5-41E4-9BD9-00BF6642063D}" type="datetimeFigureOut">
              <a:rPr lang="ru-RU" smtClean="0"/>
              <a:pPr/>
              <a:t>07.01.2018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B41E3-2FF5-4E7B-B2E6-553EED8D28B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46B9D876-28E5-41E4-9BD9-00BF6642063D}" type="datetimeFigureOut">
              <a:rPr lang="ru-RU" smtClean="0"/>
              <a:pPr/>
              <a:t>07.01.2018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474B41E3-2FF5-4E7B-B2E6-553EED8D28B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tse2.mm.bing.net/th?id=OIP.tp3tdEu7ZBHfDA7qeFMzOgEsCo&amp;pid=15.1&amp;P=0&amp;w=279&amp;h=15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2252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8356" y="704790"/>
            <a:ext cx="7772400" cy="852002"/>
          </a:xfrm>
        </p:spPr>
        <p:txBody>
          <a:bodyPr>
            <a:noAutofit/>
          </a:bodyPr>
          <a:lstStyle/>
          <a:p>
            <a:r>
              <a:rPr lang="uk-UA" sz="4000" b="1" dirty="0" smtClean="0"/>
              <a:t>,,Діяльність ООН у сфері захисту прав людини</a:t>
            </a:r>
            <a:r>
              <a:rPr lang="en-US" sz="4000" b="1" dirty="0" smtClean="0"/>
              <a:t>”</a:t>
            </a:r>
            <a:endParaRPr lang="ru-RU" sz="40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556792"/>
            <a:ext cx="7200800" cy="4032448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-5660" y="14911"/>
            <a:ext cx="8316416" cy="7760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4000" dirty="0" smtClean="0"/>
              <a:t>Презентація на тему:</a:t>
            </a:r>
            <a:br>
              <a:rPr lang="uk-UA" sz="4000" dirty="0" smtClean="0"/>
            </a:br>
            <a:endParaRPr lang="ru-RU" sz="40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87624" y="5589240"/>
            <a:ext cx="69847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2800" dirty="0"/>
              <a:t>підготувала </a:t>
            </a:r>
            <a:r>
              <a:rPr lang="uk-UA" sz="2800" dirty="0" smtClean="0"/>
              <a:t>  команда </a:t>
            </a:r>
            <a:r>
              <a:rPr lang="uk-UA" sz="2800" smtClean="0"/>
              <a:t>,,</a:t>
            </a:r>
            <a:r>
              <a:rPr lang="uk-UA" sz="2800" smtClean="0"/>
              <a:t>Дипломати</a:t>
            </a:r>
            <a:r>
              <a:rPr lang="en-US" sz="2800" smtClean="0"/>
              <a:t>”</a:t>
            </a:r>
            <a:endParaRPr lang="en-US" sz="2800" dirty="0" smtClean="0"/>
          </a:p>
          <a:p>
            <a:pPr lvl="0" algn="ctr"/>
            <a:r>
              <a:rPr lang="uk-UA" sz="2800" dirty="0" smtClean="0"/>
              <a:t>Тернопільської </a:t>
            </a:r>
            <a:r>
              <a:rPr lang="uk-UA" sz="2800" dirty="0"/>
              <a:t>ЗОШ №28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s003.radikal.ru/i203/1207/76/bcc267aa498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260648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dirty="0" err="1" smtClean="0">
                <a:solidFill>
                  <a:srgbClr val="FF0000"/>
                </a:solidFill>
              </a:rPr>
              <a:t>Міжнародний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>
                <a:solidFill>
                  <a:srgbClr val="FF0000"/>
                </a:solidFill>
              </a:rPr>
              <a:t>пакт про </a:t>
            </a:r>
            <a:r>
              <a:rPr lang="ru-RU" dirty="0" err="1">
                <a:solidFill>
                  <a:srgbClr val="FF0000"/>
                </a:solidFill>
              </a:rPr>
              <a:t>цивільні</a:t>
            </a:r>
            <a:r>
              <a:rPr lang="ru-RU" dirty="0">
                <a:solidFill>
                  <a:srgbClr val="FF0000"/>
                </a:solidFill>
              </a:rPr>
              <a:t> та </a:t>
            </a:r>
            <a:r>
              <a:rPr lang="ru-RU" dirty="0" err="1">
                <a:solidFill>
                  <a:srgbClr val="FF0000"/>
                </a:solidFill>
              </a:rPr>
              <a:t>політичні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>
                <a:solidFill>
                  <a:srgbClr val="FF0000"/>
                </a:solidFill>
              </a:rPr>
              <a:t>права (1966 р</a:t>
            </a:r>
            <a:r>
              <a:rPr lang="ru-RU" dirty="0" smtClean="0">
                <a:solidFill>
                  <a:srgbClr val="FF0000"/>
                </a:solidFill>
              </a:rPr>
              <a:t>.)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                  </a:t>
            </a:r>
            <a:r>
              <a:rPr lang="ru-RU" b="1" dirty="0" err="1" smtClean="0"/>
              <a:t>Він</a:t>
            </a:r>
            <a:r>
              <a:rPr lang="ru-RU" b="1" dirty="0" smtClean="0"/>
              <a:t> </a:t>
            </a:r>
            <a:r>
              <a:rPr lang="ru-RU" b="1" dirty="0" err="1" smtClean="0"/>
              <a:t>передбачає</a:t>
            </a:r>
            <a:r>
              <a:rPr lang="ru-RU" b="1" dirty="0" smtClean="0"/>
              <a:t> </a:t>
            </a:r>
          </a:p>
          <a:p>
            <a:r>
              <a:rPr lang="ru-RU" dirty="0" smtClean="0"/>
              <a:t> </a:t>
            </a:r>
            <a:r>
              <a:rPr lang="ru-RU" dirty="0" err="1" smtClean="0"/>
              <a:t>забезпечення</a:t>
            </a:r>
            <a:r>
              <a:rPr lang="ru-RU" dirty="0" smtClean="0"/>
              <a:t> особам </a:t>
            </a:r>
            <a:r>
              <a:rPr lang="ru-RU" dirty="0" err="1" smtClean="0"/>
              <a:t>ефективного</a:t>
            </a:r>
            <a:r>
              <a:rPr lang="ru-RU" dirty="0" smtClean="0"/>
              <a:t> </a:t>
            </a:r>
            <a:r>
              <a:rPr lang="ru-RU" dirty="0" err="1" smtClean="0"/>
              <a:t>засобу</a:t>
            </a:r>
            <a:r>
              <a:rPr lang="ru-RU" dirty="0" smtClean="0"/>
              <a:t> правового </a:t>
            </a:r>
            <a:r>
              <a:rPr lang="ru-RU" dirty="0" err="1" smtClean="0"/>
              <a:t>захисту</a:t>
            </a:r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 err="1" smtClean="0"/>
              <a:t>забезпечення</a:t>
            </a:r>
            <a:r>
              <a:rPr lang="ru-RU" dirty="0" smtClean="0"/>
              <a:t> права на </a:t>
            </a:r>
            <a:r>
              <a:rPr lang="ru-RU" dirty="0" err="1" smtClean="0"/>
              <a:t>правовий</a:t>
            </a:r>
            <a:r>
              <a:rPr lang="ru-RU" dirty="0" smtClean="0"/>
              <a:t> </a:t>
            </a:r>
            <a:r>
              <a:rPr lang="ru-RU" dirty="0" err="1" smtClean="0"/>
              <a:t>захист</a:t>
            </a:r>
            <a:r>
              <a:rPr lang="ru-RU" dirty="0" smtClean="0"/>
              <a:t> для будь-</a:t>
            </a:r>
            <a:r>
              <a:rPr lang="ru-RU" dirty="0" err="1" smtClean="0"/>
              <a:t>якої</a:t>
            </a:r>
            <a:r>
              <a:rPr lang="ru-RU" dirty="0" smtClean="0"/>
              <a:t> особи, яка </a:t>
            </a:r>
            <a:r>
              <a:rPr lang="ru-RU" dirty="0" err="1" smtClean="0"/>
              <a:t>потребує</a:t>
            </a:r>
            <a:r>
              <a:rPr lang="ru-RU" dirty="0" smtClean="0"/>
              <a:t> такого </a:t>
            </a:r>
            <a:r>
              <a:rPr lang="ru-RU" dirty="0" err="1" smtClean="0"/>
              <a:t>захисту</a:t>
            </a:r>
            <a:r>
              <a:rPr lang="ru-RU" dirty="0" smtClean="0"/>
              <a:t> і </a:t>
            </a:r>
            <a:r>
              <a:rPr lang="ru-RU" dirty="0" err="1" smtClean="0"/>
              <a:t>розвиток</a:t>
            </a:r>
            <a:r>
              <a:rPr lang="ru-RU" dirty="0" smtClean="0"/>
              <a:t> </a:t>
            </a:r>
            <a:r>
              <a:rPr lang="ru-RU" dirty="0" err="1" smtClean="0"/>
              <a:t>можливості</a:t>
            </a:r>
            <a:r>
              <a:rPr lang="ru-RU" dirty="0" smtClean="0"/>
              <a:t> судового </a:t>
            </a:r>
            <a:r>
              <a:rPr lang="ru-RU" dirty="0" err="1" smtClean="0"/>
              <a:t>захисту</a:t>
            </a:r>
            <a:endParaRPr lang="ru-RU" dirty="0" smtClean="0"/>
          </a:p>
          <a:p>
            <a:r>
              <a:rPr lang="ru-RU" dirty="0" err="1" smtClean="0"/>
              <a:t>застосування</a:t>
            </a:r>
            <a:r>
              <a:rPr lang="ru-RU" dirty="0" smtClean="0"/>
              <a:t> </a:t>
            </a:r>
            <a:r>
              <a:rPr lang="ru-RU" dirty="0" err="1" smtClean="0"/>
              <a:t>компетентними</a:t>
            </a:r>
            <a:r>
              <a:rPr lang="ru-RU" dirty="0" smtClean="0"/>
              <a:t> властями </a:t>
            </a:r>
            <a:r>
              <a:rPr lang="ru-RU" dirty="0" err="1" smtClean="0"/>
              <a:t>засобів</a:t>
            </a:r>
            <a:r>
              <a:rPr lang="ru-RU" dirty="0" smtClean="0"/>
              <a:t> правового </a:t>
            </a:r>
            <a:r>
              <a:rPr lang="ru-RU" dirty="0" err="1" smtClean="0"/>
              <a:t>захисту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4437112"/>
            <a:ext cx="3600400" cy="21602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s003.radikal.ru/i203/1207/76/bcc267aa498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    </a:t>
            </a:r>
            <a:r>
              <a:rPr lang="ru-RU" dirty="0" err="1" smtClean="0">
                <a:solidFill>
                  <a:srgbClr val="FF0000"/>
                </a:solidFill>
              </a:rPr>
              <a:t>Міжнародний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>
                <a:solidFill>
                  <a:srgbClr val="FF0000"/>
                </a:solidFill>
              </a:rPr>
              <a:t>пакт про </a:t>
            </a:r>
            <a:r>
              <a:rPr lang="ru-RU" dirty="0" err="1">
                <a:solidFill>
                  <a:srgbClr val="FF0000"/>
                </a:solidFill>
              </a:rPr>
              <a:t>економічні</a:t>
            </a:r>
            <a:r>
              <a:rPr lang="ru-RU" dirty="0">
                <a:solidFill>
                  <a:srgbClr val="FF0000"/>
                </a:solidFill>
              </a:rPr>
              <a:t>, </a:t>
            </a:r>
            <a:r>
              <a:rPr lang="ru-RU" dirty="0" err="1" smtClean="0">
                <a:solidFill>
                  <a:srgbClr val="FF0000"/>
                </a:solidFill>
              </a:rPr>
              <a:t>соціальні</a:t>
            </a:r>
            <a:r>
              <a:rPr lang="ru-RU" dirty="0" smtClean="0">
                <a:solidFill>
                  <a:srgbClr val="FF0000"/>
                </a:solidFill>
              </a:rPr>
              <a:t> та </a:t>
            </a:r>
            <a:r>
              <a:rPr lang="ru-RU" dirty="0" err="1">
                <a:solidFill>
                  <a:srgbClr val="FF0000"/>
                </a:solidFill>
              </a:rPr>
              <a:t>культурні</a:t>
            </a:r>
            <a:r>
              <a:rPr lang="ru-RU" dirty="0">
                <a:solidFill>
                  <a:srgbClr val="FF0000"/>
                </a:solidFill>
              </a:rPr>
              <a:t> права (1966 р</a:t>
            </a:r>
            <a:r>
              <a:rPr lang="ru-RU" dirty="0" smtClean="0">
                <a:solidFill>
                  <a:srgbClr val="FF0000"/>
                </a:solidFill>
              </a:rPr>
              <a:t>.) </a:t>
            </a:r>
            <a:r>
              <a:rPr lang="ru-RU" b="1" dirty="0" err="1" smtClean="0"/>
              <a:t>зазначає</a:t>
            </a:r>
            <a:r>
              <a:rPr lang="ru-RU" dirty="0" smtClean="0"/>
              <a:t>, що права </a:t>
            </a:r>
            <a:r>
              <a:rPr lang="ru-RU" dirty="0" err="1" smtClean="0"/>
              <a:t>вільної</a:t>
            </a:r>
            <a:r>
              <a:rPr lang="ru-RU" dirty="0" smtClean="0"/>
              <a:t> </a:t>
            </a:r>
            <a:r>
              <a:rPr lang="ru-RU" dirty="0" err="1" smtClean="0"/>
              <a:t>людської</a:t>
            </a:r>
            <a:r>
              <a:rPr lang="ru-RU" dirty="0" smtClean="0"/>
              <a:t> особи, </a:t>
            </a:r>
            <a:r>
              <a:rPr lang="ru-RU" dirty="0" err="1" smtClean="0"/>
              <a:t>вільної</a:t>
            </a:r>
            <a:r>
              <a:rPr lang="ru-RU" dirty="0" smtClean="0"/>
              <a:t> від страху та </a:t>
            </a:r>
            <a:r>
              <a:rPr lang="ru-RU" dirty="0" err="1" smtClean="0"/>
              <a:t>нужди</a:t>
            </a:r>
            <a:r>
              <a:rPr lang="ru-RU" dirty="0" smtClean="0"/>
              <a:t>,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здійснити</a:t>
            </a:r>
            <a:r>
              <a:rPr lang="ru-RU" dirty="0" smtClean="0"/>
              <a:t>, </a:t>
            </a:r>
            <a:r>
              <a:rPr lang="ru-RU" dirty="0" err="1" smtClean="0"/>
              <a:t>тільки</a:t>
            </a:r>
            <a:r>
              <a:rPr lang="ru-RU" dirty="0" smtClean="0"/>
              <a:t> </a:t>
            </a:r>
            <a:r>
              <a:rPr lang="ru-RU" dirty="0" err="1" smtClean="0"/>
              <a:t>якщо</a:t>
            </a:r>
            <a:r>
              <a:rPr lang="ru-RU" dirty="0" smtClean="0"/>
              <a:t> </a:t>
            </a:r>
            <a:r>
              <a:rPr lang="ru-RU" dirty="0" err="1" smtClean="0"/>
              <a:t>будуть</a:t>
            </a:r>
            <a:r>
              <a:rPr lang="ru-RU" dirty="0" smtClean="0"/>
              <a:t> </a:t>
            </a:r>
            <a:r>
              <a:rPr lang="ru-RU" dirty="0" err="1" smtClean="0"/>
              <a:t>створені</a:t>
            </a:r>
            <a:r>
              <a:rPr lang="ru-RU" dirty="0" smtClean="0"/>
              <a:t> </a:t>
            </a:r>
            <a:r>
              <a:rPr lang="ru-RU" dirty="0" err="1" smtClean="0"/>
              <a:t>такі</a:t>
            </a:r>
            <a:r>
              <a:rPr lang="ru-RU" dirty="0" smtClean="0"/>
              <a:t> </a:t>
            </a:r>
            <a:r>
              <a:rPr lang="ru-RU" dirty="0" err="1" smtClean="0"/>
              <a:t>умови</a:t>
            </a:r>
            <a:r>
              <a:rPr lang="ru-RU" dirty="0" smtClean="0"/>
              <a:t>, за яких </a:t>
            </a:r>
            <a:r>
              <a:rPr lang="ru-RU" dirty="0" err="1" smtClean="0"/>
              <a:t>кожен</a:t>
            </a:r>
            <a:r>
              <a:rPr lang="ru-RU" dirty="0" smtClean="0"/>
              <a:t> </a:t>
            </a:r>
            <a:r>
              <a:rPr lang="ru-RU" dirty="0" err="1" smtClean="0"/>
              <a:t>може</a:t>
            </a:r>
            <a:r>
              <a:rPr lang="ru-RU" dirty="0" smtClean="0"/>
              <a:t> </a:t>
            </a:r>
            <a:r>
              <a:rPr lang="ru-RU" dirty="0" err="1" smtClean="0"/>
              <a:t>користуватися</a:t>
            </a:r>
            <a:r>
              <a:rPr lang="ru-RU" dirty="0" smtClean="0"/>
              <a:t> </a:t>
            </a:r>
            <a:r>
              <a:rPr lang="ru-RU" dirty="0" err="1" smtClean="0"/>
              <a:t>своїми</a:t>
            </a:r>
            <a:r>
              <a:rPr lang="ru-RU" dirty="0" smtClean="0"/>
              <a:t> </a:t>
            </a:r>
            <a:r>
              <a:rPr lang="ru-RU" dirty="0" err="1" smtClean="0"/>
              <a:t>економічними</a:t>
            </a:r>
            <a:r>
              <a:rPr lang="ru-RU" dirty="0" smtClean="0"/>
              <a:t>, </a:t>
            </a:r>
            <a:r>
              <a:rPr lang="ru-RU" dirty="0" err="1" smtClean="0"/>
              <a:t>соціальними</a:t>
            </a:r>
            <a:r>
              <a:rPr lang="ru-RU" dirty="0" smtClean="0"/>
              <a:t> і </a:t>
            </a:r>
            <a:r>
              <a:rPr lang="ru-RU" dirty="0" err="1" smtClean="0"/>
              <a:t>культурними</a:t>
            </a:r>
            <a:r>
              <a:rPr lang="ru-RU" dirty="0" smtClean="0"/>
              <a:t> та </a:t>
            </a:r>
            <a:r>
              <a:rPr lang="ru-RU" dirty="0" err="1" smtClean="0"/>
              <a:t>політичними</a:t>
            </a:r>
            <a:r>
              <a:rPr lang="ru-RU" dirty="0" smtClean="0"/>
              <a:t> правами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4221088"/>
            <a:ext cx="3419873" cy="256490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1856" y="4221088"/>
            <a:ext cx="3732397" cy="25508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s003.radikal.ru/i203/1207/76/bcc267aa498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332656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dirty="0" smtClean="0"/>
              <a:t>    Даний  пакт </a:t>
            </a:r>
            <a:r>
              <a:rPr lang="uk-UA" b="1" dirty="0" smtClean="0"/>
              <a:t>передбачає </a:t>
            </a:r>
            <a:r>
              <a:rPr lang="ru-RU" dirty="0" smtClean="0"/>
              <a:t>право </a:t>
            </a:r>
            <a:br>
              <a:rPr lang="ru-RU" dirty="0" smtClean="0"/>
            </a:br>
            <a:r>
              <a:rPr lang="ru-RU" dirty="0" err="1" smtClean="0"/>
              <a:t>кожної</a:t>
            </a:r>
            <a:r>
              <a:rPr lang="ru-RU" dirty="0" smtClean="0"/>
              <a:t> </a:t>
            </a:r>
            <a:r>
              <a:rPr lang="ru-RU" dirty="0" err="1" smtClean="0"/>
              <a:t>людини</a:t>
            </a:r>
            <a:r>
              <a:rPr lang="ru-RU" dirty="0" smtClean="0"/>
              <a:t> на </a:t>
            </a:r>
            <a:r>
              <a:rPr lang="ru-RU" dirty="0" err="1" smtClean="0"/>
              <a:t>найвищий</a:t>
            </a:r>
            <a:r>
              <a:rPr lang="ru-RU" dirty="0" smtClean="0"/>
              <a:t> </a:t>
            </a:r>
            <a:r>
              <a:rPr lang="ru-RU" dirty="0" err="1" smtClean="0"/>
              <a:t>досяжний</a:t>
            </a:r>
            <a:r>
              <a:rPr lang="ru-RU" dirty="0" smtClean="0"/>
              <a:t> рівень </a:t>
            </a:r>
            <a:r>
              <a:rPr lang="ru-RU" dirty="0" err="1" smtClean="0"/>
              <a:t>фізичного</a:t>
            </a:r>
            <a:r>
              <a:rPr lang="ru-RU" dirty="0" smtClean="0"/>
              <a:t> і </a:t>
            </a:r>
            <a:r>
              <a:rPr lang="ru-RU" dirty="0" err="1" smtClean="0"/>
              <a:t>психічного</a:t>
            </a:r>
            <a:r>
              <a:rPr lang="ru-RU" dirty="0" smtClean="0"/>
              <a:t> </a:t>
            </a:r>
            <a:r>
              <a:rPr lang="ru-RU" dirty="0" err="1" smtClean="0"/>
              <a:t>здоров'я</a:t>
            </a:r>
            <a:r>
              <a:rPr lang="ru-RU" dirty="0" smtClean="0"/>
              <a:t>, участь у культурному </a:t>
            </a:r>
            <a:r>
              <a:rPr lang="ru-RU" dirty="0" err="1" smtClean="0"/>
              <a:t>житті</a:t>
            </a:r>
            <a:r>
              <a:rPr lang="ru-RU" dirty="0" smtClean="0"/>
              <a:t>, користування результатами </a:t>
            </a:r>
            <a:r>
              <a:rPr lang="ru-RU" dirty="0" err="1" smtClean="0"/>
              <a:t>наукового</a:t>
            </a:r>
            <a:r>
              <a:rPr lang="ru-RU" dirty="0" smtClean="0"/>
              <a:t> </a:t>
            </a:r>
            <a:r>
              <a:rPr lang="ru-RU" dirty="0" err="1" smtClean="0"/>
              <a:t>прогресу</a:t>
            </a:r>
            <a:r>
              <a:rPr lang="ru-RU" dirty="0" smtClean="0"/>
              <a:t> та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err="1" smtClean="0"/>
              <a:t>практичне</a:t>
            </a:r>
            <a:r>
              <a:rPr lang="ru-RU" dirty="0" smtClean="0"/>
              <a:t> </a:t>
            </a:r>
            <a:r>
              <a:rPr lang="ru-RU" dirty="0" err="1" smtClean="0"/>
              <a:t>застосування</a:t>
            </a:r>
            <a:r>
              <a:rPr lang="ru-RU" dirty="0" smtClean="0"/>
              <a:t>, користування </a:t>
            </a:r>
            <a:r>
              <a:rPr lang="ru-RU" dirty="0" err="1" smtClean="0"/>
              <a:t>захистом</a:t>
            </a:r>
            <a:r>
              <a:rPr lang="ru-RU" dirty="0" smtClean="0"/>
              <a:t> </a:t>
            </a:r>
            <a:r>
              <a:rPr lang="ru-RU" dirty="0" err="1" smtClean="0"/>
              <a:t>моральних</a:t>
            </a:r>
            <a:r>
              <a:rPr lang="ru-RU" dirty="0" smtClean="0"/>
              <a:t> і </a:t>
            </a:r>
            <a:r>
              <a:rPr lang="ru-RU" dirty="0" err="1" smtClean="0"/>
              <a:t>матеріальних</a:t>
            </a:r>
            <a:r>
              <a:rPr lang="ru-RU" dirty="0" smtClean="0"/>
              <a:t> </a:t>
            </a:r>
            <a:r>
              <a:rPr lang="ru-RU" dirty="0" err="1" smtClean="0"/>
              <a:t>інтересів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3933056"/>
            <a:ext cx="4176464" cy="27930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s003.radikal.ru/i203/1207/76/bcc267aa498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    </a:t>
            </a:r>
            <a:r>
              <a:rPr lang="ru-RU" dirty="0" err="1" smtClean="0">
                <a:solidFill>
                  <a:srgbClr val="FF0000"/>
                </a:solidFill>
              </a:rPr>
              <a:t>Конвенція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>
                <a:solidFill>
                  <a:srgbClr val="FF0000"/>
                </a:solidFill>
              </a:rPr>
              <a:t>з прав </a:t>
            </a:r>
            <a:r>
              <a:rPr lang="ru-RU" dirty="0" err="1" smtClean="0">
                <a:solidFill>
                  <a:srgbClr val="FF0000"/>
                </a:solidFill>
              </a:rPr>
              <a:t>дитини</a:t>
            </a:r>
            <a:r>
              <a:rPr lang="ru-RU" dirty="0" smtClean="0">
                <a:solidFill>
                  <a:srgbClr val="FF0000"/>
                </a:solidFill>
              </a:rPr>
              <a:t> (1989)р </a:t>
            </a:r>
            <a:r>
              <a:rPr lang="ru-RU" dirty="0" smtClean="0"/>
              <a:t> </a:t>
            </a:r>
          </a:p>
          <a:p>
            <a:pPr>
              <a:buNone/>
            </a:pPr>
            <a:r>
              <a:rPr lang="ru-RU" b="1" dirty="0" smtClean="0"/>
              <a:t>    проголосила</a:t>
            </a:r>
            <a:r>
              <a:rPr lang="ru-RU" dirty="0" smtClean="0"/>
              <a:t>, що </a:t>
            </a:r>
            <a:r>
              <a:rPr lang="ru-RU" dirty="0" err="1" smtClean="0"/>
              <a:t>діти</a:t>
            </a:r>
            <a:r>
              <a:rPr lang="ru-RU" dirty="0" smtClean="0"/>
              <a:t> мають право на </a:t>
            </a:r>
            <a:r>
              <a:rPr lang="ru-RU" dirty="0" err="1" smtClean="0"/>
              <a:t>особливе</a:t>
            </a:r>
            <a:r>
              <a:rPr lang="ru-RU" dirty="0" smtClean="0"/>
              <a:t> </a:t>
            </a:r>
            <a:r>
              <a:rPr lang="ru-RU" dirty="0" err="1" smtClean="0"/>
              <a:t>піклування</a:t>
            </a:r>
            <a:r>
              <a:rPr lang="ru-RU" dirty="0" smtClean="0"/>
              <a:t> і </a:t>
            </a:r>
            <a:r>
              <a:rPr lang="ru-RU" dirty="0" err="1" smtClean="0"/>
              <a:t>допомогу</a:t>
            </a:r>
            <a:endParaRPr lang="ru-RU" dirty="0" smtClean="0"/>
          </a:p>
          <a:p>
            <a:r>
              <a:rPr lang="ru-RU" dirty="0" smtClean="0"/>
              <a:t> для них мають бути </a:t>
            </a:r>
            <a:r>
              <a:rPr lang="ru-RU" dirty="0" err="1" smtClean="0"/>
              <a:t>надані</a:t>
            </a:r>
            <a:r>
              <a:rPr lang="ru-RU" dirty="0" smtClean="0"/>
              <a:t> </a:t>
            </a:r>
            <a:r>
              <a:rPr lang="ru-RU" dirty="0" err="1" smtClean="0"/>
              <a:t>необхідні</a:t>
            </a:r>
            <a:r>
              <a:rPr lang="ru-RU" dirty="0" smtClean="0"/>
              <a:t> </a:t>
            </a:r>
            <a:r>
              <a:rPr lang="ru-RU" dirty="0" err="1" smtClean="0"/>
              <a:t>захист</a:t>
            </a:r>
            <a:r>
              <a:rPr lang="ru-RU" dirty="0" smtClean="0"/>
              <a:t> і </a:t>
            </a:r>
            <a:r>
              <a:rPr lang="ru-RU" dirty="0" err="1" smtClean="0"/>
              <a:t>сприяння</a:t>
            </a:r>
            <a:endParaRPr lang="ru-RU" dirty="0" smtClean="0"/>
          </a:p>
          <a:p>
            <a:r>
              <a:rPr lang="ru-RU" dirty="0" err="1" smtClean="0"/>
              <a:t>дитині</a:t>
            </a:r>
            <a:r>
              <a:rPr lang="ru-RU" dirty="0" smtClean="0"/>
              <a:t> для </a:t>
            </a:r>
            <a:r>
              <a:rPr lang="ru-RU" dirty="0" err="1" smtClean="0"/>
              <a:t>повного</a:t>
            </a:r>
            <a:r>
              <a:rPr lang="ru-RU" dirty="0" smtClean="0"/>
              <a:t> і </a:t>
            </a:r>
            <a:r>
              <a:rPr lang="ru-RU" dirty="0" err="1" smtClean="0"/>
              <a:t>гармонійного</a:t>
            </a:r>
            <a:r>
              <a:rPr lang="ru-RU" dirty="0" smtClean="0"/>
              <a:t> </a:t>
            </a:r>
            <a:r>
              <a:rPr lang="ru-RU" dirty="0" err="1" smtClean="0"/>
              <a:t>розвитку</a:t>
            </a:r>
            <a:r>
              <a:rPr lang="ru-RU" dirty="0" smtClean="0"/>
              <a:t> її особи </a:t>
            </a:r>
            <a:r>
              <a:rPr lang="ru-RU" dirty="0" err="1" smtClean="0"/>
              <a:t>необхідно</a:t>
            </a:r>
            <a:r>
              <a:rPr lang="ru-RU" dirty="0" smtClean="0"/>
              <a:t> </a:t>
            </a:r>
            <a:r>
              <a:rPr lang="ru-RU" dirty="0" err="1" smtClean="0"/>
              <a:t>зростати</a:t>
            </a:r>
            <a:r>
              <a:rPr lang="ru-RU" dirty="0" smtClean="0"/>
              <a:t> в </a:t>
            </a:r>
            <a:r>
              <a:rPr lang="ru-RU" dirty="0" err="1" smtClean="0"/>
              <a:t>сімейному</a:t>
            </a:r>
            <a:r>
              <a:rPr lang="ru-RU" dirty="0" smtClean="0"/>
              <a:t> </a:t>
            </a:r>
            <a:r>
              <a:rPr lang="ru-RU" dirty="0" err="1" smtClean="0"/>
              <a:t>оточенні</a:t>
            </a:r>
            <a:r>
              <a:rPr lang="ru-RU" dirty="0" smtClean="0"/>
              <a:t>, в </a:t>
            </a:r>
            <a:r>
              <a:rPr lang="ru-RU" dirty="0" err="1" smtClean="0"/>
              <a:t>атмосфері</a:t>
            </a:r>
            <a:r>
              <a:rPr lang="ru-RU" dirty="0" smtClean="0"/>
              <a:t> </a:t>
            </a:r>
            <a:r>
              <a:rPr lang="ru-RU" dirty="0" err="1" smtClean="0"/>
              <a:t>щастя</a:t>
            </a:r>
            <a:r>
              <a:rPr lang="ru-RU" dirty="0" smtClean="0"/>
              <a:t>, </a:t>
            </a:r>
            <a:r>
              <a:rPr lang="ru-RU" dirty="0" err="1" smtClean="0"/>
              <a:t>любові</a:t>
            </a:r>
            <a:r>
              <a:rPr lang="ru-RU" dirty="0" smtClean="0"/>
              <a:t> і </a:t>
            </a:r>
            <a:r>
              <a:rPr lang="ru-RU" dirty="0" err="1" smtClean="0"/>
              <a:t>розуміння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4088090"/>
            <a:ext cx="3672408" cy="25706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s003.radikal.ru/i203/1207/76/bcc267aa498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6633"/>
            <a:ext cx="9489232" cy="381642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На </a:t>
            </a:r>
            <a:r>
              <a:rPr lang="ru-RU" dirty="0" err="1"/>
              <a:t>рівні</a:t>
            </a:r>
            <a:r>
              <a:rPr lang="ru-RU" dirty="0"/>
              <a:t> ООН </a:t>
            </a:r>
            <a:r>
              <a:rPr lang="ru-RU" dirty="0" err="1"/>
              <a:t>основний</a:t>
            </a:r>
            <a:r>
              <a:rPr lang="ru-RU" dirty="0"/>
              <a:t> </a:t>
            </a:r>
            <a:r>
              <a:rPr lang="ru-RU" dirty="0" err="1"/>
              <a:t>захист</a:t>
            </a:r>
            <a:r>
              <a:rPr lang="ru-RU" dirty="0"/>
              <a:t> </a:t>
            </a:r>
            <a:r>
              <a:rPr lang="ru-RU" dirty="0" err="1"/>
              <a:t>дітям</a:t>
            </a:r>
            <a:r>
              <a:rPr lang="ru-RU" dirty="0"/>
              <a:t> </a:t>
            </a:r>
            <a:r>
              <a:rPr lang="ru-RU" dirty="0" err="1"/>
              <a:t>забезпечує</a:t>
            </a:r>
            <a:r>
              <a:rPr lang="ru-RU" dirty="0"/>
              <a:t> </a:t>
            </a:r>
            <a:r>
              <a:rPr lang="ru-RU" dirty="0" err="1">
                <a:solidFill>
                  <a:srgbClr val="FF0000"/>
                </a:solidFill>
              </a:rPr>
              <a:t>Конвенція</a:t>
            </a:r>
            <a:r>
              <a:rPr lang="ru-RU" dirty="0">
                <a:solidFill>
                  <a:srgbClr val="FF0000"/>
                </a:solidFill>
              </a:rPr>
              <a:t> про права </a:t>
            </a:r>
            <a:r>
              <a:rPr lang="ru-RU" dirty="0" err="1">
                <a:solidFill>
                  <a:srgbClr val="FF0000"/>
                </a:solidFill>
              </a:rPr>
              <a:t>дитини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smtClean="0"/>
              <a:t>, </a:t>
            </a:r>
            <a:r>
              <a:rPr lang="ru-RU" dirty="0"/>
              <a:t>документ, який </a:t>
            </a:r>
            <a:r>
              <a:rPr lang="ru-RU" dirty="0" err="1"/>
              <a:t>зібрав</a:t>
            </a:r>
            <a:r>
              <a:rPr lang="ru-RU" dirty="0"/>
              <a:t> найбільше </a:t>
            </a:r>
            <a:r>
              <a:rPr lang="ru-RU" dirty="0" err="1"/>
              <a:t>ратифікацій</a:t>
            </a:r>
            <a:r>
              <a:rPr lang="ru-RU" dirty="0"/>
              <a:t> у </a:t>
            </a:r>
            <a:r>
              <a:rPr lang="ru-RU" dirty="0" err="1"/>
              <a:t>світі</a:t>
            </a:r>
            <a:r>
              <a:rPr lang="ru-RU" dirty="0"/>
              <a:t> (не </a:t>
            </a:r>
            <a:r>
              <a:rPr lang="ru-RU" dirty="0" err="1"/>
              <a:t>ратифікували</a:t>
            </a:r>
            <a:r>
              <a:rPr lang="ru-RU" dirty="0"/>
              <a:t> його </a:t>
            </a:r>
            <a:r>
              <a:rPr lang="ru-RU" dirty="0" err="1"/>
              <a:t>лише</a:t>
            </a:r>
            <a:r>
              <a:rPr lang="ru-RU" dirty="0"/>
              <a:t> </a:t>
            </a:r>
            <a:r>
              <a:rPr lang="ru-RU" dirty="0" err="1"/>
              <a:t>Сполучені</a:t>
            </a:r>
            <a:r>
              <a:rPr lang="ru-RU" dirty="0"/>
              <a:t> </a:t>
            </a:r>
            <a:r>
              <a:rPr lang="ru-RU" dirty="0" err="1"/>
              <a:t>Штати</a:t>
            </a:r>
            <a:r>
              <a:rPr lang="ru-RU" dirty="0"/>
              <a:t> і </a:t>
            </a:r>
            <a:r>
              <a:rPr lang="ru-RU" dirty="0" err="1"/>
              <a:t>Сомалі</a:t>
            </a:r>
            <a:r>
              <a:rPr lang="ru-RU" dirty="0"/>
              <a:t>).  </a:t>
            </a:r>
            <a:r>
              <a:rPr lang="ru-RU" dirty="0" err="1"/>
              <a:t>Чотири</a:t>
            </a:r>
            <a:r>
              <a:rPr lang="ru-RU" dirty="0"/>
              <a:t> </a:t>
            </a:r>
            <a:r>
              <a:rPr lang="ru-RU" dirty="0" err="1"/>
              <a:t>основні</a:t>
            </a:r>
            <a:r>
              <a:rPr lang="ru-RU" dirty="0"/>
              <a:t> </a:t>
            </a:r>
            <a:r>
              <a:rPr lang="ru-RU" dirty="0" err="1"/>
              <a:t>принципи</a:t>
            </a:r>
            <a:r>
              <a:rPr lang="ru-RU" dirty="0"/>
              <a:t> </a:t>
            </a:r>
            <a:r>
              <a:rPr lang="ru-RU" dirty="0" err="1"/>
              <a:t>Конвенції</a:t>
            </a:r>
            <a:r>
              <a:rPr lang="ru-RU" dirty="0"/>
              <a:t> є </a:t>
            </a:r>
            <a:r>
              <a:rPr lang="ru-RU" dirty="0" err="1"/>
              <a:t>наступними</a:t>
            </a:r>
            <a:r>
              <a:rPr lang="ru-RU" dirty="0"/>
              <a:t>: </a:t>
            </a:r>
            <a:r>
              <a:rPr lang="ru-RU" dirty="0" err="1"/>
              <a:t>недискримінація</a:t>
            </a:r>
            <a:r>
              <a:rPr lang="ru-RU" dirty="0"/>
              <a:t>; </a:t>
            </a:r>
            <a:r>
              <a:rPr lang="ru-RU" dirty="0" err="1"/>
              <a:t>прихильність</a:t>
            </a:r>
            <a:r>
              <a:rPr lang="ru-RU" dirty="0"/>
              <a:t> до дотримання </a:t>
            </a:r>
            <a:r>
              <a:rPr lang="ru-RU" dirty="0" err="1"/>
              <a:t>найкращих</a:t>
            </a:r>
            <a:r>
              <a:rPr lang="ru-RU" dirty="0"/>
              <a:t> </a:t>
            </a:r>
            <a:r>
              <a:rPr lang="ru-RU" dirty="0" err="1"/>
              <a:t>інтересів</a:t>
            </a:r>
            <a:r>
              <a:rPr lang="ru-RU" dirty="0"/>
              <a:t> </a:t>
            </a:r>
            <a:r>
              <a:rPr lang="ru-RU" dirty="0" err="1"/>
              <a:t>дитини</a:t>
            </a:r>
            <a:r>
              <a:rPr lang="ru-RU" dirty="0"/>
              <a:t>, право на </a:t>
            </a:r>
            <a:r>
              <a:rPr lang="ru-RU" dirty="0" err="1"/>
              <a:t>життя</a:t>
            </a:r>
            <a:r>
              <a:rPr lang="ru-RU" dirty="0"/>
              <a:t>, </a:t>
            </a:r>
            <a:r>
              <a:rPr lang="ru-RU" dirty="0" err="1"/>
              <a:t>виживання</a:t>
            </a:r>
            <a:r>
              <a:rPr lang="ru-RU" dirty="0"/>
              <a:t> і </a:t>
            </a:r>
            <a:r>
              <a:rPr lang="ru-RU" dirty="0" err="1" smtClean="0"/>
              <a:t>розвиток</a:t>
            </a:r>
            <a:r>
              <a:rPr lang="ru-RU" dirty="0"/>
              <a:t>; і </a:t>
            </a:r>
            <a:r>
              <a:rPr lang="ru-RU" dirty="0" err="1"/>
              <a:t>повага</a:t>
            </a:r>
            <a:r>
              <a:rPr lang="ru-RU" dirty="0"/>
              <a:t> </a:t>
            </a:r>
            <a:r>
              <a:rPr lang="ru-RU" dirty="0" err="1"/>
              <a:t>поглядів</a:t>
            </a:r>
            <a:r>
              <a:rPr lang="ru-RU" dirty="0"/>
              <a:t> </a:t>
            </a:r>
            <a:r>
              <a:rPr lang="ru-RU" dirty="0" err="1" smtClean="0"/>
              <a:t>дитини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999" y="3789040"/>
            <a:ext cx="4317851" cy="28660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s003.radikal.ru/i203/1207/76/bcc267aa498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    </a:t>
            </a:r>
            <a:r>
              <a:rPr lang="ru-RU" dirty="0" err="1" smtClean="0">
                <a:solidFill>
                  <a:srgbClr val="FF0000"/>
                </a:solidFill>
              </a:rPr>
              <a:t>Конвенція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>
                <a:solidFill>
                  <a:srgbClr val="FF0000"/>
                </a:solidFill>
              </a:rPr>
              <a:t>про </a:t>
            </a:r>
            <a:r>
              <a:rPr lang="ru-RU" dirty="0" err="1">
                <a:solidFill>
                  <a:srgbClr val="FF0000"/>
                </a:solidFill>
              </a:rPr>
              <a:t>ліквідацію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всіх</a:t>
            </a:r>
            <a:r>
              <a:rPr lang="ru-RU" dirty="0">
                <a:solidFill>
                  <a:srgbClr val="FF0000"/>
                </a:solidFill>
              </a:rPr>
              <a:t> форм </a:t>
            </a:r>
            <a:r>
              <a:rPr lang="ru-RU" dirty="0" err="1">
                <a:solidFill>
                  <a:srgbClr val="FF0000"/>
                </a:solidFill>
              </a:rPr>
              <a:t>дискримінації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щодо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жінок</a:t>
            </a:r>
            <a:r>
              <a:rPr lang="ru-RU" dirty="0">
                <a:solidFill>
                  <a:srgbClr val="FF0000"/>
                </a:solidFill>
              </a:rPr>
              <a:t> (1979 р</a:t>
            </a:r>
            <a:r>
              <a:rPr lang="ru-RU" dirty="0" smtClean="0">
                <a:solidFill>
                  <a:srgbClr val="FF0000"/>
                </a:solidFill>
              </a:rPr>
              <a:t>.) </a:t>
            </a:r>
            <a:r>
              <a:rPr lang="ru-RU" b="1" dirty="0" smtClean="0"/>
              <a:t>утвердила</a:t>
            </a:r>
            <a:r>
              <a:rPr lang="ru-RU" dirty="0" smtClean="0"/>
              <a:t> </a:t>
            </a:r>
            <a:r>
              <a:rPr lang="ru-RU" dirty="0" err="1" smtClean="0"/>
              <a:t>основні</a:t>
            </a:r>
            <a:r>
              <a:rPr lang="ru-RU" dirty="0" smtClean="0"/>
              <a:t> права </a:t>
            </a:r>
            <a:r>
              <a:rPr lang="ru-RU" dirty="0" err="1" smtClean="0"/>
              <a:t>людини</a:t>
            </a:r>
            <a:r>
              <a:rPr lang="ru-RU" dirty="0" smtClean="0"/>
              <a:t>,  </a:t>
            </a:r>
            <a:r>
              <a:rPr lang="ru-RU" dirty="0" err="1" smtClean="0"/>
              <a:t>гідність</a:t>
            </a:r>
            <a:r>
              <a:rPr lang="ru-RU" dirty="0" smtClean="0"/>
              <a:t> і </a:t>
            </a:r>
            <a:r>
              <a:rPr lang="ru-RU" dirty="0" err="1" smtClean="0"/>
              <a:t>цінність</a:t>
            </a:r>
            <a:r>
              <a:rPr lang="ru-RU" dirty="0" smtClean="0"/>
              <a:t> </a:t>
            </a:r>
            <a:r>
              <a:rPr lang="ru-RU" dirty="0" err="1" smtClean="0"/>
              <a:t>людської</a:t>
            </a:r>
            <a:r>
              <a:rPr lang="ru-RU" dirty="0" smtClean="0"/>
              <a:t> особи, </a:t>
            </a:r>
            <a:r>
              <a:rPr lang="ru-RU" dirty="0" err="1" smtClean="0"/>
              <a:t>рівноправність</a:t>
            </a:r>
            <a:r>
              <a:rPr lang="ru-RU" dirty="0" smtClean="0"/>
              <a:t> </a:t>
            </a:r>
            <a:r>
              <a:rPr lang="ru-RU" dirty="0" err="1" smtClean="0"/>
              <a:t>чоловіків</a:t>
            </a:r>
            <a:r>
              <a:rPr lang="ru-RU" dirty="0" smtClean="0"/>
              <a:t> і </a:t>
            </a:r>
            <a:r>
              <a:rPr lang="ru-RU" dirty="0" err="1" smtClean="0"/>
              <a:t>жінок</a:t>
            </a:r>
            <a:endParaRPr lang="ru-RU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933056"/>
            <a:ext cx="3816424" cy="2559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s003.radikal.ru/i203/1207/76/bcc267aa498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136612" y="260648"/>
            <a:ext cx="9417224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dirty="0" err="1" smtClean="0"/>
              <a:t>Намагаючись</a:t>
            </a:r>
            <a:r>
              <a:rPr lang="ru-RU" dirty="0" smtClean="0"/>
              <a:t> </a:t>
            </a:r>
            <a:r>
              <a:rPr lang="ru-RU" dirty="0" err="1"/>
              <a:t>забезпечити</a:t>
            </a:r>
            <a:r>
              <a:rPr lang="ru-RU" dirty="0"/>
              <a:t> </a:t>
            </a:r>
            <a:r>
              <a:rPr lang="ru-RU" dirty="0" err="1"/>
              <a:t>рівність</a:t>
            </a:r>
            <a:r>
              <a:rPr lang="ru-RU" dirty="0"/>
              <a:t> </a:t>
            </a:r>
            <a:r>
              <a:rPr lang="ru-RU" dirty="0" err="1"/>
              <a:t>жінок</a:t>
            </a:r>
            <a:r>
              <a:rPr lang="ru-RU" dirty="0"/>
              <a:t> і </a:t>
            </a:r>
            <a:r>
              <a:rPr lang="ru-RU" dirty="0" err="1"/>
              <a:t>чоловіків</a:t>
            </a:r>
            <a:r>
              <a:rPr lang="ru-RU" dirty="0"/>
              <a:t> в </a:t>
            </a:r>
            <a:r>
              <a:rPr lang="ru-RU" dirty="0" err="1"/>
              <a:t>усьому</a:t>
            </a:r>
            <a:r>
              <a:rPr lang="ru-RU" dirty="0"/>
              <a:t> </a:t>
            </a:r>
            <a:r>
              <a:rPr lang="ru-RU" dirty="0" err="1"/>
              <a:t>світі</a:t>
            </a:r>
            <a:r>
              <a:rPr lang="ru-RU" dirty="0"/>
              <a:t>, у </a:t>
            </a:r>
            <a:r>
              <a:rPr lang="ru-RU" dirty="0">
                <a:solidFill>
                  <a:srgbClr val="FF0000"/>
                </a:solidFill>
              </a:rPr>
              <a:t>1979 </a:t>
            </a:r>
            <a:r>
              <a:rPr lang="ru-RU" dirty="0" err="1">
                <a:solidFill>
                  <a:srgbClr val="FF0000"/>
                </a:solidFill>
              </a:rPr>
              <a:t>році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/>
              <a:t>ООН </a:t>
            </a:r>
            <a:r>
              <a:rPr lang="ru-RU" dirty="0" err="1"/>
              <a:t>прийняла</a:t>
            </a:r>
            <a:r>
              <a:rPr lang="ru-RU" dirty="0"/>
              <a:t> </a:t>
            </a:r>
            <a:r>
              <a:rPr lang="ru-RU" dirty="0" err="1">
                <a:solidFill>
                  <a:srgbClr val="FF0000"/>
                </a:solidFill>
              </a:rPr>
              <a:t>Конвенцію</a:t>
            </a:r>
            <a:r>
              <a:rPr lang="ru-RU" dirty="0">
                <a:solidFill>
                  <a:srgbClr val="FF0000"/>
                </a:solidFill>
              </a:rPr>
              <a:t> про </a:t>
            </a:r>
            <a:r>
              <a:rPr lang="ru-RU" dirty="0" err="1">
                <a:solidFill>
                  <a:srgbClr val="FF0000"/>
                </a:solidFill>
              </a:rPr>
              <a:t>ліквідацію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всіх</a:t>
            </a:r>
            <a:r>
              <a:rPr lang="ru-RU" dirty="0">
                <a:solidFill>
                  <a:srgbClr val="FF0000"/>
                </a:solidFill>
              </a:rPr>
              <a:t> форм </a:t>
            </a:r>
            <a:r>
              <a:rPr lang="ru-RU" dirty="0" err="1">
                <a:solidFill>
                  <a:srgbClr val="FF0000"/>
                </a:solidFill>
              </a:rPr>
              <a:t>дискримінації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щодо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жінок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/>
              <a:t>як </a:t>
            </a:r>
            <a:r>
              <a:rPr lang="ru-RU" dirty="0" err="1"/>
              <a:t>спеціальний</a:t>
            </a:r>
            <a:r>
              <a:rPr lang="ru-RU" dirty="0"/>
              <a:t> документ, що </a:t>
            </a:r>
            <a:r>
              <a:rPr lang="ru-RU" dirty="0" err="1"/>
              <a:t>захищає</a:t>
            </a:r>
            <a:r>
              <a:rPr lang="ru-RU" dirty="0"/>
              <a:t> права </a:t>
            </a:r>
            <a:r>
              <a:rPr lang="ru-RU" dirty="0" err="1"/>
              <a:t>жінок</a:t>
            </a:r>
            <a:r>
              <a:rPr lang="ru-RU" dirty="0"/>
              <a:t>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У 2009 </a:t>
            </a:r>
            <a:r>
              <a:rPr lang="ru-RU" dirty="0" err="1"/>
              <a:t>році</a:t>
            </a:r>
            <a:r>
              <a:rPr lang="ru-RU" dirty="0"/>
              <a:t> у </a:t>
            </a:r>
            <a:r>
              <a:rPr lang="ru-RU" dirty="0" err="1"/>
              <a:t>Раді</a:t>
            </a:r>
            <a:r>
              <a:rPr lang="ru-RU" dirty="0"/>
              <a:t> </a:t>
            </a:r>
            <a:r>
              <a:rPr lang="ru-RU" dirty="0" err="1"/>
              <a:t>Європи</a:t>
            </a:r>
            <a:r>
              <a:rPr lang="ru-RU" dirty="0"/>
              <a:t> </a:t>
            </a:r>
            <a:r>
              <a:rPr lang="ru-RU" dirty="0" err="1"/>
              <a:t>відбулося</a:t>
            </a:r>
            <a:r>
              <a:rPr lang="ru-RU" dirty="0"/>
              <a:t> </a:t>
            </a:r>
            <a:r>
              <a:rPr lang="ru-RU" dirty="0" err="1"/>
              <a:t>прийняття</a:t>
            </a:r>
            <a:r>
              <a:rPr lang="ru-RU" dirty="0"/>
              <a:t> </a:t>
            </a:r>
            <a:r>
              <a:rPr lang="ru-RU" dirty="0" err="1"/>
              <a:t>Декларації</a:t>
            </a:r>
            <a:r>
              <a:rPr lang="ru-RU" dirty="0"/>
              <a:t>: </a:t>
            </a:r>
            <a:r>
              <a:rPr lang="ru-RU" dirty="0" err="1"/>
              <a:t>Впровадження</a:t>
            </a:r>
            <a:r>
              <a:rPr lang="ru-RU" dirty="0"/>
              <a:t> </a:t>
            </a:r>
            <a:r>
              <a:rPr lang="ru-RU" dirty="0" err="1"/>
              <a:t>рівності</a:t>
            </a:r>
            <a:r>
              <a:rPr lang="ru-RU" dirty="0"/>
              <a:t> статей у </a:t>
            </a:r>
            <a:r>
              <a:rPr lang="ru-RU" dirty="0" err="1" smtClean="0"/>
              <a:t>реальність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845075"/>
            <a:ext cx="3012926" cy="30129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s003.radikal.ru/i203/1207/76/bcc267aa498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54868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dirty="0" smtClean="0"/>
              <a:t>    Ця конвенція </a:t>
            </a:r>
            <a:r>
              <a:rPr lang="uk-UA" b="1" dirty="0" smtClean="0"/>
              <a:t>передбачає</a:t>
            </a:r>
            <a:r>
              <a:rPr lang="uk-UA" dirty="0" smtClean="0"/>
              <a:t> </a:t>
            </a:r>
            <a:r>
              <a:rPr lang="ru-RU" dirty="0" smtClean="0"/>
              <a:t>в </a:t>
            </a:r>
            <a:r>
              <a:rPr lang="ru-RU" dirty="0" err="1" smtClean="0"/>
              <a:t>усіх</a:t>
            </a:r>
            <a:r>
              <a:rPr lang="ru-RU" dirty="0" smtClean="0"/>
              <a:t> </a:t>
            </a:r>
            <a:r>
              <a:rPr lang="ru-RU" dirty="0" err="1" smtClean="0"/>
              <a:t>галузях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(</a:t>
            </a:r>
            <a:r>
              <a:rPr lang="ru-RU" dirty="0" err="1" smtClean="0"/>
              <a:t>політичній</a:t>
            </a:r>
            <a:r>
              <a:rPr lang="ru-RU" dirty="0" smtClean="0"/>
              <a:t>, </a:t>
            </a:r>
            <a:r>
              <a:rPr lang="ru-RU" dirty="0" err="1" smtClean="0"/>
              <a:t>соціальній</a:t>
            </a:r>
            <a:r>
              <a:rPr lang="ru-RU" dirty="0" smtClean="0"/>
              <a:t>, </a:t>
            </a:r>
            <a:r>
              <a:rPr lang="ru-RU" dirty="0" err="1" smtClean="0"/>
              <a:t>економічній</a:t>
            </a:r>
            <a:r>
              <a:rPr lang="ru-RU" dirty="0" smtClean="0"/>
              <a:t> </a:t>
            </a:r>
            <a:r>
              <a:rPr lang="ru-RU" dirty="0" err="1" smtClean="0"/>
              <a:t>культурній</a:t>
            </a:r>
            <a:r>
              <a:rPr lang="ru-RU" dirty="0" smtClean="0"/>
              <a:t>) </a:t>
            </a:r>
            <a:r>
              <a:rPr lang="ru-RU" dirty="0" err="1" smtClean="0"/>
              <a:t>всі</a:t>
            </a:r>
            <a:r>
              <a:rPr lang="ru-RU" dirty="0" smtClean="0"/>
              <a:t> </a:t>
            </a:r>
            <a:r>
              <a:rPr lang="ru-RU" dirty="0" err="1" smtClean="0"/>
              <a:t>відповідні</a:t>
            </a:r>
            <a:r>
              <a:rPr lang="ru-RU" dirty="0" smtClean="0"/>
              <a:t> заходи, </a:t>
            </a:r>
            <a:r>
              <a:rPr lang="ru-RU" dirty="0" err="1" smtClean="0"/>
              <a:t>включаючи</a:t>
            </a:r>
            <a:r>
              <a:rPr lang="ru-RU" dirty="0" smtClean="0"/>
              <a:t> </a:t>
            </a:r>
            <a:r>
              <a:rPr lang="ru-RU" dirty="0" err="1" smtClean="0"/>
              <a:t>законодавчі</a:t>
            </a:r>
            <a:r>
              <a:rPr lang="ru-RU" dirty="0" smtClean="0"/>
              <a:t>, </a:t>
            </a:r>
            <a:r>
              <a:rPr lang="ru-RU" dirty="0" err="1" smtClean="0"/>
              <a:t>щодо</a:t>
            </a:r>
            <a:r>
              <a:rPr lang="ru-RU" dirty="0" smtClean="0"/>
              <a:t> </a:t>
            </a:r>
            <a:r>
              <a:rPr lang="ru-RU" dirty="0" err="1" smtClean="0"/>
              <a:t>забезпечення</a:t>
            </a:r>
            <a:r>
              <a:rPr lang="ru-RU" dirty="0" smtClean="0"/>
              <a:t> </a:t>
            </a:r>
            <a:r>
              <a:rPr lang="ru-RU" dirty="0" err="1" smtClean="0"/>
              <a:t>всебічного</a:t>
            </a:r>
            <a:r>
              <a:rPr lang="ru-RU" dirty="0" smtClean="0"/>
              <a:t> </a:t>
            </a:r>
            <a:r>
              <a:rPr lang="ru-RU" dirty="0" err="1" smtClean="0"/>
              <a:t>розвитку</a:t>
            </a:r>
            <a:r>
              <a:rPr lang="ru-RU" dirty="0" smtClean="0"/>
              <a:t> та </a:t>
            </a:r>
            <a:r>
              <a:rPr lang="ru-RU" dirty="0" err="1" smtClean="0"/>
              <a:t>прогресу</a:t>
            </a:r>
            <a:r>
              <a:rPr lang="ru-RU" dirty="0" smtClean="0"/>
              <a:t> </a:t>
            </a:r>
            <a:r>
              <a:rPr lang="ru-RU" dirty="0" err="1" smtClean="0"/>
              <a:t>жінок</a:t>
            </a:r>
            <a:r>
              <a:rPr lang="ru-RU" dirty="0" smtClean="0"/>
              <a:t>, з </a:t>
            </a:r>
            <a:r>
              <a:rPr lang="ru-RU" dirty="0" err="1" smtClean="0"/>
              <a:t>тим</a:t>
            </a:r>
            <a:r>
              <a:rPr lang="ru-RU" dirty="0" smtClean="0"/>
              <a:t> </a:t>
            </a:r>
            <a:r>
              <a:rPr lang="ru-RU" dirty="0" err="1" smtClean="0"/>
              <a:t>щоб</a:t>
            </a:r>
            <a:r>
              <a:rPr lang="ru-RU" dirty="0" smtClean="0"/>
              <a:t> </a:t>
            </a:r>
            <a:r>
              <a:rPr lang="ru-RU" dirty="0" err="1" smtClean="0"/>
              <a:t>гарантувати</a:t>
            </a:r>
            <a:r>
              <a:rPr lang="ru-RU" dirty="0" smtClean="0"/>
              <a:t> </a:t>
            </a:r>
            <a:r>
              <a:rPr lang="ru-RU" dirty="0" err="1" smtClean="0"/>
              <a:t>їм</a:t>
            </a:r>
            <a:r>
              <a:rPr lang="ru-RU" dirty="0" smtClean="0"/>
              <a:t> </a:t>
            </a:r>
            <a:r>
              <a:rPr lang="ru-RU" dirty="0" err="1" smtClean="0"/>
              <a:t>здійснення</a:t>
            </a:r>
            <a:r>
              <a:rPr lang="ru-RU" dirty="0" smtClean="0"/>
              <a:t> і користування правами </a:t>
            </a:r>
            <a:r>
              <a:rPr lang="ru-RU" dirty="0" err="1" smtClean="0"/>
              <a:t>людини</a:t>
            </a:r>
            <a:r>
              <a:rPr lang="ru-RU" dirty="0" smtClean="0"/>
              <a:t> та </a:t>
            </a:r>
            <a:r>
              <a:rPr lang="ru-RU" dirty="0" err="1" smtClean="0"/>
              <a:t>основними</a:t>
            </a:r>
            <a:r>
              <a:rPr lang="ru-RU" dirty="0" smtClean="0"/>
              <a:t> свободами на </a:t>
            </a:r>
            <a:r>
              <a:rPr lang="ru-RU" dirty="0" err="1" smtClean="0"/>
              <a:t>основі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err="1" smtClean="0"/>
              <a:t>рівності</a:t>
            </a:r>
            <a:r>
              <a:rPr lang="ru-RU" dirty="0" smtClean="0"/>
              <a:t> з </a:t>
            </a:r>
            <a:r>
              <a:rPr lang="ru-RU" dirty="0" err="1" smtClean="0"/>
              <a:t>чоловіками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s003.radikal.ru/i203/1207/76/bcc267aa498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dirty="0" err="1" smtClean="0">
                <a:solidFill>
                  <a:srgbClr val="FF0000"/>
                </a:solidFill>
              </a:rPr>
              <a:t>Конвенція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проти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тортур</a:t>
            </a:r>
            <a:r>
              <a:rPr lang="ru-RU" dirty="0">
                <a:solidFill>
                  <a:srgbClr val="FF0000"/>
                </a:solidFill>
              </a:rPr>
              <a:t> та </a:t>
            </a:r>
            <a:r>
              <a:rPr lang="ru-RU" dirty="0" err="1">
                <a:solidFill>
                  <a:srgbClr val="FF0000"/>
                </a:solidFill>
              </a:rPr>
              <a:t>інших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жорстоких</a:t>
            </a:r>
            <a:r>
              <a:rPr lang="ru-RU" dirty="0">
                <a:solidFill>
                  <a:srgbClr val="FF0000"/>
                </a:solidFill>
              </a:rPr>
              <a:t>,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err="1">
                <a:solidFill>
                  <a:srgbClr val="FF0000"/>
                </a:solidFill>
              </a:rPr>
              <a:t>нелюдських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або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принижуючих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людську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err="1">
                <a:solidFill>
                  <a:srgbClr val="FF0000"/>
                </a:solidFill>
              </a:rPr>
              <a:t>гідність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видів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поводження</a:t>
            </a:r>
            <a:r>
              <a:rPr lang="ru-RU" dirty="0">
                <a:solidFill>
                  <a:srgbClr val="FF0000"/>
                </a:solidFill>
              </a:rPr>
              <a:t> і </a:t>
            </a:r>
            <a:r>
              <a:rPr lang="ru-RU" dirty="0" err="1">
                <a:solidFill>
                  <a:srgbClr val="FF0000"/>
                </a:solidFill>
              </a:rPr>
              <a:t>покарання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>
                <a:solidFill>
                  <a:srgbClr val="FF0000"/>
                </a:solidFill>
              </a:rPr>
              <a:t>(1984 р</a:t>
            </a:r>
            <a:r>
              <a:rPr lang="ru-RU" dirty="0" smtClean="0">
                <a:solidFill>
                  <a:srgbClr val="FF0000"/>
                </a:solidFill>
              </a:rPr>
              <a:t>.)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Ця</a:t>
            </a:r>
            <a:r>
              <a:rPr lang="ru-RU" dirty="0" smtClean="0"/>
              <a:t> </a:t>
            </a:r>
            <a:r>
              <a:rPr lang="ru-RU" dirty="0" err="1" smtClean="0"/>
              <a:t>статя</a:t>
            </a:r>
            <a:r>
              <a:rPr lang="ru-RU" dirty="0" smtClean="0"/>
              <a:t> </a:t>
            </a:r>
            <a:r>
              <a:rPr lang="ru-RU" b="1" dirty="0" err="1" smtClean="0"/>
              <a:t>означає</a:t>
            </a:r>
            <a:r>
              <a:rPr lang="ru-RU" dirty="0" smtClean="0"/>
              <a:t> </a:t>
            </a:r>
            <a:r>
              <a:rPr lang="ru-RU" dirty="0" err="1" smtClean="0"/>
              <a:t>заборону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будь-</a:t>
            </a:r>
            <a:r>
              <a:rPr lang="ru-RU" dirty="0" err="1" smtClean="0"/>
              <a:t>якої</a:t>
            </a:r>
            <a:r>
              <a:rPr lang="ru-RU" dirty="0" smtClean="0"/>
              <a:t> </a:t>
            </a:r>
            <a:r>
              <a:rPr lang="ru-RU" dirty="0" err="1" smtClean="0"/>
              <a:t>дії</a:t>
            </a:r>
            <a:r>
              <a:rPr lang="ru-RU" dirty="0" smtClean="0"/>
              <a:t>, що </a:t>
            </a:r>
            <a:r>
              <a:rPr lang="ru-RU" dirty="0" err="1" smtClean="0"/>
              <a:t>навмисне</a:t>
            </a:r>
            <a:r>
              <a:rPr lang="ru-RU" dirty="0" smtClean="0"/>
              <a:t> </a:t>
            </a:r>
            <a:r>
              <a:rPr lang="ru-RU" dirty="0" err="1" smtClean="0"/>
              <a:t>заподіює</a:t>
            </a:r>
            <a:r>
              <a:rPr lang="ru-RU" dirty="0" smtClean="0"/>
              <a:t> </a:t>
            </a:r>
            <a:r>
              <a:rPr lang="ru-RU" dirty="0" err="1" smtClean="0"/>
              <a:t>сильний</a:t>
            </a:r>
            <a:r>
              <a:rPr lang="ru-RU" dirty="0" smtClean="0"/>
              <a:t> </a:t>
            </a:r>
            <a:r>
              <a:rPr lang="ru-RU" dirty="0" err="1" smtClean="0"/>
              <a:t>біль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страждання</a:t>
            </a:r>
            <a:r>
              <a:rPr lang="ru-RU" dirty="0" smtClean="0"/>
              <a:t>, </a:t>
            </a:r>
            <a:r>
              <a:rPr lang="ru-RU" dirty="0" err="1" smtClean="0"/>
              <a:t>фізичне</a:t>
            </a:r>
            <a:r>
              <a:rPr lang="ru-RU" dirty="0" smtClean="0"/>
              <a:t>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моральне</a:t>
            </a:r>
            <a:r>
              <a:rPr lang="ru-RU" dirty="0" smtClean="0"/>
              <a:t>, </a:t>
            </a:r>
            <a:r>
              <a:rPr lang="ru-RU" dirty="0" err="1" smtClean="0"/>
              <a:t>щоб</a:t>
            </a:r>
            <a:r>
              <a:rPr lang="ru-RU" dirty="0" smtClean="0"/>
              <a:t> </a:t>
            </a:r>
            <a:r>
              <a:rPr lang="ru-RU" dirty="0" err="1" smtClean="0"/>
              <a:t>отримати</a:t>
            </a:r>
            <a:r>
              <a:rPr lang="ru-RU" dirty="0" smtClean="0"/>
              <a:t> від особи </a:t>
            </a:r>
            <a:r>
              <a:rPr lang="ru-RU" dirty="0" err="1" smtClean="0"/>
              <a:t>відомості</a:t>
            </a:r>
            <a:r>
              <a:rPr lang="ru-RU" dirty="0" smtClean="0"/>
              <a:t>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визнання</a:t>
            </a:r>
            <a:r>
              <a:rPr lang="ru-RU" dirty="0" smtClean="0"/>
              <a:t>, </a:t>
            </a:r>
            <a:r>
              <a:rPr lang="ru-RU" dirty="0" err="1" smtClean="0"/>
              <a:t>покарати</a:t>
            </a:r>
            <a:r>
              <a:rPr lang="ru-RU" dirty="0" smtClean="0"/>
              <a:t> її за </a:t>
            </a:r>
            <a:r>
              <a:rPr lang="ru-RU" dirty="0" err="1" smtClean="0"/>
              <a:t>дії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4706610"/>
            <a:ext cx="4248472" cy="21046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s003.radikal.ru/i203/1207/76/bcc267aa498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4868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    </a:t>
            </a:r>
            <a:r>
              <a:rPr lang="ru-RU" dirty="0" err="1" smtClean="0">
                <a:solidFill>
                  <a:srgbClr val="FF0000"/>
                </a:solidFill>
              </a:rPr>
              <a:t>Конвенція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>
                <a:solidFill>
                  <a:srgbClr val="FF0000"/>
                </a:solidFill>
              </a:rPr>
              <a:t>про </a:t>
            </a:r>
            <a:r>
              <a:rPr lang="ru-RU" dirty="0" err="1">
                <a:solidFill>
                  <a:srgbClr val="FF0000"/>
                </a:solidFill>
              </a:rPr>
              <a:t>захист</a:t>
            </a:r>
            <a:r>
              <a:rPr lang="ru-RU" dirty="0">
                <a:solidFill>
                  <a:srgbClr val="FF0000"/>
                </a:solidFill>
              </a:rPr>
              <a:t> прав </a:t>
            </a:r>
            <a:r>
              <a:rPr lang="ru-RU" dirty="0" err="1">
                <a:solidFill>
                  <a:srgbClr val="FF0000"/>
                </a:solidFill>
              </a:rPr>
              <a:t>усіх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працівників</a:t>
            </a:r>
            <a:r>
              <a:rPr lang="ru-RU" dirty="0">
                <a:solidFill>
                  <a:srgbClr val="FF0000"/>
                </a:solidFill>
              </a:rPr>
              <a:t>-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err="1">
                <a:solidFill>
                  <a:srgbClr val="FF0000"/>
                </a:solidFill>
              </a:rPr>
              <a:t>мігрантів</a:t>
            </a:r>
            <a:r>
              <a:rPr lang="ru-RU" dirty="0">
                <a:solidFill>
                  <a:srgbClr val="FF0000"/>
                </a:solidFill>
              </a:rPr>
              <a:t> і </a:t>
            </a:r>
            <a:r>
              <a:rPr lang="ru-RU" dirty="0" err="1">
                <a:solidFill>
                  <a:srgbClr val="FF0000"/>
                </a:solidFill>
              </a:rPr>
              <a:t>членів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їх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сімей</a:t>
            </a:r>
            <a:r>
              <a:rPr lang="ru-RU" dirty="0">
                <a:solidFill>
                  <a:srgbClr val="FF0000"/>
                </a:solidFill>
              </a:rPr>
              <a:t> (1990 р</a:t>
            </a:r>
            <a:r>
              <a:rPr lang="ru-RU" dirty="0" smtClean="0">
                <a:solidFill>
                  <a:srgbClr val="FF0000"/>
                </a:solidFill>
              </a:rPr>
              <a:t>.) </a:t>
            </a:r>
            <a:r>
              <a:rPr lang="ru-RU" b="1" dirty="0" err="1" smtClean="0"/>
              <a:t>зазначає</a:t>
            </a:r>
            <a:r>
              <a:rPr lang="ru-RU" dirty="0" smtClean="0"/>
              <a:t>, що особи,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знаходяться</a:t>
            </a:r>
            <a:r>
              <a:rPr lang="ru-RU" dirty="0" smtClean="0"/>
              <a:t> за межами </a:t>
            </a:r>
            <a:r>
              <a:rPr lang="ru-RU" dirty="0" err="1" smtClean="0"/>
              <a:t>своєї</a:t>
            </a:r>
            <a:r>
              <a:rPr lang="ru-RU" dirty="0" smtClean="0"/>
              <a:t> країни, </a:t>
            </a:r>
            <a:r>
              <a:rPr lang="ru-RU" dirty="0" err="1" smtClean="0"/>
              <a:t>потребують</a:t>
            </a:r>
            <a:r>
              <a:rPr lang="ru-RU" dirty="0" smtClean="0"/>
              <a:t> </a:t>
            </a:r>
            <a:r>
              <a:rPr lang="ru-RU" dirty="0" err="1" smtClean="0"/>
              <a:t>якісно</a:t>
            </a:r>
            <a:r>
              <a:rPr lang="ru-RU" dirty="0" smtClean="0"/>
              <a:t> нового рівня </a:t>
            </a:r>
            <a:r>
              <a:rPr lang="ru-RU" dirty="0" err="1" smtClean="0"/>
              <a:t>захисту</a:t>
            </a:r>
            <a:r>
              <a:rPr lang="ru-RU" dirty="0" smtClean="0"/>
              <a:t> </a:t>
            </a:r>
            <a:r>
              <a:rPr lang="ru-RU" dirty="0" err="1" smtClean="0"/>
              <a:t>своїх</a:t>
            </a:r>
            <a:r>
              <a:rPr lang="ru-RU" dirty="0" smtClean="0"/>
              <a:t> прав.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3212976"/>
            <a:ext cx="5191669" cy="32604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s003.radikal.ru/i203/1207/76/bcc267aa498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703652"/>
            <a:ext cx="8157833" cy="3450696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    </a:t>
            </a:r>
            <a:r>
              <a:rPr lang="ru-RU" b="1" dirty="0" err="1" smtClean="0">
                <a:solidFill>
                  <a:srgbClr val="FF0000"/>
                </a:solidFill>
              </a:rPr>
              <a:t>Організація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Об'єднаних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Націй</a:t>
            </a:r>
            <a:r>
              <a:rPr lang="ru-RU" dirty="0"/>
              <a:t> (ООН) — глобальна </a:t>
            </a:r>
            <a:r>
              <a:rPr lang="ru-RU" dirty="0" err="1"/>
              <a:t>міжнародна</a:t>
            </a:r>
            <a:r>
              <a:rPr lang="ru-RU" dirty="0"/>
              <a:t> </a:t>
            </a:r>
            <a:r>
              <a:rPr lang="ru-RU" dirty="0" err="1"/>
              <a:t>організація</a:t>
            </a:r>
            <a:r>
              <a:rPr lang="ru-RU" dirty="0"/>
              <a:t>, заснована </a:t>
            </a:r>
            <a:r>
              <a:rPr lang="ru-RU" dirty="0" smtClean="0"/>
              <a:t>        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24 </a:t>
            </a:r>
            <a:r>
              <a:rPr lang="ru-RU" dirty="0" err="1" smtClean="0">
                <a:solidFill>
                  <a:srgbClr val="FF0000"/>
                </a:solidFill>
              </a:rPr>
              <a:t>жовтня</a:t>
            </a:r>
            <a:r>
              <a:rPr lang="ru-RU" dirty="0" smtClean="0">
                <a:solidFill>
                  <a:srgbClr val="FF0000"/>
                </a:solidFill>
              </a:rPr>
              <a:t> 1945</a:t>
            </a:r>
            <a:r>
              <a:rPr lang="ru-RU" dirty="0"/>
              <a:t> на </a:t>
            </a:r>
            <a:r>
              <a:rPr lang="ru-RU" dirty="0" err="1"/>
              <a:t>конференції</a:t>
            </a:r>
            <a:r>
              <a:rPr lang="ru-RU" dirty="0"/>
              <a:t> </a:t>
            </a:r>
            <a:r>
              <a:rPr lang="ru-RU" dirty="0" smtClean="0"/>
              <a:t>у Сан-Франциско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3212976"/>
            <a:ext cx="5997593" cy="33843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s003.radikal.ru/i203/1207/76/bcc267aa498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54868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Дана </a:t>
            </a:r>
            <a:r>
              <a:rPr lang="ru-RU" dirty="0" err="1" smtClean="0"/>
              <a:t>конвенція</a:t>
            </a:r>
            <a:r>
              <a:rPr lang="ru-RU" dirty="0" smtClean="0"/>
              <a:t> </a:t>
            </a:r>
            <a:r>
              <a:rPr lang="ru-RU" b="1" dirty="0" err="1" smtClean="0"/>
              <a:t>передбачає</a:t>
            </a:r>
            <a:r>
              <a:rPr lang="ru-RU" dirty="0" smtClean="0"/>
              <a:t> </a:t>
            </a:r>
            <a:r>
              <a:rPr lang="ru-RU" dirty="0" err="1" smtClean="0"/>
              <a:t>захист</a:t>
            </a:r>
            <a:r>
              <a:rPr lang="ru-RU" dirty="0" smtClean="0"/>
              <a:t> прав </a:t>
            </a:r>
            <a:r>
              <a:rPr lang="ru-RU" dirty="0" err="1" smtClean="0"/>
              <a:t>працівників-мігрантів</a:t>
            </a:r>
            <a:r>
              <a:rPr lang="ru-RU" dirty="0" smtClean="0"/>
              <a:t> та </a:t>
            </a:r>
            <a:r>
              <a:rPr lang="ru-RU" dirty="0" err="1" smtClean="0"/>
              <a:t>членів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сімей</a:t>
            </a:r>
            <a:r>
              <a:rPr lang="ru-RU" dirty="0" smtClean="0"/>
              <a:t>, протягом </a:t>
            </a:r>
            <a:r>
              <a:rPr lang="ru-RU" dirty="0" err="1" smtClean="0"/>
              <a:t>усього</a:t>
            </a:r>
            <a:r>
              <a:rPr lang="ru-RU" dirty="0" smtClean="0"/>
              <a:t> </a:t>
            </a:r>
            <a:r>
              <a:rPr lang="ru-RU" dirty="0" err="1" smtClean="0"/>
              <a:t>процесу</a:t>
            </a:r>
            <a:r>
              <a:rPr lang="ru-RU" dirty="0" smtClean="0"/>
              <a:t> </a:t>
            </a:r>
            <a:r>
              <a:rPr lang="ru-RU" dirty="0" err="1" smtClean="0"/>
              <a:t>міграції</a:t>
            </a:r>
            <a:r>
              <a:rPr lang="ru-RU" dirty="0" smtClean="0"/>
              <a:t>, що </a:t>
            </a:r>
            <a:r>
              <a:rPr lang="ru-RU" dirty="0" err="1" smtClean="0"/>
              <a:t>включає</a:t>
            </a:r>
            <a:r>
              <a:rPr lang="ru-RU" dirty="0" smtClean="0"/>
              <a:t>,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підготовку</a:t>
            </a:r>
            <a:r>
              <a:rPr lang="ru-RU" dirty="0" smtClean="0"/>
              <a:t> до </a:t>
            </a:r>
            <a:r>
              <a:rPr lang="ru-RU" dirty="0" err="1" smtClean="0"/>
              <a:t>міграції</a:t>
            </a:r>
            <a:r>
              <a:rPr lang="ru-RU" dirty="0" smtClean="0"/>
              <a:t>, </a:t>
            </a:r>
            <a:r>
              <a:rPr lang="ru-RU" dirty="0" err="1" smtClean="0"/>
              <a:t>виїзд</a:t>
            </a:r>
            <a:r>
              <a:rPr lang="ru-RU" dirty="0" smtClean="0"/>
              <a:t>, транзит і весь період </a:t>
            </a:r>
            <a:r>
              <a:rPr lang="ru-RU" dirty="0" err="1" smtClean="0"/>
              <a:t>перебування</a:t>
            </a:r>
            <a:r>
              <a:rPr lang="ru-RU" dirty="0" smtClean="0"/>
              <a:t> та </a:t>
            </a:r>
            <a:r>
              <a:rPr lang="ru-RU" dirty="0" err="1" smtClean="0"/>
              <a:t>оплатної</a:t>
            </a:r>
            <a:r>
              <a:rPr lang="ru-RU" dirty="0" smtClean="0"/>
              <a:t> </a:t>
            </a:r>
            <a:r>
              <a:rPr lang="ru-RU" dirty="0" err="1" smtClean="0"/>
              <a:t>діяльності</a:t>
            </a:r>
            <a:r>
              <a:rPr lang="ru-RU" dirty="0" smtClean="0"/>
              <a:t> в </a:t>
            </a:r>
            <a:r>
              <a:rPr lang="ru-RU" dirty="0" err="1" smtClean="0"/>
              <a:t>державі</a:t>
            </a:r>
            <a:r>
              <a:rPr lang="ru-RU" dirty="0" smtClean="0"/>
              <a:t> </a:t>
            </a:r>
            <a:r>
              <a:rPr lang="ru-RU" dirty="0" err="1" smtClean="0"/>
              <a:t>роботи</a:t>
            </a:r>
            <a:r>
              <a:rPr lang="ru-RU" dirty="0" smtClean="0"/>
              <a:t> по найму, а також </a:t>
            </a:r>
            <a:r>
              <a:rPr lang="ru-RU" dirty="0" err="1" smtClean="0"/>
              <a:t>повернення</a:t>
            </a:r>
            <a:r>
              <a:rPr lang="ru-RU" dirty="0" smtClean="0"/>
              <a:t> до держави </a:t>
            </a:r>
            <a:r>
              <a:rPr lang="ru-RU" dirty="0" err="1" smtClean="0"/>
              <a:t>походження</a:t>
            </a:r>
            <a:r>
              <a:rPr lang="ru-RU" dirty="0" smtClean="0"/>
              <a:t> </a:t>
            </a:r>
            <a:r>
              <a:rPr lang="ru-RU" dirty="0" err="1" smtClean="0"/>
              <a:t>чи</a:t>
            </a:r>
            <a:r>
              <a:rPr lang="ru-RU" dirty="0" smtClean="0"/>
              <a:t> державу </a:t>
            </a:r>
            <a:r>
              <a:rPr lang="ru-RU" dirty="0" err="1" smtClean="0"/>
              <a:t>звичайного</a:t>
            </a:r>
            <a:r>
              <a:rPr lang="ru-RU" dirty="0" smtClean="0"/>
              <a:t> </a:t>
            </a:r>
            <a:r>
              <a:rPr lang="ru-RU" dirty="0" err="1" smtClean="0"/>
              <a:t>проживання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4766419"/>
            <a:ext cx="2663119" cy="19888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s003.radikal.ru/i203/1207/76/bcc267aa498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60748"/>
            <a:ext cx="8229600" cy="2764904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    </a:t>
            </a:r>
            <a:r>
              <a:rPr lang="ru-RU" dirty="0" err="1" smtClean="0">
                <a:solidFill>
                  <a:srgbClr val="FF0000"/>
                </a:solidFill>
              </a:rPr>
              <a:t>Конвенція</a:t>
            </a:r>
            <a:r>
              <a:rPr lang="ru-RU" dirty="0" smtClean="0">
                <a:solidFill>
                  <a:srgbClr val="FF0000"/>
                </a:solidFill>
              </a:rPr>
              <a:t> про права </a:t>
            </a:r>
            <a:r>
              <a:rPr lang="ru-RU" dirty="0" err="1" smtClean="0">
                <a:solidFill>
                  <a:srgbClr val="FF0000"/>
                </a:solidFill>
              </a:rPr>
              <a:t>інвалідів</a:t>
            </a:r>
            <a:r>
              <a:rPr lang="ru-RU" dirty="0" smtClean="0">
                <a:solidFill>
                  <a:srgbClr val="FF0000"/>
                </a:solidFill>
              </a:rPr>
              <a:t> (2006 р.) </a:t>
            </a:r>
            <a:r>
              <a:rPr lang="ru-RU" b="1" dirty="0" err="1" smtClean="0"/>
              <a:t>містить</a:t>
            </a:r>
            <a:r>
              <a:rPr lang="ru-RU" dirty="0" smtClean="0"/>
              <a:t> </a:t>
            </a:r>
            <a:r>
              <a:rPr lang="ru-RU" dirty="0" err="1" smtClean="0"/>
              <a:t>інформацію</a:t>
            </a:r>
            <a:r>
              <a:rPr lang="ru-RU" dirty="0" smtClean="0"/>
              <a:t> про те, що </a:t>
            </a:r>
            <a:r>
              <a:rPr lang="ru-RU" dirty="0" err="1" smtClean="0"/>
              <a:t>кожна</a:t>
            </a:r>
            <a:r>
              <a:rPr lang="ru-RU" dirty="0" smtClean="0"/>
              <a:t> </a:t>
            </a:r>
            <a:r>
              <a:rPr lang="ru-RU" dirty="0" err="1" smtClean="0"/>
              <a:t>людина</a:t>
            </a:r>
            <a:r>
              <a:rPr lang="ru-RU" dirty="0" smtClean="0"/>
              <a:t> </a:t>
            </a:r>
            <a:r>
              <a:rPr lang="ru-RU" dirty="0" err="1" smtClean="0"/>
              <a:t>має</a:t>
            </a:r>
            <a:r>
              <a:rPr lang="ru-RU" dirty="0" smtClean="0"/>
              <a:t> </a:t>
            </a:r>
            <a:r>
              <a:rPr lang="ru-RU" dirty="0" err="1" smtClean="0"/>
              <a:t>всі</a:t>
            </a:r>
            <a:r>
              <a:rPr lang="ru-RU" dirty="0" smtClean="0"/>
              <a:t> </a:t>
            </a:r>
            <a:r>
              <a:rPr lang="ru-RU" dirty="0" err="1" smtClean="0"/>
              <a:t>передбачені</a:t>
            </a:r>
            <a:r>
              <a:rPr lang="ru-RU" dirty="0" smtClean="0"/>
              <a:t> в них права й свободи без будь-</a:t>
            </a:r>
            <a:r>
              <a:rPr lang="ru-RU" dirty="0" err="1" smtClean="0"/>
              <a:t>якого</a:t>
            </a:r>
            <a:r>
              <a:rPr lang="ru-RU" dirty="0" smtClean="0"/>
              <a:t> </a:t>
            </a:r>
            <a:r>
              <a:rPr lang="ru-RU" dirty="0" err="1" smtClean="0"/>
              <a:t>розрізнення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3645024"/>
            <a:ext cx="3960440" cy="29703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s003.radikal.ru/i203/1207/76/bcc267aa498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260648"/>
            <a:ext cx="5184576" cy="5616624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dirty="0" err="1" smtClean="0"/>
              <a:t>Стаття</a:t>
            </a:r>
            <a:r>
              <a:rPr lang="ru-RU" b="1" dirty="0" smtClean="0"/>
              <a:t> </a:t>
            </a:r>
            <a:r>
              <a:rPr lang="ru-RU" b="1" dirty="0" err="1" smtClean="0"/>
              <a:t>підтверджує</a:t>
            </a:r>
            <a:r>
              <a:rPr lang="ru-RU" b="1" dirty="0" smtClean="0"/>
              <a:t> </a:t>
            </a:r>
            <a:r>
              <a:rPr lang="ru-RU" dirty="0" err="1" smtClean="0"/>
              <a:t>загальність</a:t>
            </a:r>
            <a:r>
              <a:rPr lang="ru-RU" dirty="0" smtClean="0"/>
              <a:t>, </a:t>
            </a:r>
            <a:r>
              <a:rPr lang="ru-RU" dirty="0" err="1" smtClean="0"/>
              <a:t>неподільність</a:t>
            </a:r>
            <a:r>
              <a:rPr lang="ru-RU" dirty="0" smtClean="0"/>
              <a:t>, </a:t>
            </a:r>
            <a:r>
              <a:rPr lang="ru-RU" dirty="0" err="1" smtClean="0"/>
              <a:t>взаємозалежність</a:t>
            </a:r>
            <a:r>
              <a:rPr lang="ru-RU" dirty="0" smtClean="0"/>
              <a:t> і </a:t>
            </a:r>
            <a:r>
              <a:rPr lang="ru-RU" dirty="0" err="1" smtClean="0"/>
              <a:t>взаємопов'язаність</a:t>
            </a:r>
            <a:r>
              <a:rPr lang="ru-RU" dirty="0" smtClean="0"/>
              <a:t> </a:t>
            </a:r>
            <a:r>
              <a:rPr lang="ru-RU" dirty="0" err="1" smtClean="0"/>
              <a:t>усіх</a:t>
            </a:r>
            <a:r>
              <a:rPr lang="ru-RU" dirty="0" smtClean="0"/>
              <a:t> прав </a:t>
            </a:r>
            <a:r>
              <a:rPr lang="ru-RU" dirty="0" err="1" smtClean="0"/>
              <a:t>людини</a:t>
            </a:r>
            <a:r>
              <a:rPr lang="ru-RU" dirty="0" smtClean="0"/>
              <a:t> й </a:t>
            </a:r>
            <a:r>
              <a:rPr lang="ru-RU" dirty="0" err="1" smtClean="0"/>
              <a:t>основоположних</a:t>
            </a:r>
            <a:r>
              <a:rPr lang="ru-RU" dirty="0" smtClean="0"/>
              <a:t> свобод, а також </a:t>
            </a:r>
            <a:r>
              <a:rPr lang="ru-RU" dirty="0" err="1" smtClean="0"/>
              <a:t>необхідність</a:t>
            </a:r>
            <a:r>
              <a:rPr lang="ru-RU" dirty="0" smtClean="0"/>
              <a:t> </a:t>
            </a:r>
            <a:r>
              <a:rPr lang="ru-RU" dirty="0" err="1" smtClean="0"/>
              <a:t>гарантувати</a:t>
            </a:r>
            <a:r>
              <a:rPr lang="ru-RU" dirty="0" smtClean="0"/>
              <a:t> </a:t>
            </a:r>
            <a:r>
              <a:rPr lang="ru-RU" dirty="0" err="1" smtClean="0"/>
              <a:t>інвалідам</a:t>
            </a:r>
            <a:r>
              <a:rPr lang="ru-RU" dirty="0" smtClean="0"/>
              <a:t> </a:t>
            </a:r>
            <a:r>
              <a:rPr lang="ru-RU" dirty="0" err="1" smtClean="0"/>
              <a:t>повне</a:t>
            </a:r>
            <a:r>
              <a:rPr lang="ru-RU" dirty="0" smtClean="0"/>
              <a:t> користування ними без </a:t>
            </a:r>
            <a:r>
              <a:rPr lang="ru-RU" dirty="0" err="1" smtClean="0"/>
              <a:t>дискримінації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728700"/>
            <a:ext cx="3144725" cy="4680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s003.radikal.ru/i203/1207/76/bcc267aa498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4868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dirty="0" err="1" smtClean="0">
                <a:solidFill>
                  <a:srgbClr val="FF0000"/>
                </a:solidFill>
              </a:rPr>
              <a:t>Конвенція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>
                <a:solidFill>
                  <a:srgbClr val="FF0000"/>
                </a:solidFill>
              </a:rPr>
              <a:t>для </a:t>
            </a:r>
            <a:r>
              <a:rPr lang="ru-RU" dirty="0" err="1">
                <a:solidFill>
                  <a:srgbClr val="FF0000"/>
                </a:solidFill>
              </a:rPr>
              <a:t>захисту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осіб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smtClean="0">
                <a:solidFill>
                  <a:srgbClr val="FF0000"/>
                </a:solidFill>
              </a:rPr>
              <a:t>від </a:t>
            </a:r>
            <a:r>
              <a:rPr lang="ru-RU" dirty="0" err="1" smtClean="0">
                <a:solidFill>
                  <a:srgbClr val="FF0000"/>
                </a:solidFill>
              </a:rPr>
              <a:t>насильницьких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зникнень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>
                <a:solidFill>
                  <a:srgbClr val="FF0000"/>
                </a:solidFill>
              </a:rPr>
              <a:t>(2006 р</a:t>
            </a:r>
            <a:r>
              <a:rPr lang="ru-RU" dirty="0" smtClean="0">
                <a:solidFill>
                  <a:srgbClr val="FF0000"/>
                </a:solidFill>
              </a:rPr>
              <a:t>.)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Метою</a:t>
            </a:r>
            <a:r>
              <a:rPr lang="ru-RU" dirty="0" smtClean="0"/>
              <a:t> </a:t>
            </a:r>
            <a:r>
              <a:rPr lang="ru-RU" dirty="0" err="1" smtClean="0"/>
              <a:t>конвенції</a:t>
            </a:r>
            <a:r>
              <a:rPr lang="ru-RU" dirty="0" smtClean="0"/>
              <a:t> є </a:t>
            </a:r>
            <a:r>
              <a:rPr lang="ru-RU" dirty="0" err="1" smtClean="0"/>
              <a:t>захист</a:t>
            </a:r>
            <a:r>
              <a:rPr lang="ru-RU" dirty="0" smtClean="0"/>
              <a:t> від </a:t>
            </a:r>
            <a:r>
              <a:rPr lang="ru-RU" dirty="0" err="1" smtClean="0"/>
              <a:t>насильницьких</a:t>
            </a:r>
            <a:r>
              <a:rPr lang="ru-RU" dirty="0" smtClean="0"/>
              <a:t> </a:t>
            </a:r>
            <a:r>
              <a:rPr lang="ru-RU" dirty="0" err="1" smtClean="0"/>
              <a:t>зникнень</a:t>
            </a:r>
            <a:r>
              <a:rPr lang="ru-RU" dirty="0" smtClean="0"/>
              <a:t>, </a:t>
            </a:r>
            <a:r>
              <a:rPr lang="ru-RU" dirty="0" err="1" smtClean="0"/>
              <a:t>котрі</a:t>
            </a:r>
            <a:r>
              <a:rPr lang="ru-RU" dirty="0" smtClean="0"/>
              <a:t> </a:t>
            </a:r>
            <a:r>
              <a:rPr lang="ru-RU" dirty="0" err="1" smtClean="0"/>
              <a:t>визначається</a:t>
            </a:r>
            <a:r>
              <a:rPr lang="ru-RU" dirty="0" smtClean="0"/>
              <a:t> в </a:t>
            </a:r>
            <a:r>
              <a:rPr lang="ru-RU" dirty="0" err="1" smtClean="0"/>
              <a:t>статті</a:t>
            </a:r>
            <a:r>
              <a:rPr lang="ru-RU" dirty="0" smtClean="0"/>
              <a:t> 2 </a:t>
            </a:r>
            <a:r>
              <a:rPr lang="ru-RU" dirty="0" err="1" smtClean="0"/>
              <a:t>наступним</a:t>
            </a:r>
            <a:r>
              <a:rPr lang="ru-RU" dirty="0" smtClean="0"/>
              <a:t> чином:</a:t>
            </a:r>
            <a:br>
              <a:rPr lang="ru-RU" dirty="0" smtClean="0"/>
            </a:br>
            <a:r>
              <a:rPr lang="ru-RU" dirty="0" err="1" smtClean="0"/>
              <a:t>арешт</a:t>
            </a:r>
            <a:r>
              <a:rPr lang="ru-RU" dirty="0" smtClean="0"/>
              <a:t>, </a:t>
            </a:r>
            <a:r>
              <a:rPr lang="ru-RU" dirty="0" err="1" smtClean="0"/>
              <a:t>затримання</a:t>
            </a:r>
            <a:r>
              <a:rPr lang="ru-RU" dirty="0" smtClean="0"/>
              <a:t>, </a:t>
            </a:r>
            <a:r>
              <a:rPr lang="ru-RU" dirty="0" err="1" smtClean="0"/>
              <a:t>викрадення</a:t>
            </a:r>
            <a:r>
              <a:rPr lang="ru-RU" dirty="0" smtClean="0"/>
              <a:t>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позбавлення</a:t>
            </a:r>
            <a:r>
              <a:rPr lang="ru-RU" dirty="0" smtClean="0"/>
              <a:t> </a:t>
            </a:r>
            <a:r>
              <a:rPr lang="ru-RU" dirty="0" err="1" smtClean="0"/>
              <a:t>волі</a:t>
            </a:r>
            <a:r>
              <a:rPr lang="ru-RU" dirty="0" smtClean="0"/>
              <a:t> в будь-</a:t>
            </a:r>
            <a:r>
              <a:rPr lang="ru-RU" dirty="0" err="1" smtClean="0"/>
              <a:t>якій</a:t>
            </a:r>
            <a:r>
              <a:rPr lang="ru-RU" dirty="0" smtClean="0"/>
              <a:t> </a:t>
            </a:r>
            <a:r>
              <a:rPr lang="ru-RU" dirty="0" err="1" smtClean="0"/>
              <a:t>іншій</a:t>
            </a:r>
            <a:r>
              <a:rPr lang="ru-RU" dirty="0" smtClean="0"/>
              <a:t> </a:t>
            </a:r>
            <a:r>
              <a:rPr lang="ru-RU" dirty="0" err="1" smtClean="0"/>
              <a:t>формі</a:t>
            </a:r>
            <a:r>
              <a:rPr lang="ru-RU" dirty="0" smtClean="0"/>
              <a:t> </a:t>
            </a:r>
            <a:r>
              <a:rPr lang="ru-RU" dirty="0" err="1" smtClean="0"/>
              <a:t>представниками</a:t>
            </a:r>
            <a:r>
              <a:rPr lang="ru-RU" dirty="0" smtClean="0"/>
              <a:t> держави </a:t>
            </a:r>
            <a:r>
              <a:rPr lang="ru-RU" dirty="0" err="1" smtClean="0"/>
              <a:t>чи</a:t>
            </a:r>
            <a:r>
              <a:rPr lang="ru-RU" dirty="0" smtClean="0"/>
              <a:t> особами,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діють</a:t>
            </a:r>
            <a:r>
              <a:rPr lang="ru-RU" dirty="0" smtClean="0"/>
              <a:t> з </a:t>
            </a:r>
            <a:r>
              <a:rPr lang="ru-RU" dirty="0" err="1" smtClean="0"/>
              <a:t>дозволу</a:t>
            </a:r>
            <a:r>
              <a:rPr lang="ru-RU" dirty="0" smtClean="0"/>
              <a:t> держави, при </a:t>
            </a:r>
            <a:r>
              <a:rPr lang="ru-RU" dirty="0" err="1" smtClean="0"/>
              <a:t>подальшій</a:t>
            </a:r>
            <a:r>
              <a:rPr lang="ru-RU" dirty="0" smtClean="0"/>
              <a:t> </a:t>
            </a:r>
            <a:r>
              <a:rPr lang="ru-RU" dirty="0" err="1" smtClean="0"/>
              <a:t>відмові</a:t>
            </a:r>
            <a:r>
              <a:rPr lang="ru-RU" dirty="0" smtClean="0"/>
              <a:t> </a:t>
            </a:r>
            <a:r>
              <a:rPr lang="ru-RU" dirty="0" err="1" smtClean="0"/>
              <a:t>визнати</a:t>
            </a:r>
            <a:r>
              <a:rPr lang="ru-RU" dirty="0" smtClean="0"/>
              <a:t> факт </a:t>
            </a:r>
            <a:r>
              <a:rPr lang="ru-RU" dirty="0" err="1" smtClean="0"/>
              <a:t>позбавлення</a:t>
            </a:r>
            <a:r>
              <a:rPr lang="ru-RU" dirty="0" smtClean="0"/>
              <a:t> </a:t>
            </a:r>
            <a:r>
              <a:rPr lang="ru-RU" dirty="0" err="1" smtClean="0"/>
              <a:t>волі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приховування</a:t>
            </a:r>
            <a:r>
              <a:rPr lang="ru-RU" dirty="0" smtClean="0"/>
              <a:t> </a:t>
            </a:r>
            <a:r>
              <a:rPr lang="ru-RU" dirty="0" err="1" smtClean="0"/>
              <a:t>даних</a:t>
            </a:r>
            <a:r>
              <a:rPr lang="ru-RU" dirty="0" smtClean="0"/>
              <a:t> про долю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місцезнаходження</a:t>
            </a:r>
            <a:r>
              <a:rPr lang="ru-RU" dirty="0" smtClean="0"/>
              <a:t> </a:t>
            </a:r>
            <a:r>
              <a:rPr lang="ru-RU" dirty="0" err="1" smtClean="0"/>
              <a:t>зниклої</a:t>
            </a:r>
            <a:r>
              <a:rPr lang="ru-RU" dirty="0" smtClean="0"/>
              <a:t> особи, </a:t>
            </a:r>
            <a:r>
              <a:rPr lang="ru-RU" dirty="0" err="1" smtClean="0"/>
              <a:t>унаслідок</a:t>
            </a:r>
            <a:r>
              <a:rPr lang="ru-RU" dirty="0" smtClean="0"/>
              <a:t> </a:t>
            </a:r>
            <a:r>
              <a:rPr lang="ru-RU" dirty="0" err="1" smtClean="0"/>
              <a:t>чого</a:t>
            </a:r>
            <a:r>
              <a:rPr lang="ru-RU" dirty="0" smtClean="0"/>
              <a:t> </a:t>
            </a:r>
            <a:r>
              <a:rPr lang="ru-RU" dirty="0" err="1" smtClean="0"/>
              <a:t>цю</a:t>
            </a:r>
            <a:r>
              <a:rPr lang="ru-RU" dirty="0" smtClean="0"/>
              <a:t> особу </a:t>
            </a:r>
            <a:r>
              <a:rPr lang="ru-RU" dirty="0" err="1" smtClean="0"/>
              <a:t>залишено</a:t>
            </a:r>
            <a:r>
              <a:rPr lang="ru-RU" dirty="0" smtClean="0"/>
              <a:t> без </a:t>
            </a:r>
            <a:r>
              <a:rPr lang="ru-RU" dirty="0" err="1" smtClean="0"/>
              <a:t>захисту</a:t>
            </a:r>
            <a:r>
              <a:rPr lang="ru-RU" dirty="0" smtClean="0"/>
              <a:t> закону</a:t>
            </a:r>
            <a:endParaRPr lang="ru-RU" dirty="0"/>
          </a:p>
        </p:txBody>
      </p:sp>
      <p:pic>
        <p:nvPicPr>
          <p:cNvPr id="5" name="Рисунок 4" descr="630_360_1495638790-346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 flipV="1">
            <a:off x="899592" y="4487700"/>
            <a:ext cx="7569658" cy="22536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s003.radikal.ru/i203/1207/76/bcc267aa498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404664"/>
            <a:ext cx="6480720" cy="410445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dirty="0" err="1" smtClean="0"/>
              <a:t>Поряд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визнанням</a:t>
            </a:r>
            <a:r>
              <a:rPr lang="ru-RU" dirty="0" smtClean="0"/>
              <a:t> </a:t>
            </a:r>
            <a:r>
              <a:rPr lang="ru-RU" dirty="0" err="1" smtClean="0"/>
              <a:t>основних</a:t>
            </a:r>
            <a:r>
              <a:rPr lang="ru-RU" dirty="0" smtClean="0"/>
              <a:t> прав </a:t>
            </a:r>
            <a:r>
              <a:rPr lang="ru-RU" dirty="0" err="1" smtClean="0"/>
              <a:t>особистості</a:t>
            </a:r>
            <a:r>
              <a:rPr lang="ru-RU" dirty="0" smtClean="0"/>
              <a:t>, в </a:t>
            </a:r>
            <a:r>
              <a:rPr lang="ru-RU" dirty="0" err="1" smtClean="0"/>
              <a:t>деяких</a:t>
            </a:r>
            <a:r>
              <a:rPr lang="ru-RU" dirty="0" smtClean="0"/>
              <a:t> документах </a:t>
            </a:r>
            <a:r>
              <a:rPr lang="ru-RU" dirty="0" err="1" smtClean="0"/>
              <a:t>з</a:t>
            </a:r>
            <a:r>
              <a:rPr lang="ru-RU" dirty="0" smtClean="0"/>
              <a:t> прав </a:t>
            </a:r>
            <a:r>
              <a:rPr lang="ru-RU" dirty="0" err="1" smtClean="0"/>
              <a:t>людини</a:t>
            </a:r>
            <a:r>
              <a:rPr lang="ru-RU" dirty="0" smtClean="0"/>
              <a:t> </a:t>
            </a:r>
            <a:r>
              <a:rPr lang="ru-RU" dirty="0" err="1" smtClean="0"/>
              <a:t>визнаються</a:t>
            </a:r>
            <a:r>
              <a:rPr lang="ru-RU" dirty="0" smtClean="0"/>
              <a:t> </a:t>
            </a:r>
            <a:r>
              <a:rPr lang="ru-RU" dirty="0" err="1" smtClean="0"/>
              <a:t>також</a:t>
            </a:r>
            <a:r>
              <a:rPr lang="ru-RU" dirty="0" smtClean="0"/>
              <a:t> права </a:t>
            </a:r>
            <a:r>
              <a:rPr lang="ru-RU" dirty="0" err="1" smtClean="0"/>
              <a:t>певних</a:t>
            </a:r>
            <a:r>
              <a:rPr lang="ru-RU" dirty="0" smtClean="0"/>
              <a:t> </a:t>
            </a:r>
            <a:r>
              <a:rPr lang="ru-RU" dirty="0" err="1" smtClean="0"/>
              <a:t>груп</a:t>
            </a:r>
            <a:r>
              <a:rPr lang="ru-RU" dirty="0" smtClean="0"/>
              <a:t> людей. </a:t>
            </a:r>
            <a:r>
              <a:rPr lang="ru-RU" dirty="0" err="1" smtClean="0"/>
              <a:t>Такі</a:t>
            </a:r>
            <a:r>
              <a:rPr lang="ru-RU" dirty="0" smtClean="0"/>
              <a:t> </a:t>
            </a:r>
            <a:r>
              <a:rPr lang="ru-RU" dirty="0" err="1" smtClean="0"/>
              <a:t>особливі</a:t>
            </a:r>
            <a:r>
              <a:rPr lang="ru-RU" dirty="0" smtClean="0"/>
              <a:t> заходи </a:t>
            </a:r>
            <a:r>
              <a:rPr lang="ru-RU" dirty="0" err="1" smtClean="0"/>
              <a:t>захисту</a:t>
            </a:r>
            <a:r>
              <a:rPr lang="ru-RU" dirty="0" smtClean="0"/>
              <a:t> </a:t>
            </a:r>
            <a:r>
              <a:rPr lang="ru-RU" dirty="0" err="1" smtClean="0"/>
              <a:t>прийняті</a:t>
            </a:r>
            <a:r>
              <a:rPr lang="ru-RU" dirty="0" smtClean="0"/>
              <a:t> через те, </a:t>
            </a:r>
            <a:r>
              <a:rPr lang="ru-RU" dirty="0" err="1" smtClean="0"/>
              <a:t>що</a:t>
            </a:r>
            <a:r>
              <a:rPr lang="ru-RU" dirty="0" smtClean="0"/>
              <a:t> в </a:t>
            </a:r>
            <a:r>
              <a:rPr lang="ru-RU" dirty="0" err="1" smtClean="0"/>
              <a:t>минулому</a:t>
            </a:r>
            <a:r>
              <a:rPr lang="ru-RU" dirty="0" smtClean="0"/>
              <a:t> </a:t>
            </a:r>
            <a:r>
              <a:rPr lang="ru-RU" dirty="0" err="1" smtClean="0"/>
              <a:t>мали</a:t>
            </a:r>
            <a:r>
              <a:rPr lang="ru-RU" dirty="0" smtClean="0"/>
              <a:t> </a:t>
            </a:r>
            <a:r>
              <a:rPr lang="ru-RU" dirty="0" err="1" smtClean="0"/>
              <a:t>місце</a:t>
            </a:r>
            <a:r>
              <a:rPr lang="ru-RU" dirty="0" smtClean="0"/>
              <a:t> </a:t>
            </a:r>
            <a:r>
              <a:rPr lang="ru-RU" dirty="0" err="1" smtClean="0"/>
              <a:t>випадки</a:t>
            </a:r>
            <a:r>
              <a:rPr lang="ru-RU" dirty="0" smtClean="0"/>
              <a:t> </a:t>
            </a:r>
            <a:r>
              <a:rPr lang="ru-RU" dirty="0" err="1" smtClean="0"/>
              <a:t>дискримінації</a:t>
            </a:r>
            <a:r>
              <a:rPr lang="ru-RU" dirty="0" smtClean="0"/>
              <a:t> </a:t>
            </a:r>
            <a:r>
              <a:rPr lang="ru-RU" dirty="0" err="1" smtClean="0"/>
              <a:t>цих</a:t>
            </a:r>
            <a:r>
              <a:rPr lang="ru-RU" dirty="0" smtClean="0"/>
              <a:t> </a:t>
            </a:r>
            <a:r>
              <a:rPr lang="ru-RU" dirty="0" err="1" smtClean="0"/>
              <a:t>груп</a:t>
            </a:r>
            <a:r>
              <a:rPr lang="ru-RU" dirty="0" smtClean="0"/>
              <a:t> </a:t>
            </a:r>
            <a:r>
              <a:rPr lang="ru-RU" dirty="0" err="1" smtClean="0"/>
              <a:t>внаслідок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незахищеного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уразливого</a:t>
            </a:r>
            <a:r>
              <a:rPr lang="ru-RU" dirty="0" smtClean="0"/>
              <a:t> становища в </a:t>
            </a:r>
            <a:r>
              <a:rPr lang="ru-RU" dirty="0" err="1" smtClean="0"/>
              <a:t>суспільстві</a:t>
            </a:r>
            <a:endParaRPr lang="ru-RU" dirty="0"/>
          </a:p>
        </p:txBody>
      </p:sp>
      <p:pic>
        <p:nvPicPr>
          <p:cNvPr id="4" name="Рисунок 3" descr="загружено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63688" y="4293096"/>
            <a:ext cx="4968552" cy="23762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s003.radikal.ru/i203/1207/76/bcc267aa498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260649"/>
            <a:ext cx="7344816" cy="41764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   </a:t>
            </a:r>
            <a:r>
              <a:rPr lang="ru-RU" b="1" dirty="0" err="1" smtClean="0">
                <a:solidFill>
                  <a:schemeClr val="bg1"/>
                </a:solidFill>
              </a:rPr>
              <a:t>Меншини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не </a:t>
            </a:r>
            <a:r>
              <a:rPr lang="ru-RU" dirty="0" err="1">
                <a:solidFill>
                  <a:schemeClr val="bg1"/>
                </a:solidFill>
              </a:rPr>
              <a:t>були</a:t>
            </a:r>
            <a:r>
              <a:rPr lang="ru-RU" dirty="0">
                <a:solidFill>
                  <a:schemeClr val="bg1"/>
                </a:solidFill>
              </a:rPr>
              <a:t> остаточно </a:t>
            </a:r>
            <a:r>
              <a:rPr lang="ru-RU" dirty="0" err="1">
                <a:solidFill>
                  <a:schemeClr val="bg1"/>
                </a:solidFill>
              </a:rPr>
              <a:t>визначені</a:t>
            </a:r>
            <a:r>
              <a:rPr lang="ru-RU" dirty="0">
                <a:solidFill>
                  <a:schemeClr val="bg1"/>
                </a:solidFill>
              </a:rPr>
              <a:t> в </a:t>
            </a:r>
            <a:r>
              <a:rPr lang="ru-RU" dirty="0" err="1">
                <a:solidFill>
                  <a:schemeClr val="bg1"/>
                </a:solidFill>
              </a:rPr>
              <a:t>міжнародних</a:t>
            </a:r>
            <a:r>
              <a:rPr lang="ru-RU" dirty="0">
                <a:solidFill>
                  <a:schemeClr val="bg1"/>
                </a:solidFill>
              </a:rPr>
              <a:t> документах </a:t>
            </a:r>
            <a:r>
              <a:rPr lang="ru-RU" dirty="0" err="1">
                <a:solidFill>
                  <a:schemeClr val="bg1"/>
                </a:solidFill>
              </a:rPr>
              <a:t>з</a:t>
            </a:r>
            <a:r>
              <a:rPr lang="ru-RU" dirty="0">
                <a:solidFill>
                  <a:schemeClr val="bg1"/>
                </a:solidFill>
              </a:rPr>
              <a:t> прав </a:t>
            </a:r>
            <a:r>
              <a:rPr lang="ru-RU" dirty="0" err="1">
                <a:solidFill>
                  <a:schemeClr val="bg1"/>
                </a:solidFill>
              </a:rPr>
              <a:t>людини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але</a:t>
            </a:r>
            <a:r>
              <a:rPr lang="ru-RU" dirty="0">
                <a:solidFill>
                  <a:schemeClr val="bg1"/>
                </a:solidFill>
              </a:rPr>
              <a:t> вони, як правило, </a:t>
            </a:r>
            <a:r>
              <a:rPr lang="ru-RU" dirty="0" err="1">
                <a:solidFill>
                  <a:schemeClr val="bg1"/>
                </a:solidFill>
              </a:rPr>
              <a:t>описуються</a:t>
            </a:r>
            <a:r>
              <a:rPr lang="ru-RU" dirty="0">
                <a:solidFill>
                  <a:schemeClr val="bg1"/>
                </a:solidFill>
              </a:rPr>
              <a:t> в таких документах, як права </a:t>
            </a:r>
            <a:r>
              <a:rPr lang="ru-RU" dirty="0" err="1">
                <a:solidFill>
                  <a:schemeClr val="bg1"/>
                </a:solidFill>
              </a:rPr>
              <a:t>з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національними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або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етнічними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релігійними</a:t>
            </a:r>
            <a:r>
              <a:rPr lang="ru-RU" dirty="0">
                <a:solidFill>
                  <a:schemeClr val="bg1"/>
                </a:solidFill>
              </a:rPr>
              <a:t> та </a:t>
            </a:r>
            <a:r>
              <a:rPr lang="ru-RU" dirty="0" err="1">
                <a:solidFill>
                  <a:schemeClr val="bg1"/>
                </a:solidFill>
              </a:rPr>
              <a:t>мовними</a:t>
            </a:r>
            <a:r>
              <a:rPr lang="ru-RU" dirty="0">
                <a:solidFill>
                  <a:schemeClr val="bg1"/>
                </a:solidFill>
              </a:rPr>
              <a:t> характеристиками, </a:t>
            </a:r>
            <a:r>
              <a:rPr lang="ru-RU" dirty="0" err="1">
                <a:solidFill>
                  <a:schemeClr val="bg1"/>
                </a:solidFill>
              </a:rPr>
              <a:t>які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відрізняються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від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більшості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населення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" name="Рисунок 4" descr="h_ua_den_o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31640" y="4293096"/>
            <a:ext cx="6407274" cy="23755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s003.radikal.ru/i203/1207/76/bcc267aa498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332657"/>
            <a:ext cx="8363272" cy="3240360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    На </a:t>
            </a:r>
            <a:r>
              <a:rPr lang="ru-RU" dirty="0" err="1">
                <a:solidFill>
                  <a:schemeClr val="bg1"/>
                </a:solidFill>
              </a:rPr>
              <a:t>рівні</a:t>
            </a:r>
            <a:r>
              <a:rPr lang="ru-RU" dirty="0">
                <a:solidFill>
                  <a:schemeClr val="bg1"/>
                </a:solidFill>
              </a:rPr>
              <a:t> ООН – </a:t>
            </a:r>
            <a:r>
              <a:rPr lang="ru-RU" dirty="0" err="1">
                <a:solidFill>
                  <a:schemeClr val="bg1"/>
                </a:solidFill>
              </a:rPr>
              <a:t>Статтею</a:t>
            </a:r>
            <a:r>
              <a:rPr lang="ru-RU" dirty="0">
                <a:solidFill>
                  <a:schemeClr val="bg1"/>
                </a:solidFill>
              </a:rPr>
              <a:t> 27 </a:t>
            </a:r>
            <a:r>
              <a:rPr lang="ru-RU" dirty="0" err="1">
                <a:solidFill>
                  <a:schemeClr val="bg1"/>
                </a:solidFill>
              </a:rPr>
              <a:t>Міжнародного</a:t>
            </a:r>
            <a:r>
              <a:rPr lang="ru-RU" dirty="0">
                <a:solidFill>
                  <a:schemeClr val="bg1"/>
                </a:solidFill>
              </a:rPr>
              <a:t> пакту про </a:t>
            </a:r>
            <a:r>
              <a:rPr lang="ru-RU" dirty="0" err="1">
                <a:solidFill>
                  <a:schemeClr val="bg1"/>
                </a:solidFill>
              </a:rPr>
              <a:t>цивільні</a:t>
            </a:r>
            <a:r>
              <a:rPr lang="ru-RU" dirty="0">
                <a:solidFill>
                  <a:schemeClr val="bg1"/>
                </a:solidFill>
              </a:rPr>
              <a:t> та </a:t>
            </a:r>
            <a:r>
              <a:rPr lang="ru-RU" dirty="0" err="1">
                <a:solidFill>
                  <a:schemeClr val="bg1"/>
                </a:solidFill>
              </a:rPr>
              <a:t>політичні</a:t>
            </a:r>
            <a:r>
              <a:rPr lang="ru-RU" dirty="0">
                <a:solidFill>
                  <a:schemeClr val="bg1"/>
                </a:solidFill>
              </a:rPr>
              <a:t> права, а </a:t>
            </a:r>
            <a:r>
              <a:rPr lang="ru-RU" dirty="0" err="1">
                <a:solidFill>
                  <a:schemeClr val="bg1"/>
                </a:solidFill>
              </a:rPr>
              <a:t>також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Декларацією</a:t>
            </a:r>
            <a:r>
              <a:rPr lang="ru-RU" dirty="0">
                <a:solidFill>
                  <a:schemeClr val="bg1"/>
                </a:solidFill>
              </a:rPr>
              <a:t> про права </a:t>
            </a:r>
            <a:r>
              <a:rPr lang="ru-RU" dirty="0" err="1">
                <a:solidFill>
                  <a:schemeClr val="bg1"/>
                </a:solidFill>
              </a:rPr>
              <a:t>осіб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що</a:t>
            </a:r>
            <a:r>
              <a:rPr lang="ru-RU" dirty="0">
                <a:solidFill>
                  <a:schemeClr val="bg1"/>
                </a:solidFill>
              </a:rPr>
              <a:t> належать до </a:t>
            </a:r>
            <a:r>
              <a:rPr lang="ru-RU" dirty="0" err="1">
                <a:solidFill>
                  <a:schemeClr val="bg1"/>
                </a:solidFill>
              </a:rPr>
              <a:t>національних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або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етнічних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релігійних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мовних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меншин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прийнятою</a:t>
            </a:r>
            <a:r>
              <a:rPr lang="ru-RU" dirty="0">
                <a:solidFill>
                  <a:schemeClr val="bg1"/>
                </a:solidFill>
              </a:rPr>
              <a:t> у 1992 </a:t>
            </a:r>
            <a:r>
              <a:rPr lang="ru-RU" dirty="0" err="1" smtClean="0">
                <a:solidFill>
                  <a:schemeClr val="bg1"/>
                </a:solidFill>
              </a:rPr>
              <a:t>році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Рисунок 3" descr="01210142_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600" y="3573016"/>
            <a:ext cx="2952328" cy="2745665"/>
          </a:xfrm>
          <a:prstGeom prst="rect">
            <a:avLst/>
          </a:prstGeom>
        </p:spPr>
      </p:pic>
      <p:pic>
        <p:nvPicPr>
          <p:cNvPr id="5" name="Рисунок 4" descr="pochemu-religiy-mnogo-i-oni-razny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4048" y="3645024"/>
            <a:ext cx="3996444" cy="26642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s003.radikal.ru/i203/1207/76/bcc267aa498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332657"/>
            <a:ext cx="8496944" cy="30963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    </a:t>
            </a:r>
            <a:r>
              <a:rPr lang="ru-RU" dirty="0" err="1" smtClean="0">
                <a:solidFill>
                  <a:schemeClr val="bg1"/>
                </a:solidFill>
              </a:rPr>
              <a:t>Рамкова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конвенція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про </a:t>
            </a:r>
            <a:r>
              <a:rPr lang="ru-RU" dirty="0" err="1">
                <a:solidFill>
                  <a:schemeClr val="bg1"/>
                </a:solidFill>
              </a:rPr>
              <a:t>захист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національних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меншин</a:t>
            </a:r>
            <a:endParaRPr lang="ru-RU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   </a:t>
            </a:r>
            <a:r>
              <a:rPr lang="ru-RU" b="1" dirty="0" err="1" smtClean="0">
                <a:solidFill>
                  <a:schemeClr val="bg1"/>
                </a:solidFill>
              </a:rPr>
              <a:t>Підтверджує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що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захист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національних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меншин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є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суттєво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важливим</a:t>
            </a:r>
            <a:r>
              <a:rPr lang="ru-RU" dirty="0" smtClean="0">
                <a:solidFill>
                  <a:schemeClr val="bg1"/>
                </a:solidFill>
              </a:rPr>
              <a:t> для </a:t>
            </a:r>
            <a:r>
              <a:rPr lang="ru-RU" dirty="0" err="1" smtClean="0">
                <a:solidFill>
                  <a:schemeClr val="bg1"/>
                </a:solidFill>
              </a:rPr>
              <a:t>забезпечення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стабільності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демократії</a:t>
            </a:r>
            <a:r>
              <a:rPr lang="ru-RU" dirty="0" smtClean="0">
                <a:solidFill>
                  <a:schemeClr val="bg1"/>
                </a:solidFill>
              </a:rPr>
              <a:t> та миру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Рисунок 3" descr="democrac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79712" y="2852936"/>
            <a:ext cx="5793659" cy="38595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s003.radikal.ru/i203/1207/76/bcc267aa498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88640"/>
            <a:ext cx="8363272" cy="5937523"/>
          </a:xfrm>
        </p:spPr>
        <p:txBody>
          <a:bodyPr/>
          <a:lstStyle/>
          <a:p>
            <a:pPr>
              <a:buNone/>
            </a:pPr>
            <a:r>
              <a:rPr lang="uk-UA" dirty="0" smtClean="0">
                <a:solidFill>
                  <a:schemeClr val="bg1"/>
                </a:solidFill>
              </a:rPr>
              <a:t>   Вона </a:t>
            </a:r>
            <a:r>
              <a:rPr lang="uk-UA" b="1" dirty="0" smtClean="0">
                <a:solidFill>
                  <a:schemeClr val="bg1"/>
                </a:solidFill>
              </a:rPr>
              <a:t>передбачає</a:t>
            </a:r>
            <a:r>
              <a:rPr lang="uk-UA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що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плюралістичне</a:t>
            </a:r>
            <a:r>
              <a:rPr lang="ru-RU" dirty="0" smtClean="0">
                <a:solidFill>
                  <a:schemeClr val="bg1"/>
                </a:solidFill>
              </a:rPr>
              <a:t> та </a:t>
            </a:r>
            <a:r>
              <a:rPr lang="ru-RU" dirty="0" err="1" smtClean="0">
                <a:solidFill>
                  <a:schemeClr val="bg1"/>
                </a:solidFill>
              </a:rPr>
              <a:t>справді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демократичне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суспільство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має</a:t>
            </a:r>
            <a:r>
              <a:rPr lang="ru-RU" dirty="0" smtClean="0">
                <a:solidFill>
                  <a:schemeClr val="bg1"/>
                </a:solidFill>
              </a:rPr>
              <a:t> не </a:t>
            </a:r>
            <a:r>
              <a:rPr lang="ru-RU" dirty="0" err="1" smtClean="0">
                <a:solidFill>
                  <a:schemeClr val="bg1"/>
                </a:solidFill>
              </a:rPr>
              <a:t>тільки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поважати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етнічну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культурну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мовну</a:t>
            </a:r>
            <a:r>
              <a:rPr lang="ru-RU" dirty="0" smtClean="0">
                <a:solidFill>
                  <a:schemeClr val="bg1"/>
                </a:solidFill>
              </a:rPr>
              <a:t> та </a:t>
            </a:r>
            <a:r>
              <a:rPr lang="ru-RU" dirty="0" err="1" smtClean="0">
                <a:solidFill>
                  <a:schemeClr val="bg1"/>
                </a:solidFill>
              </a:rPr>
              <a:t>релігійну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самобутність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кожної</a:t>
            </a:r>
            <a:r>
              <a:rPr lang="ru-RU" dirty="0" smtClean="0">
                <a:solidFill>
                  <a:schemeClr val="bg1"/>
                </a:solidFill>
              </a:rPr>
              <a:t> особи, яка </a:t>
            </a:r>
            <a:r>
              <a:rPr lang="ru-RU" dirty="0" err="1" smtClean="0">
                <a:solidFill>
                  <a:schemeClr val="bg1"/>
                </a:solidFill>
              </a:rPr>
              <a:t>належить</a:t>
            </a:r>
            <a:r>
              <a:rPr lang="ru-RU" dirty="0" smtClean="0">
                <a:solidFill>
                  <a:schemeClr val="bg1"/>
                </a:solidFill>
              </a:rPr>
              <a:t> до </a:t>
            </a:r>
            <a:r>
              <a:rPr lang="ru-RU" dirty="0" err="1" smtClean="0">
                <a:solidFill>
                  <a:schemeClr val="bg1"/>
                </a:solidFill>
              </a:rPr>
              <a:t>національної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меншини</a:t>
            </a:r>
            <a:r>
              <a:rPr lang="ru-RU" dirty="0" smtClean="0">
                <a:solidFill>
                  <a:schemeClr val="bg1"/>
                </a:solidFill>
              </a:rPr>
              <a:t>, а </a:t>
            </a:r>
            <a:r>
              <a:rPr lang="ru-RU" dirty="0" err="1" smtClean="0">
                <a:solidFill>
                  <a:schemeClr val="bg1"/>
                </a:solidFill>
              </a:rPr>
              <a:t>й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створювати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відповідні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умови</a:t>
            </a:r>
            <a:r>
              <a:rPr lang="ru-RU" dirty="0" smtClean="0">
                <a:solidFill>
                  <a:schemeClr val="bg1"/>
                </a:solidFill>
              </a:rPr>
              <a:t> для </a:t>
            </a:r>
            <a:r>
              <a:rPr lang="ru-RU" dirty="0" err="1" smtClean="0">
                <a:solidFill>
                  <a:schemeClr val="bg1"/>
                </a:solidFill>
              </a:rPr>
              <a:t>виявлення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збереження</a:t>
            </a:r>
            <a:r>
              <a:rPr lang="ru-RU" dirty="0" smtClean="0">
                <a:solidFill>
                  <a:schemeClr val="bg1"/>
                </a:solidFill>
              </a:rPr>
              <a:t> та </a:t>
            </a:r>
            <a:r>
              <a:rPr lang="ru-RU" dirty="0" err="1" smtClean="0">
                <a:solidFill>
                  <a:schemeClr val="bg1"/>
                </a:solidFill>
              </a:rPr>
              <a:t>розвитку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цієї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самобутності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" name="Рисунок 4" descr="d0b7d0b0d0b3d0bed0bbd0bed0b2d0bed0ba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861048"/>
            <a:ext cx="8748464" cy="18427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s003.radikal.ru/i203/1207/76/bcc267aa498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260648"/>
            <a:ext cx="8363272" cy="586551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    Права </a:t>
            </a:r>
            <a:r>
              <a:rPr lang="ru-RU" dirty="0" err="1">
                <a:solidFill>
                  <a:schemeClr val="bg1"/>
                </a:solidFill>
              </a:rPr>
              <a:t>біженців</a:t>
            </a:r>
            <a:r>
              <a:rPr lang="ru-RU" dirty="0">
                <a:solidFill>
                  <a:schemeClr val="bg1"/>
                </a:solidFill>
              </a:rPr>
              <a:t> особливо </a:t>
            </a:r>
            <a:r>
              <a:rPr lang="ru-RU" dirty="0" err="1">
                <a:solidFill>
                  <a:schemeClr val="bg1"/>
                </a:solidFill>
              </a:rPr>
              <a:t>гарантовані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Конвенцією</a:t>
            </a:r>
            <a:r>
              <a:rPr lang="ru-RU" dirty="0">
                <a:solidFill>
                  <a:schemeClr val="bg1"/>
                </a:solidFill>
              </a:rPr>
              <a:t> про статус </a:t>
            </a:r>
            <a:r>
              <a:rPr lang="ru-RU" dirty="0" err="1">
                <a:solidFill>
                  <a:schemeClr val="bg1"/>
                </a:solidFill>
              </a:rPr>
              <a:t>біженців</a:t>
            </a:r>
            <a:r>
              <a:rPr lang="ru-RU" dirty="0">
                <a:solidFill>
                  <a:schemeClr val="bg1"/>
                </a:solidFill>
              </a:rPr>
              <a:t> 1951 року та </a:t>
            </a:r>
            <a:r>
              <a:rPr lang="ru-RU" dirty="0" err="1">
                <a:solidFill>
                  <a:schemeClr val="bg1"/>
                </a:solidFill>
              </a:rPr>
              <a:t>Верховним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комісаром</a:t>
            </a:r>
            <a:r>
              <a:rPr lang="ru-RU" dirty="0">
                <a:solidFill>
                  <a:schemeClr val="bg1"/>
                </a:solidFill>
              </a:rPr>
              <a:t> ООН у справах </a:t>
            </a:r>
            <a:r>
              <a:rPr lang="ru-RU" dirty="0" err="1" smtClean="0">
                <a:solidFill>
                  <a:schemeClr val="bg1"/>
                </a:solidFill>
              </a:rPr>
              <a:t>біженців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Рисунок 3" descr="ЩЩ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616086">
            <a:off x="1659089" y="2001676"/>
            <a:ext cx="5946572" cy="42082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s003.radikal.ru/i203/1207/76/bcc267aa498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8845" y="66368"/>
            <a:ext cx="3986309" cy="3384376"/>
          </a:xfrm>
          <a:prstGeom prst="rect">
            <a:avLst/>
          </a:prstGeom>
        </p:spPr>
      </p:pic>
      <p:sp>
        <p:nvSpPr>
          <p:cNvPr id="7" name="Прямокутник 1"/>
          <p:cNvSpPr/>
          <p:nvPr/>
        </p:nvSpPr>
        <p:spPr>
          <a:xfrm>
            <a:off x="472329" y="3645024"/>
            <a:ext cx="849215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Однією з цілей ООН є досягнення міжнародного співробітництва «в заохоченні і розвитку поваги до прав людини і основних свобод для всіх, незалежно від раси, статі, мови і релігії». Правовою основою діяльності ООН є Статут - міжнародний договір, згідно з яким держави-члени зобов'язуються, зокрема, приймати спільні заходи, спрямовані на заохочення і захист прав людини в усьому світі</a:t>
            </a:r>
            <a:r>
              <a:rPr lang="uk-UA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.</a:t>
            </a:r>
            <a:endParaRPr lang="uk-UA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91302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s003.radikal.ru/i203/1207/76/bcc267aa498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88640"/>
            <a:ext cx="8507288" cy="5937523"/>
          </a:xfrm>
        </p:spPr>
        <p:txBody>
          <a:bodyPr/>
          <a:lstStyle/>
          <a:p>
            <a:pPr>
              <a:buNone/>
            </a:pPr>
            <a:r>
              <a:rPr lang="uk-UA" dirty="0" smtClean="0">
                <a:solidFill>
                  <a:schemeClr val="bg1"/>
                </a:solidFill>
              </a:rPr>
              <a:t>   Дана конвенція </a:t>
            </a:r>
            <a:r>
              <a:rPr lang="ru-RU" dirty="0" err="1" smtClean="0">
                <a:solidFill>
                  <a:schemeClr val="bg1"/>
                </a:solidFill>
              </a:rPr>
              <a:t>виявляла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свій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глибокий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інтерес</a:t>
            </a:r>
            <a:r>
              <a:rPr lang="ru-RU" dirty="0" smtClean="0">
                <a:solidFill>
                  <a:schemeClr val="bg1"/>
                </a:solidFill>
              </a:rPr>
              <a:t> до </a:t>
            </a:r>
            <a:r>
              <a:rPr lang="ru-RU" dirty="0" err="1" smtClean="0">
                <a:solidFill>
                  <a:schemeClr val="bg1"/>
                </a:solidFill>
              </a:rPr>
              <a:t>долі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біженців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докладала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всіх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err="1" smtClean="0">
                <a:solidFill>
                  <a:schemeClr val="bg1"/>
                </a:solidFill>
              </a:rPr>
              <a:t>зусиль</a:t>
            </a:r>
            <a:r>
              <a:rPr lang="ru-RU" dirty="0" smtClean="0">
                <a:solidFill>
                  <a:schemeClr val="bg1"/>
                </a:solidFill>
              </a:rPr>
              <a:t> для того, </a:t>
            </a:r>
            <a:r>
              <a:rPr lang="ru-RU" dirty="0" err="1" smtClean="0">
                <a:solidFill>
                  <a:schemeClr val="bg1"/>
                </a:solidFill>
              </a:rPr>
              <a:t>щоб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забезпечити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біженцям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якомога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ширше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користування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зазначеними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основними</a:t>
            </a:r>
            <a:r>
              <a:rPr lang="ru-RU" dirty="0" smtClean="0">
                <a:solidFill>
                  <a:schemeClr val="bg1"/>
                </a:solidFill>
              </a:rPr>
              <a:t> правами та свободами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Рисунок 3" descr="50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47664" y="2690918"/>
            <a:ext cx="6240016" cy="390001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s003.radikal.ru/i203/1207/76/bcc267aa498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16632"/>
            <a:ext cx="8435280" cy="6009531"/>
          </a:xfrm>
        </p:spPr>
        <p:txBody>
          <a:bodyPr/>
          <a:lstStyle/>
          <a:p>
            <a:pPr>
              <a:buNone/>
            </a:pPr>
            <a:r>
              <a:rPr lang="uk-UA" dirty="0" smtClean="0">
                <a:solidFill>
                  <a:schemeClr val="bg1"/>
                </a:solidFill>
              </a:rPr>
              <a:t>   Отже, </a:t>
            </a:r>
            <a:r>
              <a:rPr lang="ru-RU" dirty="0" err="1" smtClean="0">
                <a:solidFill>
                  <a:schemeClr val="bg1"/>
                </a:solidFill>
              </a:rPr>
              <a:t>Міжнародне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співтовариства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приділяє</a:t>
            </a:r>
            <a:r>
              <a:rPr lang="ru-RU" dirty="0" smtClean="0">
                <a:solidFill>
                  <a:schemeClr val="bg1"/>
                </a:solidFill>
              </a:rPr>
              <a:t> правам </a:t>
            </a:r>
            <a:r>
              <a:rPr lang="ru-RU" dirty="0" err="1" smtClean="0">
                <a:solidFill>
                  <a:schemeClr val="bg1"/>
                </a:solidFill>
              </a:rPr>
              <a:t>людини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велику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увагу</a:t>
            </a:r>
            <a:r>
              <a:rPr lang="ru-RU" dirty="0" smtClean="0">
                <a:solidFill>
                  <a:schemeClr val="bg1"/>
                </a:solidFill>
              </a:rPr>
              <a:t>, для </a:t>
            </a:r>
            <a:r>
              <a:rPr lang="ru-RU" dirty="0" err="1" smtClean="0">
                <a:solidFill>
                  <a:schemeClr val="bg1"/>
                </a:solidFill>
              </a:rPr>
              <a:t>цього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визначає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міжнародно-правові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стандарти</a:t>
            </a:r>
            <a:r>
              <a:rPr lang="ru-RU" dirty="0" smtClean="0">
                <a:solidFill>
                  <a:schemeClr val="bg1"/>
                </a:solidFill>
              </a:rPr>
              <a:t> в </a:t>
            </a:r>
            <a:r>
              <a:rPr lang="ru-RU" dirty="0" err="1" smtClean="0">
                <a:solidFill>
                  <a:schemeClr val="bg1"/>
                </a:solidFill>
              </a:rPr>
              <a:t>галузі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тобто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договірному</a:t>
            </a:r>
            <a:r>
              <a:rPr lang="ru-RU" dirty="0" smtClean="0">
                <a:solidFill>
                  <a:schemeClr val="bg1"/>
                </a:solidFill>
              </a:rPr>
              <a:t> порядку </a:t>
            </a:r>
            <a:r>
              <a:rPr lang="ru-RU" dirty="0" err="1" smtClean="0">
                <a:solidFill>
                  <a:schemeClr val="bg1"/>
                </a:solidFill>
              </a:rPr>
              <a:t>встановлює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правові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норми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Рисунок 3" descr="1f86759e1b2ae49a076d6241b1e86e5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7704" y="2780928"/>
            <a:ext cx="5803404" cy="389657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s003.radikal.ru/i203/1207/76/bcc267aa498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332656"/>
            <a:ext cx="8363272" cy="5793507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   Права </a:t>
            </a:r>
            <a:r>
              <a:rPr lang="ru-RU" b="1" dirty="0" err="1" smtClean="0">
                <a:solidFill>
                  <a:schemeClr val="bg1"/>
                </a:solidFill>
              </a:rPr>
              <a:t>людини</a:t>
            </a:r>
            <a:r>
              <a:rPr lang="ru-RU" b="1" dirty="0" smtClean="0">
                <a:solidFill>
                  <a:schemeClr val="bg1"/>
                </a:solidFill>
              </a:rPr>
              <a:t> в </a:t>
            </a:r>
            <a:r>
              <a:rPr lang="ru-RU" b="1" dirty="0" err="1" smtClean="0">
                <a:solidFill>
                  <a:schemeClr val="bg1"/>
                </a:solidFill>
              </a:rPr>
              <a:t>сучасному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світі</a:t>
            </a:r>
            <a:r>
              <a:rPr lang="ru-RU" dirty="0" smtClean="0">
                <a:solidFill>
                  <a:schemeClr val="bg1"/>
                </a:solidFill>
              </a:rPr>
              <a:t> - </a:t>
            </a:r>
            <a:r>
              <a:rPr lang="ru-RU" dirty="0" err="1" smtClean="0">
                <a:solidFill>
                  <a:schemeClr val="bg1"/>
                </a:solidFill>
              </a:rPr>
              <a:t>це</a:t>
            </a:r>
            <a:r>
              <a:rPr lang="ru-RU" dirty="0" smtClean="0">
                <a:solidFill>
                  <a:schemeClr val="bg1"/>
                </a:solidFill>
              </a:rPr>
              <a:t> проблема, </a:t>
            </a:r>
            <a:r>
              <a:rPr lang="ru-RU" dirty="0" err="1" smtClean="0">
                <a:solidFill>
                  <a:schemeClr val="bg1"/>
                </a:solidFill>
              </a:rPr>
              <a:t>вирішення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якої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стоїть</a:t>
            </a:r>
            <a:r>
              <a:rPr lang="ru-RU" dirty="0" smtClean="0">
                <a:solidFill>
                  <a:schemeClr val="bg1"/>
                </a:solidFill>
              </a:rPr>
              <a:t> у </a:t>
            </a:r>
            <a:r>
              <a:rPr lang="ru-RU" dirty="0" err="1" smtClean="0">
                <a:solidFill>
                  <a:schemeClr val="bg1"/>
                </a:solidFill>
              </a:rPr>
              <a:t>центрі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практичної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діяльності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міжнародного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співтовариства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кожної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держави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Рисунок 3" descr="870_79354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7704" y="3140968"/>
            <a:ext cx="4762500" cy="32956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s003.radikal.ru/i203/1207/76/bcc267aa498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57356" y="2571744"/>
            <a:ext cx="6429420" cy="85725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uk-UA" sz="5400" b="1" smtClean="0"/>
              <a:t>Дякуємо за увагу!</a:t>
            </a:r>
            <a:endParaRPr lang="ru-RU" sz="5400" b="1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466474" y="3772776"/>
            <a:ext cx="311345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Питаннями прав людини </a:t>
            </a:r>
            <a:r>
              <a:rPr lang="uk-UA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врамках</a:t>
            </a:r>
            <a:r>
              <a:rPr lang="uk-UA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ООН в різного ступеня займаються всі головні органи цієї організації, але найбільшу увагу даного питання приділяють Генеральна Асамблея і Економічна і Соціальна рада</a:t>
            </a:r>
            <a:r>
              <a:rPr lang="uk-UA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.</a:t>
            </a:r>
            <a:endParaRPr lang="uk-UA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434" y="227225"/>
            <a:ext cx="5564067" cy="309118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0562" y="3318407"/>
            <a:ext cx="5564067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055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3347864" y="4627603"/>
            <a:ext cx="563288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Зокрема, згідно зі ст. 13 Статуту ООН однієї з функцій Генеральної Асамблеї є організація досліджень та винесення рекомендацій з метою сприяння міжнародному співробітництву в галузі економічній, соціальній, культури, освіти, охорони здоров'я та сприяння здійсненню прав людини і основних свобод для всіх, незалежно від раси, статі, мови і </a:t>
            </a:r>
            <a:r>
              <a:rPr lang="uk-UA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релігії</a:t>
            </a:r>
            <a:endParaRPr lang="uk-UA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188640"/>
            <a:ext cx="5416861" cy="417646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75" y="182615"/>
            <a:ext cx="3151489" cy="6476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17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25728" y="4221088"/>
            <a:ext cx="518592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Комісія ООН з прав людини є головним органом ООН з прав людини і може займатися найрізноманітнішими питаннями, що стосуються цих прав. Вона була створена ЕКОСОР в 1946 р. і з тих пір проводить щорічні сесії. У 1947 р., коли Комісія розпочала свою роботу, її єдиним завданням була розробка Загальної декларації прав людини, прийнятої рік потому 10 грудня </a:t>
            </a:r>
            <a:r>
              <a:rPr lang="uk-UA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1948</a:t>
            </a:r>
            <a:endParaRPr lang="uk-U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28" y="116633"/>
            <a:ext cx="5032452" cy="411945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7481" y="116632"/>
            <a:ext cx="3814164" cy="64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868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s003.radikal.ru/i203/1207/76/bcc267aa498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88641"/>
            <a:ext cx="8229600" cy="3024336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    </a:t>
            </a:r>
            <a:r>
              <a:rPr lang="ru-RU" dirty="0" err="1" smtClean="0">
                <a:solidFill>
                  <a:schemeClr val="bg1"/>
                </a:solidFill>
              </a:rPr>
              <a:t>Декларованою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b="1" dirty="0">
                <a:solidFill>
                  <a:schemeClr val="bg1"/>
                </a:solidFill>
              </a:rPr>
              <a:t>метою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діяльності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організації</a:t>
            </a:r>
            <a:r>
              <a:rPr lang="ru-RU" dirty="0">
                <a:solidFill>
                  <a:schemeClr val="bg1"/>
                </a:solidFill>
              </a:rPr>
              <a:t> є </a:t>
            </a:r>
            <a:r>
              <a:rPr lang="ru-RU" dirty="0" err="1">
                <a:solidFill>
                  <a:schemeClr val="bg1"/>
                </a:solidFill>
              </a:rPr>
              <a:t>підтримання</a:t>
            </a:r>
            <a:r>
              <a:rPr lang="ru-RU" dirty="0">
                <a:solidFill>
                  <a:schemeClr val="bg1"/>
                </a:solidFill>
              </a:rPr>
              <a:t> і </a:t>
            </a:r>
            <a:r>
              <a:rPr lang="ru-RU" dirty="0" err="1">
                <a:solidFill>
                  <a:schemeClr val="bg1"/>
                </a:solidFill>
              </a:rPr>
              <a:t>зміцнення</a:t>
            </a:r>
            <a:r>
              <a:rPr lang="ru-RU" dirty="0">
                <a:solidFill>
                  <a:schemeClr val="bg1"/>
                </a:solidFill>
              </a:rPr>
              <a:t> миру і </a:t>
            </a:r>
            <a:r>
              <a:rPr lang="ru-RU" dirty="0" err="1">
                <a:solidFill>
                  <a:schemeClr val="bg1"/>
                </a:solidFill>
              </a:rPr>
              <a:t>міжнародної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безпеки</a:t>
            </a:r>
            <a:r>
              <a:rPr lang="ru-RU" dirty="0">
                <a:solidFill>
                  <a:schemeClr val="bg1"/>
                </a:solidFill>
              </a:rPr>
              <a:t> та </a:t>
            </a:r>
            <a:r>
              <a:rPr lang="ru-RU" dirty="0" err="1">
                <a:solidFill>
                  <a:schemeClr val="bg1"/>
                </a:solidFill>
              </a:rPr>
              <a:t>розвиток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співробітництва</a:t>
            </a:r>
            <a:r>
              <a:rPr lang="ru-RU" dirty="0">
                <a:solidFill>
                  <a:schemeClr val="bg1"/>
                </a:solidFill>
              </a:rPr>
              <a:t> між державами </a:t>
            </a:r>
            <a:r>
              <a:rPr lang="ru-RU" dirty="0" err="1">
                <a:solidFill>
                  <a:schemeClr val="bg1"/>
                </a:solidFill>
              </a:rPr>
              <a:t>світу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А також ООН </a:t>
            </a:r>
            <a:r>
              <a:rPr lang="ru-RU" dirty="0" err="1" smtClean="0">
                <a:solidFill>
                  <a:schemeClr val="bg1"/>
                </a:solidFill>
              </a:rPr>
              <a:t>займається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захистом</a:t>
            </a:r>
            <a:r>
              <a:rPr lang="ru-RU" dirty="0" smtClean="0">
                <a:solidFill>
                  <a:schemeClr val="bg1"/>
                </a:solidFill>
              </a:rPr>
              <a:t> прав </a:t>
            </a:r>
            <a:r>
              <a:rPr lang="ru-RU" dirty="0" err="1" smtClean="0">
                <a:solidFill>
                  <a:schemeClr val="bg1"/>
                </a:solidFill>
              </a:rPr>
              <a:t>людини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3068960"/>
            <a:ext cx="6264696" cy="35989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s003.radikal.ru/i203/1207/76/bcc267aa498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481" y="-1"/>
            <a:ext cx="9144000" cy="6858001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8864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    </a:t>
            </a:r>
            <a:r>
              <a:rPr lang="ru-RU" dirty="0" err="1" smtClean="0">
                <a:solidFill>
                  <a:schemeClr val="bg1"/>
                </a:solidFill>
              </a:rPr>
              <a:t>Сучасне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розуміння</a:t>
            </a:r>
            <a:r>
              <a:rPr lang="ru-RU" dirty="0">
                <a:solidFill>
                  <a:schemeClr val="bg1"/>
                </a:solidFill>
              </a:rPr>
              <a:t> прав </a:t>
            </a:r>
            <a:r>
              <a:rPr lang="ru-RU" dirty="0" err="1">
                <a:solidFill>
                  <a:schemeClr val="bg1"/>
                </a:solidFill>
              </a:rPr>
              <a:t>людини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склалося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після</a:t>
            </a:r>
            <a:r>
              <a:rPr lang="ru-RU" dirty="0">
                <a:solidFill>
                  <a:schemeClr val="bg1"/>
                </a:solidFill>
              </a:rPr>
              <a:t> </a:t>
            </a:r>
            <a:r>
              <a:rPr lang="ru-RU" dirty="0" err="1">
                <a:solidFill>
                  <a:schemeClr val="bg1"/>
                </a:solidFill>
              </a:rPr>
              <a:t>Другої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світової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війни</a:t>
            </a:r>
            <a:r>
              <a:rPr lang="ru-RU" dirty="0">
                <a:solidFill>
                  <a:schemeClr val="bg1"/>
                </a:solidFill>
              </a:rPr>
              <a:t>. </a:t>
            </a:r>
            <a:r>
              <a:rPr lang="ru-RU" dirty="0" err="1">
                <a:solidFill>
                  <a:schemeClr val="bg1"/>
                </a:solidFill>
              </a:rPr>
              <a:t>Кульмінацією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цього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процесу</a:t>
            </a:r>
            <a:r>
              <a:rPr lang="ru-RU" dirty="0">
                <a:solidFill>
                  <a:schemeClr val="bg1"/>
                </a:solidFill>
              </a:rPr>
              <a:t> стало </a:t>
            </a:r>
            <a:r>
              <a:rPr lang="ru-RU" dirty="0" err="1">
                <a:solidFill>
                  <a:schemeClr val="bg1"/>
                </a:solidFill>
              </a:rPr>
              <a:t>проголошення</a:t>
            </a:r>
            <a:r>
              <a:rPr lang="ru-RU" dirty="0">
                <a:solidFill>
                  <a:schemeClr val="bg1"/>
                </a:solidFill>
              </a:rPr>
              <a:t> «</a:t>
            </a:r>
            <a:r>
              <a:rPr lang="ru-RU" dirty="0" err="1">
                <a:solidFill>
                  <a:schemeClr val="bg1"/>
                </a:solidFill>
              </a:rPr>
              <a:t>Загальної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декларації</a:t>
            </a:r>
            <a:r>
              <a:rPr lang="ru-RU" dirty="0">
                <a:solidFill>
                  <a:schemeClr val="bg1"/>
                </a:solidFill>
              </a:rPr>
              <a:t> прав </a:t>
            </a:r>
            <a:r>
              <a:rPr lang="ru-RU" dirty="0" err="1">
                <a:solidFill>
                  <a:schemeClr val="bg1"/>
                </a:solidFill>
              </a:rPr>
              <a:t>людини</a:t>
            </a:r>
            <a:r>
              <a:rPr lang="ru-RU" dirty="0" smtClean="0">
                <a:solidFill>
                  <a:schemeClr val="bg1"/>
                </a:solidFill>
              </a:rPr>
              <a:t>» Генеральною </a:t>
            </a:r>
            <a:r>
              <a:rPr lang="ru-RU" dirty="0" err="1">
                <a:solidFill>
                  <a:schemeClr val="bg1"/>
                </a:solidFill>
              </a:rPr>
              <a:t>Асамблеєю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ООН 10 </a:t>
            </a:r>
            <a:r>
              <a:rPr lang="ru-RU" dirty="0" err="1">
                <a:solidFill>
                  <a:schemeClr val="bg1"/>
                </a:solidFill>
              </a:rPr>
              <a:t>грудня</a:t>
            </a:r>
            <a:r>
              <a:rPr lang="ru-RU" dirty="0">
                <a:solidFill>
                  <a:schemeClr val="bg1"/>
                </a:solidFill>
              </a:rPr>
              <a:t> 1948. Перша </a:t>
            </a:r>
            <a:r>
              <a:rPr lang="ru-RU" dirty="0" err="1">
                <a:solidFill>
                  <a:schemeClr val="bg1"/>
                </a:solidFill>
              </a:rPr>
              <a:t>стаття</a:t>
            </a:r>
            <a:r>
              <a:rPr lang="ru-RU" dirty="0">
                <a:solidFill>
                  <a:schemeClr val="bg1"/>
                </a:solidFill>
              </a:rPr>
              <a:t> «</a:t>
            </a:r>
            <a:r>
              <a:rPr lang="ru-RU" dirty="0" err="1">
                <a:solidFill>
                  <a:schemeClr val="bg1"/>
                </a:solidFill>
              </a:rPr>
              <a:t>Загальної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декларації</a:t>
            </a:r>
            <a:r>
              <a:rPr lang="ru-RU" dirty="0">
                <a:solidFill>
                  <a:schemeClr val="bg1"/>
                </a:solidFill>
              </a:rPr>
              <a:t> прав </a:t>
            </a:r>
            <a:r>
              <a:rPr lang="ru-RU" dirty="0" err="1">
                <a:solidFill>
                  <a:schemeClr val="bg1"/>
                </a:solidFill>
              </a:rPr>
              <a:t>людини</a:t>
            </a:r>
            <a:r>
              <a:rPr lang="ru-RU" dirty="0">
                <a:solidFill>
                  <a:schemeClr val="bg1"/>
                </a:solidFill>
              </a:rPr>
              <a:t>» </a:t>
            </a:r>
            <a:r>
              <a:rPr lang="ru-RU" dirty="0" err="1">
                <a:solidFill>
                  <a:schemeClr val="bg1"/>
                </a:solidFill>
              </a:rPr>
              <a:t>проголошує</a:t>
            </a:r>
            <a:r>
              <a:rPr lang="ru-RU" dirty="0">
                <a:solidFill>
                  <a:schemeClr val="bg1"/>
                </a:solidFill>
              </a:rPr>
              <a:t>: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    </a:t>
            </a:r>
            <a:r>
              <a:rPr lang="ru-RU" dirty="0" err="1" smtClean="0">
                <a:solidFill>
                  <a:schemeClr val="bg1"/>
                </a:solidFill>
              </a:rPr>
              <a:t>всі</a:t>
            </a:r>
            <a:r>
              <a:rPr lang="ru-RU" dirty="0" smtClean="0">
                <a:solidFill>
                  <a:schemeClr val="bg1"/>
                </a:solidFill>
              </a:rPr>
              <a:t> люди </a:t>
            </a:r>
            <a:r>
              <a:rPr lang="ru-RU" dirty="0" err="1" smtClean="0">
                <a:solidFill>
                  <a:schemeClr val="bg1"/>
                </a:solidFill>
              </a:rPr>
              <a:t>народжуються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вільними</a:t>
            </a:r>
            <a:r>
              <a:rPr lang="ru-RU" dirty="0" smtClean="0">
                <a:solidFill>
                  <a:schemeClr val="bg1"/>
                </a:solidFill>
              </a:rPr>
              <a:t> і </a:t>
            </a:r>
            <a:r>
              <a:rPr lang="ru-RU" dirty="0" err="1" smtClean="0">
                <a:solidFill>
                  <a:schemeClr val="bg1"/>
                </a:solidFill>
              </a:rPr>
              <a:t>рівними</a:t>
            </a:r>
            <a:r>
              <a:rPr lang="ru-RU" dirty="0" smtClean="0">
                <a:solidFill>
                  <a:schemeClr val="bg1"/>
                </a:solidFill>
              </a:rPr>
              <a:t> у </a:t>
            </a:r>
            <a:r>
              <a:rPr lang="ru-RU" dirty="0" err="1" smtClean="0">
                <a:solidFill>
                  <a:schemeClr val="bg1"/>
                </a:solidFill>
              </a:rPr>
              <a:t>своїй</a:t>
            </a:r>
            <a:r>
              <a:rPr lang="ru-RU" dirty="0" smtClean="0">
                <a:solidFill>
                  <a:schemeClr val="bg1"/>
                </a:solidFill>
              </a:rPr>
              <a:t> </a:t>
            </a:r>
            <a:r>
              <a:rPr lang="ru-RU" dirty="0" err="1">
                <a:solidFill>
                  <a:schemeClr val="bg1"/>
                </a:solidFill>
              </a:rPr>
              <a:t>гідності</a:t>
            </a:r>
            <a:r>
              <a:rPr lang="ru-RU" dirty="0" smtClean="0">
                <a:solidFill>
                  <a:schemeClr val="bg1"/>
                </a:solidFill>
              </a:rPr>
              <a:t> та правах. Вони </a:t>
            </a:r>
            <a:r>
              <a:rPr lang="ru-RU" dirty="0" err="1" smtClean="0">
                <a:solidFill>
                  <a:schemeClr val="bg1"/>
                </a:solidFill>
              </a:rPr>
              <a:t>наділені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розумом</a:t>
            </a:r>
            <a:r>
              <a:rPr lang="ru-RU" dirty="0" smtClean="0">
                <a:solidFill>
                  <a:schemeClr val="bg1"/>
                </a:solidFill>
              </a:rPr>
              <a:t> і </a:t>
            </a:r>
            <a:r>
              <a:rPr lang="ru-RU" dirty="0" err="1" smtClean="0">
                <a:solidFill>
                  <a:schemeClr val="bg1"/>
                </a:solidFill>
              </a:rPr>
              <a:t>совістю</a:t>
            </a:r>
            <a:r>
              <a:rPr lang="ru-RU" dirty="0" smtClean="0">
                <a:solidFill>
                  <a:schemeClr val="bg1"/>
                </a:solidFill>
              </a:rPr>
              <a:t> й </a:t>
            </a:r>
            <a:r>
              <a:rPr lang="ru-RU" dirty="0" err="1" smtClean="0">
                <a:solidFill>
                  <a:schemeClr val="bg1"/>
                </a:solidFill>
              </a:rPr>
              <a:t>повинні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діяти</a:t>
            </a:r>
            <a:r>
              <a:rPr lang="ru-RU" dirty="0" smtClean="0">
                <a:solidFill>
                  <a:schemeClr val="bg1"/>
                </a:solidFill>
              </a:rPr>
              <a:t> один </a:t>
            </a:r>
            <a:r>
              <a:rPr lang="ru-RU" dirty="0" err="1" smtClean="0">
                <a:solidFill>
                  <a:schemeClr val="bg1"/>
                </a:solidFill>
              </a:rPr>
              <a:t>щодо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іншого</a:t>
            </a:r>
            <a:r>
              <a:rPr lang="ru-RU" dirty="0" smtClean="0">
                <a:solidFill>
                  <a:schemeClr val="bg1"/>
                </a:solidFill>
              </a:rPr>
              <a:t> в </a:t>
            </a:r>
            <a:r>
              <a:rPr lang="ru-RU" dirty="0" err="1" smtClean="0">
                <a:solidFill>
                  <a:schemeClr val="bg1"/>
                </a:solidFill>
              </a:rPr>
              <a:t>дусі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братерства</a:t>
            </a:r>
            <a:endParaRPr lang="ru-RU" dirty="0" smtClean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4412918"/>
            <a:ext cx="4835973" cy="24450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s003.radikal.ru/i203/1207/76/bcc267aa498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260648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    </a:t>
            </a:r>
            <a:r>
              <a:rPr lang="ru-RU" dirty="0" err="1" smtClean="0">
                <a:solidFill>
                  <a:srgbClr val="FF0000"/>
                </a:solidFill>
              </a:rPr>
              <a:t>Міжнародна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конвенція</a:t>
            </a:r>
            <a:r>
              <a:rPr lang="ru-RU" dirty="0">
                <a:solidFill>
                  <a:srgbClr val="FF0000"/>
                </a:solidFill>
              </a:rPr>
              <a:t> про </a:t>
            </a:r>
            <a:r>
              <a:rPr lang="ru-RU" dirty="0" err="1">
                <a:solidFill>
                  <a:srgbClr val="FF0000"/>
                </a:solidFill>
              </a:rPr>
              <a:t>ліквідацію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всіх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>
                <a:solidFill>
                  <a:srgbClr val="FF0000"/>
                </a:solidFill>
              </a:rPr>
              <a:t>форм </a:t>
            </a:r>
            <a:r>
              <a:rPr lang="ru-RU" dirty="0" err="1">
                <a:solidFill>
                  <a:srgbClr val="FF0000"/>
                </a:solidFill>
              </a:rPr>
              <a:t>расової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дискримінації</a:t>
            </a:r>
            <a:r>
              <a:rPr lang="ru-RU" dirty="0">
                <a:solidFill>
                  <a:srgbClr val="FF0000"/>
                </a:solidFill>
              </a:rPr>
              <a:t> (1965 р</a:t>
            </a:r>
            <a:r>
              <a:rPr lang="ru-RU" dirty="0" smtClean="0">
                <a:solidFill>
                  <a:srgbClr val="FF0000"/>
                </a:solidFill>
              </a:rPr>
              <a:t>.) </a:t>
            </a:r>
            <a:r>
              <a:rPr lang="ru-RU" b="1" dirty="0" err="1" smtClean="0"/>
              <a:t>Грунтується</a:t>
            </a:r>
            <a:r>
              <a:rPr lang="ru-RU" dirty="0" smtClean="0"/>
              <a:t> на принципах </a:t>
            </a:r>
            <a:r>
              <a:rPr lang="ru-RU" dirty="0" err="1" smtClean="0"/>
              <a:t>гідності</a:t>
            </a:r>
            <a:r>
              <a:rPr lang="ru-RU" dirty="0" smtClean="0"/>
              <a:t> і </a:t>
            </a:r>
            <a:r>
              <a:rPr lang="ru-RU" dirty="0" err="1" smtClean="0"/>
              <a:t>рівності</a:t>
            </a:r>
            <a:r>
              <a:rPr lang="ru-RU" dirty="0" smtClean="0"/>
              <a:t>, </a:t>
            </a:r>
            <a:r>
              <a:rPr lang="ru-RU" dirty="0" err="1" smtClean="0"/>
              <a:t>властивих</a:t>
            </a:r>
            <a:r>
              <a:rPr lang="ru-RU" dirty="0" smtClean="0"/>
              <a:t> </a:t>
            </a:r>
            <a:r>
              <a:rPr lang="ru-RU" dirty="0" err="1" smtClean="0"/>
              <a:t>кожній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err="1" smtClean="0"/>
              <a:t>людині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b="1" dirty="0" err="1" smtClean="0"/>
              <a:t>Полягає</a:t>
            </a:r>
            <a:r>
              <a:rPr lang="ru-RU" dirty="0" smtClean="0"/>
              <a:t> в </a:t>
            </a:r>
            <a:r>
              <a:rPr lang="ru-RU" dirty="0" err="1" smtClean="0"/>
              <a:t>заохоченні</a:t>
            </a:r>
            <a:r>
              <a:rPr lang="ru-RU" dirty="0" smtClean="0"/>
              <a:t> і </a:t>
            </a:r>
            <a:r>
              <a:rPr lang="ru-RU" dirty="0" err="1" smtClean="0"/>
              <a:t>розвитку</a:t>
            </a:r>
            <a:r>
              <a:rPr lang="ru-RU" dirty="0" smtClean="0"/>
              <a:t> </a:t>
            </a:r>
            <a:r>
              <a:rPr lang="ru-RU" dirty="0" err="1" smtClean="0"/>
              <a:t>загального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err="1" smtClean="0"/>
              <a:t>поважання</a:t>
            </a:r>
            <a:r>
              <a:rPr lang="ru-RU" dirty="0" smtClean="0"/>
              <a:t> і </a:t>
            </a:r>
            <a:r>
              <a:rPr lang="ru-RU" dirty="0" err="1" smtClean="0"/>
              <a:t>додержання</a:t>
            </a:r>
            <a:r>
              <a:rPr lang="ru-RU" dirty="0" smtClean="0"/>
              <a:t> прав </a:t>
            </a:r>
            <a:r>
              <a:rPr lang="ru-RU" dirty="0" err="1" smtClean="0"/>
              <a:t>людини</a:t>
            </a:r>
            <a:r>
              <a:rPr lang="ru-RU" dirty="0" smtClean="0"/>
              <a:t> та </a:t>
            </a:r>
            <a:r>
              <a:rPr lang="ru-RU" dirty="0" err="1" smtClean="0"/>
              <a:t>основних</a:t>
            </a:r>
            <a:r>
              <a:rPr lang="ru-RU" dirty="0" smtClean="0"/>
              <a:t> свобод для </a:t>
            </a:r>
            <a:r>
              <a:rPr lang="ru-RU" dirty="0" err="1" smtClean="0"/>
              <a:t>всіх</a:t>
            </a:r>
            <a:r>
              <a:rPr lang="ru-RU" dirty="0" smtClean="0"/>
              <a:t>, </a:t>
            </a:r>
            <a:br>
              <a:rPr lang="ru-RU" dirty="0" smtClean="0"/>
            </a:br>
            <a:r>
              <a:rPr lang="ru-RU" dirty="0" smtClean="0"/>
              <a:t>без </a:t>
            </a:r>
            <a:r>
              <a:rPr lang="ru-RU" dirty="0" err="1" smtClean="0"/>
              <a:t>розрізнення</a:t>
            </a:r>
            <a:r>
              <a:rPr lang="ru-RU" dirty="0" smtClean="0"/>
              <a:t> </a:t>
            </a:r>
            <a:r>
              <a:rPr lang="ru-RU" dirty="0" err="1" smtClean="0"/>
              <a:t>раси</a:t>
            </a:r>
            <a:r>
              <a:rPr lang="ru-RU" dirty="0" smtClean="0"/>
              <a:t>, </a:t>
            </a:r>
            <a:r>
              <a:rPr lang="ru-RU" dirty="0" err="1" smtClean="0"/>
              <a:t>статі</a:t>
            </a:r>
            <a:r>
              <a:rPr lang="ru-RU" dirty="0" smtClean="0"/>
              <a:t>, </a:t>
            </a:r>
            <a:r>
              <a:rPr lang="ru-RU" dirty="0" err="1" smtClean="0"/>
              <a:t>мови</a:t>
            </a:r>
            <a:r>
              <a:rPr lang="ru-RU" dirty="0" smtClean="0"/>
              <a:t>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релігії</a:t>
            </a:r>
            <a:r>
              <a:rPr lang="ru-RU" dirty="0" smtClean="0"/>
              <a:t> 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3828" y="4077072"/>
            <a:ext cx="3096344" cy="25975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241</TotalTime>
  <Words>697</Words>
  <Application>Microsoft Office PowerPoint</Application>
  <PresentationFormat>Экран (4:3)</PresentationFormat>
  <Paragraphs>45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Волна</vt:lpstr>
      <vt:lpstr>,,Діяльність ООН у сфері захисту прав людини”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Діяльність ООН у сфері захисту прав людини</dc:title>
  <dc:creator>Наталя і Юля</dc:creator>
  <cp:lastModifiedBy>User</cp:lastModifiedBy>
  <cp:revision>36</cp:revision>
  <dcterms:created xsi:type="dcterms:W3CDTF">2017-11-22T17:44:39Z</dcterms:created>
  <dcterms:modified xsi:type="dcterms:W3CDTF">2018-01-07T12:52:59Z</dcterms:modified>
</cp:coreProperties>
</file>