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87" r:id="rId2"/>
    <p:sldId id="281" r:id="rId3"/>
    <p:sldId id="284" r:id="rId4"/>
    <p:sldId id="280" r:id="rId5"/>
    <p:sldId id="303" r:id="rId6"/>
    <p:sldId id="289" r:id="rId7"/>
    <p:sldId id="291" r:id="rId8"/>
    <p:sldId id="292" r:id="rId9"/>
    <p:sldId id="290" r:id="rId10"/>
    <p:sldId id="293" r:id="rId11"/>
    <p:sldId id="256" r:id="rId12"/>
    <p:sldId id="282" r:id="rId13"/>
    <p:sldId id="285" r:id="rId14"/>
    <p:sldId id="264" r:id="rId15"/>
    <p:sldId id="301" r:id="rId16"/>
    <p:sldId id="262" r:id="rId17"/>
    <p:sldId id="302" r:id="rId18"/>
    <p:sldId id="300" r:id="rId19"/>
  </p:sldIdLst>
  <p:sldSz cx="110172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5396B"/>
    <a:srgbClr val="008000"/>
    <a:srgbClr val="0033CC"/>
    <a:srgbClr val="D60093"/>
    <a:srgbClr val="7030A0"/>
    <a:srgbClr val="0066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2435" autoAdjust="0"/>
  </p:normalViewPr>
  <p:slideViewPr>
    <p:cSldViewPr>
      <p:cViewPr>
        <p:scale>
          <a:sx n="77" d="100"/>
          <a:sy n="77" d="100"/>
        </p:scale>
        <p:origin x="144" y="384"/>
      </p:cViewPr>
      <p:guideLst>
        <p:guide orient="horz" pos="2160"/>
        <p:guide pos="34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2B51-430C-4E42-8615-A88217758B31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68C0A-15AC-4F04-8E56-DA25BFF9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0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C0A-15AC-4F04-8E56-DA25BFF965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C0A-15AC-4F04-8E56-DA25BFF965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3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C0A-15AC-4F04-8E56-DA25BFF965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C0A-15AC-4F04-8E56-DA25BFF965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3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C0A-15AC-4F04-8E56-DA25BFF965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8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01725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0172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0172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0172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718" y="5052546"/>
            <a:ext cx="6791814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072" y="3132290"/>
            <a:ext cx="864530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5260" y="731519"/>
            <a:ext cx="7712075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0118" y="376518"/>
            <a:ext cx="2478881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5095" y="731520"/>
            <a:ext cx="5818620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7156" y="731520"/>
            <a:ext cx="7712075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0172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0172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0172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0172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18" y="2172648"/>
            <a:ext cx="7189004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757" y="4607511"/>
            <a:ext cx="719361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7155" y="731519"/>
            <a:ext cx="403231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96763" y="731520"/>
            <a:ext cx="403231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156" y="731520"/>
            <a:ext cx="403231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3358" y="1400327"/>
            <a:ext cx="403231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9353" y="731520"/>
            <a:ext cx="403231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6610" y="1399032"/>
            <a:ext cx="403231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994" y="2209801"/>
            <a:ext cx="4380977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48" y="731520"/>
            <a:ext cx="4840029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147" y="3497802"/>
            <a:ext cx="4082865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0172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0172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0172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0172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1964" y="1143000"/>
            <a:ext cx="4957763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7732" y="1010486"/>
            <a:ext cx="445089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57" y="4464421"/>
            <a:ext cx="76912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01725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01725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0172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0172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665" y="4372168"/>
            <a:ext cx="784667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156" y="732260"/>
            <a:ext cx="7712075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6644" y="6172201"/>
            <a:ext cx="3029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2" y="6172201"/>
            <a:ext cx="4039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0521" y="6172201"/>
            <a:ext cx="220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9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9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87446" y="-144463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371067" y="79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554688" y="1603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738309" y="3127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3" y="49936"/>
            <a:ext cx="5234419" cy="3091032"/>
          </a:xfrm>
          <a:prstGeom prst="rect">
            <a:avLst/>
          </a:prstGeom>
        </p:spPr>
      </p:pic>
      <p:sp>
        <p:nvSpPr>
          <p:cNvPr id="6" name="AutoShape 10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921929" y="4651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92" y="129758"/>
            <a:ext cx="5485671" cy="30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Rcy;&amp;ocy;&amp;bcy;&amp;ocy;&amp;tcy;&amp;ocy;&amp;dcy;&amp;acy;&amp;vcy;&amp;tscy;&amp;iuk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7" y="3322970"/>
            <a:ext cx="52344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Bcy;&amp;acy;&amp;tcy;&amp;softcy;&amp;kcy;&amp;icy; &amp;ncy;&amp;iecy;&amp;pcy;&amp;ocy;&amp;vcy;&amp;ncy;&amp;ocy;&amp;lcy;&amp;iukcy;&amp;tcy;&amp;ncy;&amp;iukcy;&amp;kh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6" y="3140968"/>
            <a:ext cx="54856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46" y="173530"/>
            <a:ext cx="3981464" cy="95602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>
                <a:solidFill>
                  <a:schemeClr val="bg1"/>
                </a:solidFill>
              </a:rPr>
              <a:t>ш</a:t>
            </a:r>
            <a:r>
              <a:rPr lang="ru-RU" b="1" dirty="0" err="1" smtClean="0">
                <a:solidFill>
                  <a:schemeClr val="bg1"/>
                </a:solidFill>
              </a:rPr>
              <a:t>укаєм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роботу!»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0910" y="2089103"/>
            <a:ext cx="4591287" cy="9560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 Ми-</a:t>
            </a:r>
            <a:r>
              <a:rPr lang="ru-RU" b="1" dirty="0" err="1" smtClean="0">
                <a:solidFill>
                  <a:schemeClr val="bg1"/>
                </a:solidFill>
              </a:rPr>
              <a:t>працівники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721" y="5786232"/>
            <a:ext cx="4971869" cy="81813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>
                <a:gd name="adj" fmla="val 53628"/>
              </a:avLst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 smtClean="0">
                <a:solidFill>
                  <a:schemeClr val="bg1"/>
                </a:solidFill>
              </a:rPr>
              <a:t>Роботодавці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777" y="217428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6847" y="2069086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468" y="5451115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8309" y="5795188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7681" y="5722470"/>
            <a:ext cx="3881679" cy="730866"/>
          </a:xfrm>
          <a:prstGeom prst="rect">
            <a:avLst/>
          </a:prstGeom>
          <a:solidFill>
            <a:srgbClr val="660066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 батьки»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7681" y="5719569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87446" y="-144463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371067" y="79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554688" y="1603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738309" y="3127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3" y="65028"/>
            <a:ext cx="5234419" cy="2859917"/>
          </a:xfrm>
          <a:prstGeom prst="rect">
            <a:avLst/>
          </a:prstGeom>
        </p:spPr>
      </p:pic>
      <p:sp>
        <p:nvSpPr>
          <p:cNvPr id="6" name="AutoShape 10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921929" y="465138"/>
            <a:ext cx="3672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92" y="97392"/>
            <a:ext cx="5485671" cy="28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Rcy;&amp;ocy;&amp;bcy;&amp;ocy;&amp;tcy;&amp;ocy;&amp;dcy;&amp;acy;&amp;vcy;&amp;tscy;&amp;iuk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2" y="3108137"/>
            <a:ext cx="5234419" cy="27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Bcy;&amp;acy;&amp;tcy;&amp;softcy;&amp;kcy;&amp;icy; &amp;ncy;&amp;iecy;&amp;pcy;&amp;ocy;&amp;vcy;&amp;ncy;&amp;ocy;&amp;lcy;&amp;iukcy;&amp;tcy;&amp;ncy;&amp;iukcy;&amp;kh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4" y="3108136"/>
            <a:ext cx="5485672" cy="3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742" y="1822464"/>
            <a:ext cx="10720091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Тема </a:t>
            </a:r>
            <a:r>
              <a:rPr lang="uk-UA" sz="2400" b="1" dirty="0" smtClean="0">
                <a:solidFill>
                  <a:srgbClr val="C00000"/>
                </a:solidFill>
              </a:rPr>
              <a:t>:. </a:t>
            </a:r>
            <a:r>
              <a:rPr lang="uk-UA" sz="2400" b="1" dirty="0" smtClean="0">
                <a:solidFill>
                  <a:srgbClr val="C00000"/>
                </a:solidFill>
              </a:rPr>
              <a:t>Працевлаштування </a:t>
            </a:r>
            <a:r>
              <a:rPr lang="uk-UA" sz="2400" b="1" dirty="0" smtClean="0">
                <a:solidFill>
                  <a:srgbClr val="C00000"/>
                </a:solidFill>
              </a:rPr>
              <a:t>неповнолітніх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Практичне заняття </a:t>
            </a:r>
            <a:endParaRPr lang="ru-RU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629" y="139528"/>
            <a:ext cx="3981464" cy="47801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>
                <a:solidFill>
                  <a:schemeClr val="bg1"/>
                </a:solidFill>
              </a:rPr>
              <a:t>ш</a:t>
            </a:r>
            <a:r>
              <a:rPr lang="ru-RU" b="1" dirty="0" err="1" smtClean="0">
                <a:solidFill>
                  <a:schemeClr val="bg1"/>
                </a:solidFill>
              </a:rPr>
              <a:t>укаєм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роботу!»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0468" y="184595"/>
            <a:ext cx="4591287" cy="432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 Ми-</a:t>
            </a:r>
            <a:r>
              <a:rPr lang="ru-RU" b="1" dirty="0" err="1" smtClean="0">
                <a:solidFill>
                  <a:schemeClr val="bg1"/>
                </a:solidFill>
              </a:rPr>
              <a:t>працівники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524" y="5600488"/>
            <a:ext cx="4971869" cy="59509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>
                <a:gd name="adj" fmla="val 53628"/>
              </a:avLst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 smtClean="0">
                <a:solidFill>
                  <a:schemeClr val="bg1"/>
                </a:solidFill>
              </a:rPr>
              <a:t>Роботодавці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981" y="112211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468" y="65027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468" y="5451115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1067" y="5595133"/>
            <a:ext cx="78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1890" y="5586174"/>
            <a:ext cx="3881679" cy="530103"/>
          </a:xfrm>
          <a:prstGeom prst="rect">
            <a:avLst/>
          </a:prstGeom>
          <a:solidFill>
            <a:srgbClr val="660066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 батьки»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313" y="5550403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172" y="2653460"/>
            <a:ext cx="10671436" cy="10772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Мета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удосконалити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вміння в учнів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розв`язувати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та аналізувати правові ситуації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практиці застосовувати отриманні знання;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навички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працювати в групах, парах, розвивати увагу, логічне мислення, творчі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здібності;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виховувати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почуття колективізму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інтерес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учнів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, до практичного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застосування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своїх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прав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галузі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трудових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відносин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539" y="6242421"/>
            <a:ext cx="1079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2</a:t>
            </a:r>
            <a:r>
              <a:rPr lang="ru-RU" sz="1600" b="1" i="1" dirty="0" smtClean="0"/>
              <a:t>.</a:t>
            </a:r>
            <a:r>
              <a:rPr lang="uk-UA" sz="1600" b="1" i="1" dirty="0" smtClean="0"/>
              <a:t> </a:t>
            </a:r>
            <a:r>
              <a:rPr lang="uk-UA" sz="1600" b="1" i="1" dirty="0"/>
              <a:t>завдання </a:t>
            </a:r>
            <a:r>
              <a:rPr lang="uk-UA" sz="1600" i="1" dirty="0" err="1" smtClean="0"/>
              <a:t>.</a:t>
            </a:r>
            <a:r>
              <a:rPr lang="uk-UA" sz="1600" dirty="0" err="1" smtClean="0"/>
              <a:t>Пригадаємо</a:t>
            </a:r>
            <a:r>
              <a:rPr lang="uk-UA" sz="1600" dirty="0" smtClean="0"/>
              <a:t> </a:t>
            </a:r>
            <a:r>
              <a:rPr lang="uk-UA" sz="1600" dirty="0"/>
              <a:t>з вами основні вимоги закону щодо праці неповнолітніх </a:t>
            </a:r>
            <a:r>
              <a:rPr lang="uk-UA" sz="1600" dirty="0" smtClean="0"/>
              <a:t>виконавши тести </a:t>
            </a:r>
            <a:r>
              <a:rPr lang="uk-UA" sz="1600" i="1" dirty="0" smtClean="0"/>
              <a:t>за </a:t>
            </a:r>
            <a:r>
              <a:rPr lang="uk-UA" sz="1600" i="1" dirty="0"/>
              <a:t>допомогою </a:t>
            </a:r>
            <a:r>
              <a:rPr lang="uk-UA" sz="1600" i="1" dirty="0" err="1" smtClean="0"/>
              <a:t>інтернет-ресурсу</a:t>
            </a:r>
            <a:r>
              <a:rPr lang="uk-UA" sz="1600" i="1" dirty="0" smtClean="0"/>
              <a:t>  </a:t>
            </a:r>
            <a:r>
              <a:rPr lang="uk-UA" sz="1600" b="1" u="sng" dirty="0" err="1" smtClean="0"/>
              <a:t>Сlasstime</a:t>
            </a:r>
            <a:r>
              <a:rPr lang="uk-UA" sz="1600" b="1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9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04" y="101234"/>
            <a:ext cx="10671436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3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завдання</a:t>
            </a:r>
            <a:r>
              <a:rPr lang="ru-RU" sz="1600" b="1" i="1" dirty="0"/>
              <a:t>.</a:t>
            </a:r>
            <a:r>
              <a:rPr lang="ru-RU" sz="1600" dirty="0"/>
              <a:t>  </a:t>
            </a:r>
            <a:r>
              <a:rPr lang="ru-RU" sz="1600" i="1" dirty="0" err="1"/>
              <a:t>Проаналізувати</a:t>
            </a:r>
            <a:r>
              <a:rPr lang="ru-RU" sz="1600" i="1" dirty="0"/>
              <a:t> </a:t>
            </a:r>
            <a:r>
              <a:rPr lang="ru-RU" sz="1600" i="1" dirty="0" err="1"/>
              <a:t>ситуації</a:t>
            </a:r>
            <a:r>
              <a:rPr lang="ru-RU" sz="1600" i="1" dirty="0"/>
              <a:t> ( 1 на </a:t>
            </a:r>
            <a:r>
              <a:rPr lang="ru-RU" sz="1600" i="1" dirty="0" err="1"/>
              <a:t>групу</a:t>
            </a:r>
            <a:r>
              <a:rPr lang="ru-RU" sz="1600" i="1" dirty="0"/>
              <a:t>), </a:t>
            </a:r>
            <a:r>
              <a:rPr lang="ru-RU" sz="1600" i="1" dirty="0" err="1"/>
              <a:t>чи</a:t>
            </a:r>
            <a:r>
              <a:rPr lang="ru-RU" sz="1600" i="1" dirty="0"/>
              <a:t> не </a:t>
            </a:r>
            <a:r>
              <a:rPr lang="ru-RU" sz="1600" i="1" dirty="0" err="1"/>
              <a:t>було</a:t>
            </a:r>
            <a:r>
              <a:rPr lang="ru-RU" sz="1600" i="1" dirty="0"/>
              <a:t> допущено </a:t>
            </a:r>
            <a:r>
              <a:rPr lang="ru-RU" sz="1600" i="1" dirty="0" err="1"/>
              <a:t>порушення</a:t>
            </a:r>
            <a:r>
              <a:rPr lang="ru-RU" sz="1600" i="1" dirty="0"/>
              <a:t> трудового </a:t>
            </a:r>
            <a:r>
              <a:rPr lang="ru-RU" sz="1600" i="1" dirty="0" err="1"/>
              <a:t>законодавства</a:t>
            </a:r>
            <a:r>
              <a:rPr lang="ru-RU" sz="1600" i="1" dirty="0"/>
              <a:t>.        </a:t>
            </a:r>
          </a:p>
          <a:p>
            <a:endParaRPr lang="ru-RU" sz="800" u="sng" dirty="0"/>
          </a:p>
          <a:p>
            <a:r>
              <a:rPr lang="ru-RU" sz="1400" b="1" dirty="0">
                <a:solidFill>
                  <a:srgbClr val="0070C0"/>
                </a:solidFill>
              </a:rPr>
              <a:t>1.15-річний </a:t>
            </a:r>
            <a:r>
              <a:rPr lang="ru-RU" sz="1400" b="1" dirty="0" err="1">
                <a:solidFill>
                  <a:srgbClr val="0070C0"/>
                </a:solidFill>
              </a:rPr>
              <a:t>Сергій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під</a:t>
            </a:r>
            <a:r>
              <a:rPr lang="ru-RU" sz="1400" b="1" dirty="0">
                <a:solidFill>
                  <a:srgbClr val="0070C0"/>
                </a:solidFill>
              </a:rPr>
              <a:t> час </a:t>
            </a:r>
            <a:r>
              <a:rPr lang="ru-RU" sz="1400" b="1" dirty="0" err="1">
                <a:solidFill>
                  <a:srgbClr val="0070C0"/>
                </a:solidFill>
              </a:rPr>
              <a:t>літніх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канікул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працював</a:t>
            </a:r>
            <a:r>
              <a:rPr lang="ru-RU" sz="1400" b="1" dirty="0">
                <a:solidFill>
                  <a:srgbClr val="0070C0"/>
                </a:solidFill>
              </a:rPr>
              <a:t> у </a:t>
            </a:r>
            <a:r>
              <a:rPr lang="ru-RU" sz="1400" b="1" dirty="0" err="1">
                <a:solidFill>
                  <a:srgbClr val="0070C0"/>
                </a:solidFill>
              </a:rPr>
              <a:t>фірмі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кур’єром</a:t>
            </a:r>
            <a:r>
              <a:rPr lang="ru-RU" sz="1400" b="1" dirty="0">
                <a:solidFill>
                  <a:srgbClr val="0070C0"/>
                </a:solidFill>
              </a:rPr>
              <a:t>. 28 </a:t>
            </a:r>
            <a:r>
              <a:rPr lang="ru-RU" sz="1400" b="1" dirty="0" err="1">
                <a:solidFill>
                  <a:srgbClr val="0070C0"/>
                </a:solidFill>
              </a:rPr>
              <a:t>серпня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він</a:t>
            </a:r>
            <a:r>
              <a:rPr lang="ru-RU" sz="1400" b="1" dirty="0">
                <a:solidFill>
                  <a:srgbClr val="0070C0"/>
                </a:solidFill>
              </a:rPr>
              <a:t> подав </a:t>
            </a:r>
            <a:r>
              <a:rPr lang="ru-RU" sz="1400" b="1" dirty="0" err="1">
                <a:solidFill>
                  <a:srgbClr val="0070C0"/>
                </a:solidFill>
              </a:rPr>
              <a:t>заяву</a:t>
            </a:r>
            <a:r>
              <a:rPr lang="ru-RU" sz="1400" b="1" dirty="0">
                <a:solidFill>
                  <a:srgbClr val="0070C0"/>
                </a:solidFill>
              </a:rPr>
              <a:t> про </a:t>
            </a:r>
            <a:r>
              <a:rPr lang="ru-RU" sz="1400" b="1" dirty="0" err="1">
                <a:solidFill>
                  <a:srgbClr val="0070C0"/>
                </a:solidFill>
              </a:rPr>
              <a:t>звільнення</a:t>
            </a:r>
            <a:r>
              <a:rPr lang="ru-RU" sz="1400" b="1" dirty="0">
                <a:solidFill>
                  <a:srgbClr val="0070C0"/>
                </a:solidFill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</a:rPr>
              <a:t>роботи</a:t>
            </a:r>
            <a:r>
              <a:rPr lang="ru-RU" sz="1400" b="1" dirty="0">
                <a:solidFill>
                  <a:srgbClr val="0070C0"/>
                </a:solidFill>
              </a:rPr>
              <a:t> у </a:t>
            </a:r>
            <a:r>
              <a:rPr lang="ru-RU" sz="1400" b="1" dirty="0" err="1">
                <a:solidFill>
                  <a:srgbClr val="0070C0"/>
                </a:solidFill>
              </a:rPr>
              <a:t>зв’язку</a:t>
            </a:r>
            <a:r>
              <a:rPr lang="ru-RU" sz="1400" b="1" dirty="0">
                <a:solidFill>
                  <a:srgbClr val="0070C0"/>
                </a:solidFill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</a:rPr>
              <a:t>вступом</a:t>
            </a:r>
            <a:r>
              <a:rPr lang="ru-RU" sz="1400" b="1" dirty="0">
                <a:solidFill>
                  <a:srgbClr val="0070C0"/>
                </a:solidFill>
              </a:rPr>
              <a:t> до </a:t>
            </a:r>
            <a:r>
              <a:rPr lang="ru-RU" sz="1400" b="1" dirty="0" err="1" smtClean="0">
                <a:solidFill>
                  <a:srgbClr val="0070C0"/>
                </a:solidFill>
              </a:rPr>
              <a:t>Технічного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коледжу</a:t>
            </a:r>
            <a:r>
              <a:rPr lang="ru-RU" sz="1400" b="1" dirty="0" smtClean="0">
                <a:solidFill>
                  <a:srgbClr val="0070C0"/>
                </a:solidFill>
              </a:rPr>
              <a:t>. Директор </a:t>
            </a:r>
            <a:r>
              <a:rPr lang="ru-RU" sz="1400" b="1" dirty="0" err="1">
                <a:solidFill>
                  <a:srgbClr val="0070C0"/>
                </a:solidFill>
              </a:rPr>
              <a:t>фірми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відповів</a:t>
            </a:r>
            <a:r>
              <a:rPr lang="ru-RU" sz="1400" b="1" dirty="0">
                <a:solidFill>
                  <a:srgbClr val="0070C0"/>
                </a:solidFill>
              </a:rPr>
              <a:t>, </a:t>
            </a:r>
            <a:r>
              <a:rPr lang="ru-RU" sz="1400" b="1" dirty="0" err="1">
                <a:solidFill>
                  <a:srgbClr val="0070C0"/>
                </a:solidFill>
              </a:rPr>
              <a:t>що</a:t>
            </a:r>
            <a:r>
              <a:rPr lang="ru-RU" sz="1400" b="1" dirty="0">
                <a:solidFill>
                  <a:srgbClr val="0070C0"/>
                </a:solidFill>
              </a:rPr>
              <a:t>, </a:t>
            </a:r>
            <a:r>
              <a:rPr lang="ru-RU" sz="1400" b="1" dirty="0" err="1">
                <a:solidFill>
                  <a:srgbClr val="0070C0"/>
                </a:solidFill>
              </a:rPr>
              <a:t>відповідно</a:t>
            </a:r>
            <a:r>
              <a:rPr lang="ru-RU" sz="1400" b="1" dirty="0">
                <a:solidFill>
                  <a:srgbClr val="0070C0"/>
                </a:solidFill>
              </a:rPr>
              <a:t> до закону, </a:t>
            </a:r>
            <a:r>
              <a:rPr lang="ru-RU" sz="1400" b="1" dirty="0" err="1">
                <a:solidFill>
                  <a:srgbClr val="0070C0"/>
                </a:solidFill>
              </a:rPr>
              <a:t>звільнить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його</a:t>
            </a:r>
            <a:r>
              <a:rPr lang="ru-RU" sz="1400" b="1" dirty="0">
                <a:solidFill>
                  <a:srgbClr val="0070C0"/>
                </a:solidFill>
              </a:rPr>
              <a:t> 12 </a:t>
            </a:r>
            <a:r>
              <a:rPr lang="ru-RU" sz="1400" b="1" dirty="0" err="1">
                <a:solidFill>
                  <a:srgbClr val="0070C0"/>
                </a:solidFill>
              </a:rPr>
              <a:t>вересня</a:t>
            </a:r>
            <a:r>
              <a:rPr lang="ru-RU" sz="1400" b="1" dirty="0">
                <a:solidFill>
                  <a:srgbClr val="0070C0"/>
                </a:solidFill>
              </a:rPr>
              <a:t> — </a:t>
            </a:r>
            <a:r>
              <a:rPr lang="ru-RU" sz="1400" b="1" dirty="0" err="1">
                <a:solidFill>
                  <a:srgbClr val="0070C0"/>
                </a:solidFill>
              </a:rPr>
              <a:t>після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відпрацювання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двох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тижнів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900" b="1" dirty="0">
              <a:solidFill>
                <a:srgbClr val="0070C0"/>
              </a:solidFill>
            </a:endParaRPr>
          </a:p>
          <a:p>
            <a:r>
              <a:rPr lang="ru-RU" sz="1200" i="1" dirty="0"/>
              <a:t>Д</a:t>
            </a:r>
            <a:r>
              <a:rPr lang="ru-RU" sz="1200" i="1" dirty="0" smtClean="0"/>
              <a:t>опущено </a:t>
            </a:r>
            <a:r>
              <a:rPr lang="ru-RU" sz="1200" i="1" dirty="0" err="1"/>
              <a:t>порушення</a:t>
            </a:r>
            <a:r>
              <a:rPr lang="ru-RU" sz="1200" i="1" dirty="0"/>
              <a:t> трудового </a:t>
            </a:r>
            <a:r>
              <a:rPr lang="ru-RU" sz="1200" i="1" dirty="0" err="1"/>
              <a:t>законодавства</a:t>
            </a:r>
            <a:r>
              <a:rPr lang="ru-RU" sz="1200" i="1" dirty="0"/>
              <a:t>. </a:t>
            </a:r>
            <a:r>
              <a:rPr lang="ru-RU" sz="1200" i="1" dirty="0" err="1"/>
              <a:t>Оскільки</a:t>
            </a:r>
            <a:r>
              <a:rPr lang="ru-RU" sz="1200" i="1" dirty="0"/>
              <a:t> </a:t>
            </a:r>
            <a:r>
              <a:rPr lang="ru-RU" sz="1200" i="1" dirty="0" err="1"/>
              <a:t>згідно</a:t>
            </a:r>
            <a:r>
              <a:rPr lang="ru-RU" sz="1200" i="1" dirty="0"/>
              <a:t>  </a:t>
            </a:r>
            <a:r>
              <a:rPr lang="ru-RU" sz="1200" b="1" dirty="0"/>
              <a:t>Кодексу </a:t>
            </a:r>
            <a:r>
              <a:rPr lang="ru-RU" sz="1200" b="1" dirty="0" err="1"/>
              <a:t>законів</a:t>
            </a:r>
            <a:r>
              <a:rPr lang="ru-RU" sz="1200" b="1" dirty="0"/>
              <a:t> про </a:t>
            </a:r>
            <a:r>
              <a:rPr lang="ru-RU" sz="1200" b="1" dirty="0" err="1"/>
              <a:t>працю</a:t>
            </a:r>
            <a:r>
              <a:rPr lang="ru-RU" sz="1200" b="1" dirty="0"/>
              <a:t> </a:t>
            </a:r>
            <a:r>
              <a:rPr lang="ru-RU" sz="1200" b="1" dirty="0" err="1"/>
              <a:t>України</a:t>
            </a:r>
            <a:r>
              <a:rPr lang="ru-RU" sz="1200" b="1" dirty="0"/>
              <a:t>  ст.38 </a:t>
            </a:r>
            <a:r>
              <a:rPr lang="ru-RU" sz="1200" dirty="0" err="1"/>
              <a:t>якщо</a:t>
            </a:r>
            <a:r>
              <a:rPr lang="ru-RU" sz="1200" dirty="0"/>
              <a:t> для </a:t>
            </a:r>
            <a:r>
              <a:rPr lang="ru-RU" sz="1200" dirty="0" err="1"/>
              <a:t>звільнення</a:t>
            </a:r>
            <a:r>
              <a:rPr lang="ru-RU" sz="1200" dirty="0"/>
              <a:t> є </a:t>
            </a:r>
            <a:r>
              <a:rPr lang="ru-RU" sz="1200" dirty="0" err="1"/>
              <a:t>важливі</a:t>
            </a:r>
            <a:r>
              <a:rPr lang="ru-RU" sz="1200" dirty="0"/>
              <a:t> </a:t>
            </a:r>
            <a:r>
              <a:rPr lang="ru-RU" sz="1200" dirty="0" err="1"/>
              <a:t>підстави</a:t>
            </a:r>
            <a:r>
              <a:rPr lang="ru-RU" sz="1200" dirty="0"/>
              <a:t>(</a:t>
            </a:r>
            <a:r>
              <a:rPr lang="ru-RU" sz="1200" dirty="0" err="1"/>
              <a:t>переїзд</a:t>
            </a:r>
            <a:r>
              <a:rPr lang="ru-RU" sz="1200" dirty="0"/>
              <a:t>  на </a:t>
            </a:r>
            <a:r>
              <a:rPr lang="ru-RU" sz="1200" dirty="0" err="1"/>
              <a:t>нове</a:t>
            </a:r>
            <a:r>
              <a:rPr lang="ru-RU" sz="1200" dirty="0"/>
              <a:t> </a:t>
            </a:r>
            <a:r>
              <a:rPr lang="ru-RU" sz="1200" dirty="0" err="1"/>
              <a:t>місце</a:t>
            </a:r>
            <a:r>
              <a:rPr lang="ru-RU" sz="1200" dirty="0"/>
              <a:t> </a:t>
            </a:r>
            <a:r>
              <a:rPr lang="ru-RU" sz="1200" dirty="0" err="1"/>
              <a:t>служби</a:t>
            </a:r>
            <a:r>
              <a:rPr lang="ru-RU" sz="1200" dirty="0"/>
              <a:t> </a:t>
            </a:r>
            <a:r>
              <a:rPr lang="ru-RU" sz="1200" dirty="0" err="1"/>
              <a:t>чоловіка-військовослужбовця</a:t>
            </a:r>
            <a:r>
              <a:rPr lang="ru-RU" sz="1200" dirty="0"/>
              <a:t>, </a:t>
            </a:r>
            <a:r>
              <a:rPr lang="ru-RU" sz="1200" dirty="0" err="1"/>
              <a:t>вступ</a:t>
            </a:r>
            <a:r>
              <a:rPr lang="ru-RU" sz="1200" dirty="0"/>
              <a:t> на </a:t>
            </a:r>
            <a:r>
              <a:rPr lang="ru-RU" sz="1200" dirty="0" err="1"/>
              <a:t>навчання</a:t>
            </a:r>
            <a:r>
              <a:rPr lang="ru-RU" sz="1200" dirty="0"/>
              <a:t>, </a:t>
            </a:r>
            <a:r>
              <a:rPr lang="ru-RU" sz="1200" dirty="0" err="1"/>
              <a:t>вихід</a:t>
            </a:r>
            <a:r>
              <a:rPr lang="ru-RU" sz="1200" dirty="0"/>
              <a:t> на </a:t>
            </a:r>
            <a:r>
              <a:rPr lang="ru-RU" sz="1200" dirty="0" err="1"/>
              <a:t>пенсію</a:t>
            </a:r>
            <a:r>
              <a:rPr lang="ru-RU" sz="1200" dirty="0"/>
              <a:t>, хвороба  </a:t>
            </a:r>
            <a:r>
              <a:rPr lang="ru-RU" sz="1200" dirty="0" err="1"/>
              <a:t>тощо</a:t>
            </a:r>
            <a:r>
              <a:rPr lang="ru-RU" sz="1200" dirty="0"/>
              <a:t>), </a:t>
            </a:r>
            <a:r>
              <a:rPr lang="ru-RU" sz="1200" dirty="0" err="1"/>
              <a:t>доцільно</a:t>
            </a:r>
            <a:r>
              <a:rPr lang="ru-RU" sz="1200" dirty="0"/>
              <a:t> </a:t>
            </a:r>
            <a:r>
              <a:rPr lang="ru-RU" sz="1200" dirty="0" err="1"/>
              <a:t>вказати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в </a:t>
            </a:r>
            <a:r>
              <a:rPr lang="ru-RU" sz="1200" dirty="0" err="1"/>
              <a:t>заяві,адже</a:t>
            </a:r>
            <a:r>
              <a:rPr lang="ru-RU" sz="1200" dirty="0"/>
              <a:t> в </a:t>
            </a:r>
            <a:r>
              <a:rPr lang="ru-RU" sz="1200" dirty="0" err="1"/>
              <a:t>цьому</a:t>
            </a:r>
            <a:r>
              <a:rPr lang="ru-RU" sz="1200" dirty="0"/>
              <a:t> </a:t>
            </a:r>
            <a:r>
              <a:rPr lang="ru-RU" sz="1200" dirty="0" err="1"/>
              <a:t>випадку</a:t>
            </a:r>
            <a:r>
              <a:rPr lang="ru-RU" sz="1200" dirty="0"/>
              <a:t> </a:t>
            </a:r>
            <a:r>
              <a:rPr lang="ru-RU" sz="1200" dirty="0" err="1"/>
              <a:t>працівник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право </a:t>
            </a:r>
            <a:r>
              <a:rPr lang="ru-RU" sz="1200" dirty="0" err="1"/>
              <a:t>звільнитися</a:t>
            </a:r>
            <a:r>
              <a:rPr lang="ru-RU" sz="1200" dirty="0"/>
              <a:t> </a:t>
            </a:r>
            <a:r>
              <a:rPr lang="ru-RU" sz="1200" dirty="0" err="1"/>
              <a:t>раніше</a:t>
            </a:r>
            <a:r>
              <a:rPr lang="ru-RU" sz="1200" dirty="0"/>
              <a:t>, </a:t>
            </a:r>
            <a:r>
              <a:rPr lang="ru-RU" sz="1200" dirty="0" err="1"/>
              <a:t>ніж</a:t>
            </a:r>
            <a:r>
              <a:rPr lang="ru-RU" sz="1200" dirty="0"/>
              <a:t> </a:t>
            </a:r>
            <a:r>
              <a:rPr lang="ru-RU" sz="1200" dirty="0" err="1"/>
              <a:t>закінчаться</a:t>
            </a:r>
            <a:r>
              <a:rPr lang="ru-RU" sz="1200" dirty="0"/>
              <a:t> </a:t>
            </a:r>
            <a:r>
              <a:rPr lang="ru-RU" sz="1200" dirty="0" err="1"/>
              <a:t>вищезазначені</a:t>
            </a:r>
            <a:r>
              <a:rPr lang="ru-RU" sz="1200" dirty="0"/>
              <a:t> два </a:t>
            </a:r>
            <a:r>
              <a:rPr lang="ru-RU" sz="1200" dirty="0" err="1"/>
              <a:t>тижні</a:t>
            </a:r>
            <a:r>
              <a:rPr lang="ru-RU" sz="1200" dirty="0"/>
              <a:t>.</a:t>
            </a:r>
            <a:r>
              <a:rPr lang="ru-RU" sz="1200" i="1" dirty="0"/>
              <a:t>     </a:t>
            </a:r>
            <a:endParaRPr lang="ru-RU" sz="1200" i="1" dirty="0" smtClean="0"/>
          </a:p>
          <a:p>
            <a:endParaRPr lang="uk-UA" sz="1200" i="1" dirty="0"/>
          </a:p>
          <a:p>
            <a:r>
              <a:rPr lang="ru-RU" sz="1400" b="1" dirty="0">
                <a:solidFill>
                  <a:srgbClr val="00B050"/>
                </a:solidFill>
              </a:rPr>
              <a:t>2.16-річний </a:t>
            </a:r>
            <a:r>
              <a:rPr lang="ru-RU" sz="1400" b="1" dirty="0" err="1">
                <a:solidFill>
                  <a:srgbClr val="00B050"/>
                </a:solidFill>
              </a:rPr>
              <a:t>десятикласник</a:t>
            </a:r>
            <a:r>
              <a:rPr lang="ru-RU" sz="1400" b="1" dirty="0">
                <a:solidFill>
                  <a:srgbClr val="00B050"/>
                </a:solidFill>
              </a:rPr>
              <a:t> у </a:t>
            </a:r>
            <a:r>
              <a:rPr lang="ru-RU" sz="1400" b="1" dirty="0" err="1">
                <a:solidFill>
                  <a:srgbClr val="00B050"/>
                </a:solidFill>
              </a:rPr>
              <a:t>вільний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від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навчання</a:t>
            </a:r>
            <a:r>
              <a:rPr lang="ru-RU" sz="1400" b="1" dirty="0">
                <a:solidFill>
                  <a:srgbClr val="00B050"/>
                </a:solidFill>
              </a:rPr>
              <a:t> час </a:t>
            </a:r>
            <a:r>
              <a:rPr lang="ru-RU" sz="1400" b="1" dirty="0" err="1">
                <a:solidFill>
                  <a:srgbClr val="00B050"/>
                </a:solidFill>
              </a:rPr>
              <a:t>улаштувався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працювати</a:t>
            </a:r>
            <a:r>
              <a:rPr lang="ru-RU" sz="1400" b="1" dirty="0">
                <a:solidFill>
                  <a:srgbClr val="00B050"/>
                </a:solidFill>
              </a:rPr>
              <a:t> у </a:t>
            </a:r>
            <a:r>
              <a:rPr lang="ru-RU" sz="1400" b="1" dirty="0" err="1">
                <a:solidFill>
                  <a:srgbClr val="00B050"/>
                </a:solidFill>
              </a:rPr>
              <a:t>фірму</a:t>
            </a:r>
            <a:r>
              <a:rPr lang="ru-RU" sz="1400" b="1" dirty="0">
                <a:solidFill>
                  <a:srgbClr val="00B050"/>
                </a:solidFill>
              </a:rPr>
              <a:t>. Через </a:t>
            </a:r>
            <a:r>
              <a:rPr lang="ru-RU" sz="1400" b="1" dirty="0" err="1">
                <a:solidFill>
                  <a:srgbClr val="00B050"/>
                </a:solidFill>
              </a:rPr>
              <a:t>півроку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керівник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повідомив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його</a:t>
            </a:r>
            <a:r>
              <a:rPr lang="ru-RU" sz="1400" b="1" dirty="0">
                <a:solidFill>
                  <a:srgbClr val="00B050"/>
                </a:solidFill>
              </a:rPr>
              <a:t> про </a:t>
            </a:r>
            <a:r>
              <a:rPr lang="ru-RU" sz="1400" b="1" dirty="0" err="1">
                <a:solidFill>
                  <a:srgbClr val="00B050"/>
                </a:solidFill>
              </a:rPr>
              <a:t>звільнення</a:t>
            </a:r>
            <a:r>
              <a:rPr lang="ru-RU" sz="1400" b="1" dirty="0">
                <a:solidFill>
                  <a:srgbClr val="00B050"/>
                </a:solidFill>
              </a:rPr>
              <a:t> через  </a:t>
            </a:r>
            <a:r>
              <a:rPr lang="ru-RU" sz="1400" b="1" dirty="0" err="1">
                <a:solidFill>
                  <a:srgbClr val="00B050"/>
                </a:solidFill>
              </a:rPr>
              <a:t>постійні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запізнення</a:t>
            </a:r>
            <a:r>
              <a:rPr lang="ru-RU" sz="1400" b="1" dirty="0">
                <a:solidFill>
                  <a:srgbClr val="00B050"/>
                </a:solidFill>
              </a:rPr>
              <a:t> на роботу, за </a:t>
            </a:r>
            <a:r>
              <a:rPr lang="ru-RU" sz="1400" b="1" dirty="0" err="1">
                <a:solidFill>
                  <a:srgbClr val="00B050"/>
                </a:solidFill>
              </a:rPr>
              <a:t>що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працівнику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двічі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оголошували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догану</a:t>
            </a:r>
            <a:r>
              <a:rPr lang="ru-RU" sz="1400" b="1" dirty="0">
                <a:solidFill>
                  <a:srgbClr val="00B050"/>
                </a:solidFill>
              </a:rPr>
              <a:t>, а </a:t>
            </a:r>
            <a:r>
              <a:rPr lang="ru-RU" sz="1400" b="1" dirty="0" err="1">
                <a:solidFill>
                  <a:srgbClr val="00B050"/>
                </a:solidFill>
              </a:rPr>
              <a:t>також</a:t>
            </a:r>
            <a:r>
              <a:rPr lang="ru-RU" sz="1400" b="1" dirty="0">
                <a:solidFill>
                  <a:srgbClr val="00B050"/>
                </a:solidFill>
              </a:rPr>
              <a:t> через </a:t>
            </a:r>
            <a:r>
              <a:rPr lang="ru-RU" sz="1400" b="1" dirty="0" err="1">
                <a:solidFill>
                  <a:srgbClr val="00B050"/>
                </a:solidFill>
              </a:rPr>
              <a:t>низьку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якість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роботи</a:t>
            </a:r>
            <a:r>
              <a:rPr lang="ru-RU" sz="1400" b="1" dirty="0">
                <a:solidFill>
                  <a:srgbClr val="00B050"/>
                </a:solidFill>
              </a:rPr>
              <a:t>.</a:t>
            </a:r>
          </a:p>
          <a:p>
            <a:endParaRPr lang="ru-RU" sz="600" b="1" dirty="0">
              <a:solidFill>
                <a:srgbClr val="00B050"/>
              </a:solidFill>
            </a:endParaRPr>
          </a:p>
          <a:p>
            <a:r>
              <a:rPr lang="ru-RU" sz="1200" dirty="0" err="1"/>
              <a:t>Д</a:t>
            </a:r>
            <a:r>
              <a:rPr lang="ru-RU" sz="1200" dirty="0" err="1" smtClean="0"/>
              <a:t>опускається</a:t>
            </a:r>
            <a:r>
              <a:rPr lang="ru-RU" sz="1200" dirty="0"/>
              <a:t>,  </a:t>
            </a:r>
            <a:r>
              <a:rPr lang="ru-RU" sz="1200" dirty="0" err="1"/>
              <a:t>тільки</a:t>
            </a:r>
            <a:r>
              <a:rPr lang="ru-RU" sz="1200" dirty="0"/>
              <a:t> за </a:t>
            </a:r>
            <a:r>
              <a:rPr lang="ru-RU" sz="1200" dirty="0" err="1"/>
              <a:t>згодою</a:t>
            </a:r>
            <a:r>
              <a:rPr lang="ru-RU" sz="1200" dirty="0"/>
              <a:t> </a:t>
            </a:r>
            <a:r>
              <a:rPr lang="ru-RU" sz="1200" dirty="0" err="1"/>
              <a:t>районної</a:t>
            </a:r>
            <a:r>
              <a:rPr lang="ru-RU" sz="1200" dirty="0"/>
              <a:t> (</a:t>
            </a:r>
            <a:r>
              <a:rPr lang="ru-RU" sz="1200" dirty="0" err="1"/>
              <a:t>міської</a:t>
            </a:r>
            <a:r>
              <a:rPr lang="ru-RU" sz="1200" dirty="0"/>
              <a:t>) </a:t>
            </a:r>
            <a:r>
              <a:rPr lang="ru-RU" sz="1200" dirty="0" err="1"/>
              <a:t>служби</a:t>
            </a:r>
            <a:r>
              <a:rPr lang="ru-RU" sz="1200" dirty="0"/>
              <a:t> у справах </a:t>
            </a:r>
            <a:r>
              <a:rPr lang="ru-RU" sz="1200" dirty="0" err="1"/>
              <a:t>дітей</a:t>
            </a:r>
            <a:r>
              <a:rPr lang="ru-RU" sz="1200" dirty="0"/>
              <a:t>. При </a:t>
            </a:r>
            <a:r>
              <a:rPr lang="ru-RU" sz="1200" dirty="0" err="1"/>
              <a:t>цьому</a:t>
            </a:r>
            <a:r>
              <a:rPr lang="ru-RU" sz="1200" dirty="0"/>
              <a:t> </a:t>
            </a:r>
            <a:r>
              <a:rPr lang="ru-RU" sz="1200" dirty="0" err="1"/>
              <a:t>звільнення</a:t>
            </a:r>
            <a:r>
              <a:rPr lang="ru-RU" sz="1200" dirty="0"/>
              <a:t> з </a:t>
            </a:r>
            <a:r>
              <a:rPr lang="ru-RU" sz="1200" dirty="0" err="1"/>
              <a:t>підстав</a:t>
            </a:r>
            <a:r>
              <a:rPr lang="ru-RU" sz="1200" dirty="0"/>
              <a:t>, </a:t>
            </a:r>
            <a:r>
              <a:rPr lang="ru-RU" sz="1200" dirty="0" err="1"/>
              <a:t>зазначених</a:t>
            </a:r>
            <a:r>
              <a:rPr lang="ru-RU" sz="1200" dirty="0"/>
              <a:t> </a:t>
            </a:r>
            <a:r>
              <a:rPr lang="ru-RU" sz="1200" dirty="0" err="1" smtClean="0"/>
              <a:t>впунктах</a:t>
            </a:r>
            <a:r>
              <a:rPr lang="ru-RU" sz="1200" dirty="0" smtClean="0"/>
              <a:t> </a:t>
            </a:r>
            <a:r>
              <a:rPr lang="ru-RU" sz="1200" dirty="0"/>
              <a:t>1, 2 і 6 </a:t>
            </a:r>
            <a:r>
              <a:rPr lang="ru-RU" sz="1200" dirty="0" err="1"/>
              <a:t>статті</a:t>
            </a:r>
            <a:r>
              <a:rPr lang="ru-RU" sz="1200" dirty="0"/>
              <a:t> 40 </a:t>
            </a:r>
            <a:r>
              <a:rPr lang="ru-RU" sz="1200" dirty="0" err="1"/>
              <a:t>цього</a:t>
            </a:r>
            <a:r>
              <a:rPr lang="ru-RU" sz="1200" dirty="0"/>
              <a:t> Кодексу, </a:t>
            </a:r>
            <a:r>
              <a:rPr lang="ru-RU" sz="1200" dirty="0" err="1"/>
              <a:t>провадиться</a:t>
            </a:r>
            <a:r>
              <a:rPr lang="ru-RU" sz="1200" dirty="0"/>
              <a:t> </a:t>
            </a:r>
            <a:r>
              <a:rPr lang="ru-RU" sz="1200" dirty="0" err="1"/>
              <a:t>лише</a:t>
            </a:r>
            <a:r>
              <a:rPr lang="ru-RU" sz="1200" dirty="0"/>
              <a:t> у </a:t>
            </a:r>
            <a:r>
              <a:rPr lang="ru-RU" sz="1200" dirty="0" err="1"/>
              <a:t>виняткових</a:t>
            </a:r>
            <a:r>
              <a:rPr lang="ru-RU" sz="1200" dirty="0"/>
              <a:t> </a:t>
            </a:r>
            <a:r>
              <a:rPr lang="ru-RU" sz="1200" dirty="0" err="1"/>
              <a:t>випадках</a:t>
            </a:r>
            <a:r>
              <a:rPr lang="ru-RU" sz="1200" dirty="0"/>
              <a:t> і не </a:t>
            </a:r>
            <a:r>
              <a:rPr lang="ru-RU" sz="1200" dirty="0" err="1"/>
              <a:t>допускається</a:t>
            </a:r>
            <a:r>
              <a:rPr lang="ru-RU" sz="1200" dirty="0"/>
              <a:t> без </a:t>
            </a:r>
            <a:r>
              <a:rPr lang="ru-RU" sz="1200" dirty="0" err="1"/>
              <a:t>працевлаштування</a:t>
            </a:r>
            <a:r>
              <a:rPr lang="ru-RU" sz="1200" dirty="0"/>
              <a:t>. </a:t>
            </a:r>
            <a:r>
              <a:rPr lang="ru-RU" sz="1200" dirty="0" smtClean="0"/>
              <a:t>Ст.198</a:t>
            </a:r>
          </a:p>
          <a:p>
            <a:endParaRPr lang="uk-UA" sz="1200" dirty="0" smtClean="0"/>
          </a:p>
          <a:p>
            <a:pPr lvl="0"/>
            <a:r>
              <a:rPr lang="ru-RU" sz="1400" b="1" dirty="0">
                <a:solidFill>
                  <a:srgbClr val="C00000"/>
                </a:solidFill>
              </a:rPr>
              <a:t>3.14-річна </a:t>
            </a:r>
            <a:r>
              <a:rPr lang="ru-RU" sz="1400" b="1" dirty="0" err="1">
                <a:solidFill>
                  <a:srgbClr val="C00000"/>
                </a:solidFill>
              </a:rPr>
              <a:t>дівчина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вирішила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піти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працювати</a:t>
            </a:r>
            <a:r>
              <a:rPr lang="ru-RU" sz="1400" b="1" dirty="0">
                <a:solidFill>
                  <a:srgbClr val="C00000"/>
                </a:solidFill>
              </a:rPr>
              <a:t> у </a:t>
            </a:r>
            <a:r>
              <a:rPr lang="ru-RU" sz="1400" b="1" dirty="0" err="1">
                <a:solidFill>
                  <a:srgbClr val="C00000"/>
                </a:solidFill>
              </a:rPr>
              <a:t>фірму</a:t>
            </a:r>
            <a:r>
              <a:rPr lang="ru-RU" sz="1400" b="1" dirty="0">
                <a:solidFill>
                  <a:srgbClr val="C00000"/>
                </a:solidFill>
              </a:rPr>
              <a:t> «</a:t>
            </a:r>
            <a:r>
              <a:rPr lang="ru-RU" sz="1400" b="1" dirty="0" err="1">
                <a:solidFill>
                  <a:srgbClr val="C00000"/>
                </a:solidFill>
              </a:rPr>
              <a:t>Світанок</a:t>
            </a:r>
            <a:r>
              <a:rPr lang="ru-RU" sz="1400" b="1" dirty="0">
                <a:solidFill>
                  <a:srgbClr val="C00000"/>
                </a:solidFill>
              </a:rPr>
              <a:t>». </a:t>
            </a:r>
            <a:r>
              <a:rPr lang="ru-RU" sz="1400" b="1" dirty="0" err="1">
                <a:solidFill>
                  <a:srgbClr val="C00000"/>
                </a:solidFill>
              </a:rPr>
              <a:t>Однак</a:t>
            </a:r>
            <a:r>
              <a:rPr lang="ru-RU" sz="1400" b="1" dirty="0">
                <a:solidFill>
                  <a:srgbClr val="C00000"/>
                </a:solidFill>
              </a:rPr>
              <a:t> директор </a:t>
            </a:r>
            <a:r>
              <a:rPr lang="ru-RU" sz="1400" b="1" dirty="0" err="1">
                <a:solidFill>
                  <a:srgbClr val="C00000"/>
                </a:solidFill>
              </a:rPr>
              <a:t>фірми</a:t>
            </a:r>
            <a:r>
              <a:rPr lang="ru-RU" sz="1400" b="1" dirty="0">
                <a:solidFill>
                  <a:srgbClr val="C00000"/>
                </a:solidFill>
              </a:rPr>
              <a:t> заявила, </a:t>
            </a:r>
            <a:r>
              <a:rPr lang="ru-RU" sz="1400" b="1" dirty="0" err="1">
                <a:solidFill>
                  <a:srgbClr val="C00000"/>
                </a:solidFill>
              </a:rPr>
              <a:t>що</a:t>
            </a:r>
            <a:r>
              <a:rPr lang="ru-RU" sz="1400" b="1" dirty="0">
                <a:solidFill>
                  <a:srgbClr val="C00000"/>
                </a:solidFill>
              </a:rPr>
              <a:t> для </a:t>
            </a:r>
            <a:r>
              <a:rPr lang="ru-RU" sz="1400" b="1" dirty="0" err="1">
                <a:solidFill>
                  <a:srgbClr val="C00000"/>
                </a:solidFill>
              </a:rPr>
              <a:t>оформлення</a:t>
            </a:r>
            <a:r>
              <a:rPr lang="ru-RU" sz="1400" b="1" dirty="0">
                <a:solidFill>
                  <a:srgbClr val="C00000"/>
                </a:solidFill>
              </a:rPr>
              <a:t> на роботу </a:t>
            </a:r>
            <a:r>
              <a:rPr lang="ru-RU" sz="1400" b="1" dirty="0" err="1">
                <a:solidFill>
                  <a:srgbClr val="C00000"/>
                </a:solidFill>
              </a:rPr>
              <a:t>їй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необхідно</a:t>
            </a:r>
            <a:r>
              <a:rPr lang="ru-RU" sz="1400" b="1" dirty="0">
                <a:solidFill>
                  <a:srgbClr val="C00000"/>
                </a:solidFill>
              </a:rPr>
              <a:t> подати </a:t>
            </a:r>
            <a:r>
              <a:rPr lang="ru-RU" sz="1400" b="1" dirty="0" err="1">
                <a:solidFill>
                  <a:srgbClr val="C00000"/>
                </a:solidFill>
              </a:rPr>
              <a:t>свідоцтво</a:t>
            </a:r>
            <a:r>
              <a:rPr lang="ru-RU" sz="1400" b="1" dirty="0">
                <a:solidFill>
                  <a:srgbClr val="C00000"/>
                </a:solidFill>
              </a:rPr>
              <a:t> про </a:t>
            </a:r>
            <a:r>
              <a:rPr lang="ru-RU" sz="1400" b="1" dirty="0" err="1">
                <a:solidFill>
                  <a:srgbClr val="C00000"/>
                </a:solidFill>
              </a:rPr>
              <a:t>народження</a:t>
            </a:r>
            <a:r>
              <a:rPr lang="ru-RU" sz="1400" b="1" dirty="0">
                <a:solidFill>
                  <a:srgbClr val="C00000"/>
                </a:solidFill>
              </a:rPr>
              <a:t>, </a:t>
            </a:r>
            <a:r>
              <a:rPr lang="ru-RU" sz="1400" b="1" dirty="0" err="1">
                <a:solidFill>
                  <a:srgbClr val="C00000"/>
                </a:solidFill>
              </a:rPr>
              <a:t>довідку</a:t>
            </a:r>
            <a:r>
              <a:rPr lang="ru-RU" sz="1400" b="1" dirty="0">
                <a:solidFill>
                  <a:srgbClr val="C00000"/>
                </a:solidFill>
              </a:rPr>
              <a:t> про стан </a:t>
            </a:r>
            <a:r>
              <a:rPr lang="ru-RU" sz="1400" b="1" dirty="0" err="1">
                <a:solidFill>
                  <a:srgbClr val="C00000"/>
                </a:solidFill>
              </a:rPr>
              <a:t>здоров’я</a:t>
            </a:r>
            <a:r>
              <a:rPr lang="ru-RU" sz="1400" b="1" dirty="0">
                <a:solidFill>
                  <a:srgbClr val="C00000"/>
                </a:solidFill>
              </a:rPr>
              <a:t>, </a:t>
            </a:r>
            <a:r>
              <a:rPr lang="ru-RU" sz="1400" b="1" dirty="0" err="1">
                <a:solidFill>
                  <a:srgbClr val="C00000"/>
                </a:solidFill>
              </a:rPr>
              <a:t>довідку</a:t>
            </a:r>
            <a:r>
              <a:rPr lang="ru-RU" sz="1400" b="1" dirty="0">
                <a:solidFill>
                  <a:srgbClr val="C00000"/>
                </a:solidFill>
              </a:rPr>
              <a:t> про </a:t>
            </a:r>
            <a:r>
              <a:rPr lang="ru-RU" sz="1400" b="1" dirty="0" err="1">
                <a:solidFill>
                  <a:srgbClr val="C00000"/>
                </a:solidFill>
              </a:rPr>
              <a:t>реєстрацію</a:t>
            </a:r>
            <a:r>
              <a:rPr lang="ru-RU" sz="1400" b="1" dirty="0">
                <a:solidFill>
                  <a:srgbClr val="C00000"/>
                </a:solidFill>
              </a:rPr>
              <a:t> за </a:t>
            </a:r>
            <a:r>
              <a:rPr lang="ru-RU" sz="1400" b="1" dirty="0" err="1">
                <a:solidFill>
                  <a:srgbClr val="C00000"/>
                </a:solidFill>
              </a:rPr>
              <a:t>місцем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проживання</a:t>
            </a:r>
            <a:r>
              <a:rPr lang="ru-RU" sz="1400" b="1" dirty="0">
                <a:solidFill>
                  <a:srgbClr val="C00000"/>
                </a:solidFill>
              </a:rPr>
              <a:t>, а </a:t>
            </a:r>
            <a:r>
              <a:rPr lang="ru-RU" sz="1400" b="1" dirty="0" err="1">
                <a:solidFill>
                  <a:srgbClr val="C00000"/>
                </a:solidFill>
              </a:rPr>
              <a:t>також</a:t>
            </a:r>
            <a:r>
              <a:rPr lang="ru-RU" sz="1400" b="1" dirty="0">
                <a:solidFill>
                  <a:srgbClr val="C00000"/>
                </a:solidFill>
              </a:rPr>
              <a:t> характеристику </a:t>
            </a:r>
            <a:r>
              <a:rPr lang="ru-RU" sz="1400" b="1" dirty="0" err="1">
                <a:solidFill>
                  <a:srgbClr val="C00000"/>
                </a:solidFill>
              </a:rPr>
              <a:t>зі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школи</a:t>
            </a:r>
            <a:r>
              <a:rPr lang="ru-RU" sz="1400" b="1" dirty="0">
                <a:solidFill>
                  <a:srgbClr val="C00000"/>
                </a:solidFill>
              </a:rPr>
              <a:t>. </a:t>
            </a:r>
            <a:r>
              <a:rPr lang="ru-RU" sz="1400" b="1" dirty="0" err="1">
                <a:solidFill>
                  <a:srgbClr val="C00000"/>
                </a:solidFill>
              </a:rPr>
              <a:t>Дівчина</a:t>
            </a:r>
            <a:r>
              <a:rPr lang="ru-RU" sz="1400" b="1" dirty="0">
                <a:solidFill>
                  <a:srgbClr val="C00000"/>
                </a:solidFill>
              </a:rPr>
              <a:t> не </a:t>
            </a:r>
            <a:r>
              <a:rPr lang="ru-RU" sz="1400" b="1" dirty="0" err="1">
                <a:solidFill>
                  <a:srgbClr val="C00000"/>
                </a:solidFill>
              </a:rPr>
              <a:t>впевнена</a:t>
            </a:r>
            <a:r>
              <a:rPr lang="ru-RU" sz="1400" b="1" dirty="0">
                <a:solidFill>
                  <a:srgbClr val="C00000"/>
                </a:solidFill>
              </a:rPr>
              <a:t> в тому, </a:t>
            </a:r>
            <a:r>
              <a:rPr lang="ru-RU" sz="1400" b="1" dirty="0" err="1">
                <a:solidFill>
                  <a:srgbClr val="C00000"/>
                </a:solidFill>
              </a:rPr>
              <a:t>що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ці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вимоги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законні</a:t>
            </a:r>
            <a:r>
              <a:rPr lang="ru-RU" sz="1400" dirty="0">
                <a:solidFill>
                  <a:srgbClr val="C00000"/>
                </a:solidFill>
              </a:rPr>
              <a:t>. </a:t>
            </a:r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ru-RU" sz="800" dirty="0">
              <a:solidFill>
                <a:srgbClr val="C00000"/>
              </a:solidFill>
            </a:endParaRPr>
          </a:p>
          <a:p>
            <a:r>
              <a:rPr lang="uk-UA" sz="1200" dirty="0" smtClean="0"/>
              <a:t>Частково. </a:t>
            </a:r>
            <a:r>
              <a:rPr lang="ru-RU" sz="1200" b="1" dirty="0" err="1"/>
              <a:t>Вимагати</a:t>
            </a:r>
            <a:r>
              <a:rPr lang="ru-RU" sz="1200" b="1" dirty="0"/>
              <a:t> </a:t>
            </a:r>
            <a:r>
              <a:rPr lang="ru-RU" sz="1200" b="1" dirty="0" smtClean="0"/>
              <a:t>про </a:t>
            </a:r>
            <a:r>
              <a:rPr lang="ru-RU" sz="1200" b="1" dirty="0" err="1" smtClean="0"/>
              <a:t>реєстрацію</a:t>
            </a:r>
            <a:r>
              <a:rPr lang="ru-RU" sz="1200" b="1" dirty="0" smtClean="0"/>
              <a:t> </a:t>
            </a:r>
            <a:r>
              <a:rPr lang="ru-RU" sz="1200" b="1" dirty="0"/>
              <a:t>за </a:t>
            </a:r>
            <a:r>
              <a:rPr lang="ru-RU" sz="1200" b="1" dirty="0" err="1"/>
              <a:t>місцем</a:t>
            </a:r>
            <a:r>
              <a:rPr lang="ru-RU" sz="1200" b="1" dirty="0"/>
              <a:t> </a:t>
            </a:r>
            <a:r>
              <a:rPr lang="ru-RU" sz="1200" b="1" dirty="0" err="1"/>
              <a:t>проживання</a:t>
            </a:r>
            <a:r>
              <a:rPr lang="ru-RU" sz="1200" b="1" dirty="0"/>
              <a:t> , а </a:t>
            </a:r>
            <a:r>
              <a:rPr lang="ru-RU" sz="1200" b="1" dirty="0" err="1"/>
              <a:t>також</a:t>
            </a:r>
            <a:r>
              <a:rPr lang="ru-RU" sz="1200" b="1" dirty="0"/>
              <a:t> </a:t>
            </a:r>
            <a:r>
              <a:rPr lang="ru-RU" sz="1200" b="1" dirty="0" err="1"/>
              <a:t>відомості</a:t>
            </a:r>
            <a:r>
              <a:rPr lang="ru-RU" sz="1200" b="1" dirty="0"/>
              <a:t> </a:t>
            </a:r>
            <a:r>
              <a:rPr lang="ru-RU" sz="1200" b="1" dirty="0" smtClean="0"/>
              <a:t>про </a:t>
            </a:r>
            <a:r>
              <a:rPr lang="ru-RU" sz="1200" b="1" dirty="0" err="1" smtClean="0"/>
              <a:t>національність</a:t>
            </a:r>
            <a:r>
              <a:rPr lang="ru-RU" sz="1200" b="1" dirty="0"/>
              <a:t>, </a:t>
            </a:r>
            <a:r>
              <a:rPr lang="ru-RU" sz="1200" b="1" dirty="0" err="1"/>
              <a:t>партійну</a:t>
            </a:r>
            <a:r>
              <a:rPr lang="ru-RU" sz="1200" b="1" dirty="0"/>
              <a:t> </a:t>
            </a:r>
            <a:r>
              <a:rPr lang="ru-RU" sz="1200" b="1" dirty="0" err="1"/>
              <a:t>належність</a:t>
            </a:r>
            <a:r>
              <a:rPr lang="ru-RU" sz="1200" b="1" dirty="0"/>
              <a:t>, </a:t>
            </a:r>
            <a:r>
              <a:rPr lang="ru-RU" sz="1200" b="1" dirty="0" err="1"/>
              <a:t>походження</a:t>
            </a:r>
            <a:r>
              <a:rPr lang="ru-RU" sz="1200" b="1" dirty="0"/>
              <a:t> та </a:t>
            </a:r>
            <a:r>
              <a:rPr lang="ru-RU" sz="1200" b="1" dirty="0" smtClean="0"/>
              <a:t>будь-</a:t>
            </a:r>
            <a:r>
              <a:rPr lang="ru-RU" sz="1200" b="1" dirty="0" err="1" smtClean="0"/>
              <a:t>які</a:t>
            </a:r>
            <a:r>
              <a:rPr lang="ru-RU" sz="1200" b="1" dirty="0" smtClean="0"/>
              <a:t> </a:t>
            </a:r>
            <a:r>
              <a:rPr lang="ru-RU" sz="1200" b="1" dirty="0" err="1"/>
              <a:t>інші</a:t>
            </a:r>
            <a:r>
              <a:rPr lang="ru-RU" sz="1200" b="1" dirty="0"/>
              <a:t> </a:t>
            </a:r>
            <a:r>
              <a:rPr lang="ru-RU" sz="1200" b="1" dirty="0" err="1"/>
              <a:t>документи</a:t>
            </a:r>
            <a:r>
              <a:rPr lang="ru-RU" sz="1200" b="1" dirty="0"/>
              <a:t>, </a:t>
            </a:r>
            <a:r>
              <a:rPr lang="ru-RU" sz="1200" b="1" dirty="0" err="1" smtClean="0"/>
              <a:t>під</a:t>
            </a:r>
            <a:r>
              <a:rPr lang="ru-RU" sz="1200" b="1" dirty="0" smtClean="0"/>
              <a:t> </a:t>
            </a:r>
            <a:r>
              <a:rPr lang="ru-RU" sz="1200" b="1" dirty="0"/>
              <a:t>час </a:t>
            </a:r>
            <a:r>
              <a:rPr lang="ru-RU" sz="1200" b="1" dirty="0" err="1"/>
              <a:t>влаштування</a:t>
            </a:r>
            <a:r>
              <a:rPr lang="ru-RU" sz="1200" b="1" dirty="0"/>
              <a:t> </a:t>
            </a:r>
            <a:r>
              <a:rPr lang="ru-RU" sz="1200" b="1" dirty="0" smtClean="0"/>
              <a:t>на роботу </a:t>
            </a:r>
            <a:r>
              <a:rPr lang="ru-RU" sz="1200" b="1" dirty="0" err="1" smtClean="0"/>
              <a:t>забороняється</a:t>
            </a:r>
            <a:endParaRPr lang="ru-RU" sz="1200" b="1" dirty="0" smtClean="0"/>
          </a:p>
          <a:p>
            <a:endParaRPr lang="uk-UA" sz="800" dirty="0"/>
          </a:p>
          <a:p>
            <a:r>
              <a:rPr lang="ru-RU" sz="1400" b="1" dirty="0">
                <a:solidFill>
                  <a:srgbClr val="D60093"/>
                </a:solidFill>
              </a:rPr>
              <a:t>4.16-річний </a:t>
            </a:r>
            <a:r>
              <a:rPr lang="ru-RU" sz="1400" b="1" dirty="0" err="1">
                <a:solidFill>
                  <a:srgbClr val="D60093"/>
                </a:solidFill>
              </a:rPr>
              <a:t>хлопець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був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прийнятий</a:t>
            </a:r>
            <a:r>
              <a:rPr lang="ru-RU" sz="1400" b="1" dirty="0">
                <a:solidFill>
                  <a:srgbClr val="D60093"/>
                </a:solidFill>
              </a:rPr>
              <a:t> на роботу токарем на </a:t>
            </a:r>
            <a:r>
              <a:rPr lang="ru-RU" sz="1400" b="1" dirty="0" err="1">
                <a:solidFill>
                  <a:srgbClr val="D60093"/>
                </a:solidFill>
              </a:rPr>
              <a:t>період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шкільних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канікул</a:t>
            </a:r>
            <a:r>
              <a:rPr lang="ru-RU" sz="1400" b="1" dirty="0">
                <a:solidFill>
                  <a:srgbClr val="D60093"/>
                </a:solidFill>
              </a:rPr>
              <a:t>. </a:t>
            </a:r>
            <a:r>
              <a:rPr lang="ru-RU" sz="1400" b="1" dirty="0" err="1">
                <a:solidFill>
                  <a:srgbClr val="D60093"/>
                </a:solidFill>
              </a:rPr>
              <a:t>Йому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було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встановлено</a:t>
            </a:r>
            <a:r>
              <a:rPr lang="ru-RU" sz="1400" b="1" dirty="0">
                <a:solidFill>
                  <a:srgbClr val="D60093"/>
                </a:solidFill>
              </a:rPr>
              <a:t>  8 </a:t>
            </a:r>
            <a:r>
              <a:rPr lang="ru-RU" sz="1400" b="1" dirty="0" err="1">
                <a:solidFill>
                  <a:srgbClr val="D60093"/>
                </a:solidFill>
              </a:rPr>
              <a:t>год.робочий</a:t>
            </a:r>
            <a:r>
              <a:rPr lang="ru-RU" sz="1400" b="1" dirty="0">
                <a:solidFill>
                  <a:srgbClr val="D60093"/>
                </a:solidFill>
              </a:rPr>
              <a:t> день — </a:t>
            </a:r>
            <a:r>
              <a:rPr lang="ru-RU" sz="1400" b="1" dirty="0" err="1">
                <a:solidFill>
                  <a:srgbClr val="D60093"/>
                </a:solidFill>
              </a:rPr>
              <a:t>п’ять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днів</a:t>
            </a:r>
            <a:r>
              <a:rPr lang="ru-RU" sz="1400" b="1" dirty="0">
                <a:solidFill>
                  <a:srgbClr val="D60093"/>
                </a:solidFill>
              </a:rPr>
              <a:t> на </a:t>
            </a:r>
            <a:r>
              <a:rPr lang="ru-RU" sz="1400" b="1" dirty="0" err="1">
                <a:solidFill>
                  <a:srgbClr val="D60093"/>
                </a:solidFill>
              </a:rPr>
              <a:t>тиждень</a:t>
            </a:r>
            <a:r>
              <a:rPr lang="ru-RU" sz="1400" b="1" dirty="0">
                <a:solidFill>
                  <a:srgbClr val="D60093"/>
                </a:solidFill>
              </a:rPr>
              <a:t>, </a:t>
            </a:r>
            <a:r>
              <a:rPr lang="ru-RU" sz="1400" b="1" dirty="0" err="1">
                <a:solidFill>
                  <a:srgbClr val="D60093"/>
                </a:solidFill>
              </a:rPr>
              <a:t>вихідні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дні</a:t>
            </a:r>
            <a:r>
              <a:rPr lang="ru-RU" sz="1400" b="1" dirty="0">
                <a:solidFill>
                  <a:srgbClr val="D60093"/>
                </a:solidFill>
              </a:rPr>
              <a:t> — </a:t>
            </a:r>
            <a:r>
              <a:rPr lang="ru-RU" sz="1400" b="1" dirty="0" err="1">
                <a:solidFill>
                  <a:srgbClr val="D60093"/>
                </a:solidFill>
              </a:rPr>
              <a:t>понеділок</a:t>
            </a:r>
            <a:r>
              <a:rPr lang="ru-RU" sz="1400" b="1" dirty="0">
                <a:solidFill>
                  <a:srgbClr val="D60093"/>
                </a:solidFill>
              </a:rPr>
              <a:t> і </a:t>
            </a:r>
            <a:r>
              <a:rPr lang="ru-RU" sz="1400" b="1" dirty="0" err="1">
                <a:solidFill>
                  <a:srgbClr val="D60093"/>
                </a:solidFill>
              </a:rPr>
              <a:t>вівторок</a:t>
            </a:r>
            <a:r>
              <a:rPr lang="ru-RU" sz="1400" b="1" dirty="0">
                <a:solidFill>
                  <a:srgbClr val="D60093"/>
                </a:solidFill>
              </a:rPr>
              <a:t>. У </a:t>
            </a:r>
            <a:r>
              <a:rPr lang="ru-RU" sz="1400" b="1" dirty="0" err="1">
                <a:solidFill>
                  <a:srgbClr val="D60093"/>
                </a:solidFill>
              </a:rPr>
              <a:t>вихідний</a:t>
            </a:r>
            <a:r>
              <a:rPr lang="ru-RU" sz="1400" b="1" dirty="0">
                <a:solidFill>
                  <a:srgbClr val="D60093"/>
                </a:solidFill>
              </a:rPr>
              <a:t> день </a:t>
            </a:r>
            <a:r>
              <a:rPr lang="ru-RU" sz="1400" b="1" dirty="0" err="1">
                <a:solidFill>
                  <a:srgbClr val="D60093"/>
                </a:solidFill>
              </a:rPr>
              <a:t>його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терміново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викликали</a:t>
            </a:r>
            <a:r>
              <a:rPr lang="ru-RU" sz="1400" b="1" dirty="0">
                <a:solidFill>
                  <a:srgbClr val="D60093"/>
                </a:solidFill>
              </a:rPr>
              <a:t> на роботу, </a:t>
            </a:r>
            <a:r>
              <a:rPr lang="ru-RU" sz="1400" b="1" dirty="0" err="1">
                <a:solidFill>
                  <a:srgbClr val="D60093"/>
                </a:solidFill>
              </a:rPr>
              <a:t>запропонувавши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протягом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тижня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вийти</a:t>
            </a:r>
            <a:r>
              <a:rPr lang="ru-RU" sz="1400" b="1" dirty="0">
                <a:solidFill>
                  <a:srgbClr val="D60093"/>
                </a:solidFill>
              </a:rPr>
              <a:t> на </a:t>
            </a:r>
            <a:r>
              <a:rPr lang="ru-RU" sz="1400" b="1" dirty="0" err="1">
                <a:solidFill>
                  <a:srgbClr val="D60093"/>
                </a:solidFill>
              </a:rPr>
              <a:t>нічну</a:t>
            </a:r>
            <a:r>
              <a:rPr lang="ru-RU" sz="1400" b="1" dirty="0">
                <a:solidFill>
                  <a:srgbClr val="D60093"/>
                </a:solidFill>
              </a:rPr>
              <a:t> </a:t>
            </a:r>
            <a:r>
              <a:rPr lang="ru-RU" sz="1400" b="1" dirty="0" err="1">
                <a:solidFill>
                  <a:srgbClr val="D60093"/>
                </a:solidFill>
              </a:rPr>
              <a:t>зміну</a:t>
            </a:r>
            <a:r>
              <a:rPr lang="ru-RU" sz="1400" b="1" dirty="0">
                <a:solidFill>
                  <a:srgbClr val="D60093"/>
                </a:solidFill>
              </a:rPr>
              <a:t>.</a:t>
            </a:r>
          </a:p>
          <a:p>
            <a:endParaRPr lang="ru-RU" sz="800" b="1" dirty="0">
              <a:solidFill>
                <a:srgbClr val="D60093"/>
              </a:solidFill>
            </a:endParaRPr>
          </a:p>
          <a:p>
            <a:r>
              <a:rPr lang="ru-RU" sz="1200" dirty="0" err="1" smtClean="0"/>
              <a:t>Забороняється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залучати</a:t>
            </a:r>
            <a:r>
              <a:rPr lang="ru-RU" sz="1200" dirty="0" smtClean="0"/>
              <a:t> </a:t>
            </a:r>
            <a:r>
              <a:rPr lang="ru-RU" sz="1200" dirty="0" err="1"/>
              <a:t>працівників</a:t>
            </a:r>
            <a:r>
              <a:rPr lang="ru-RU" sz="1200" dirty="0"/>
              <a:t> </a:t>
            </a:r>
            <a:r>
              <a:rPr lang="ru-RU" sz="1200" dirty="0" err="1"/>
              <a:t>молодше</a:t>
            </a:r>
            <a:r>
              <a:rPr lang="ru-RU" sz="1200" dirty="0"/>
              <a:t> </a:t>
            </a:r>
            <a:r>
              <a:rPr lang="ru-RU" sz="1200" dirty="0" err="1"/>
              <a:t>вісімнадцяти</a:t>
            </a:r>
            <a:r>
              <a:rPr lang="ru-RU" sz="1200" dirty="0"/>
              <a:t> </a:t>
            </a:r>
            <a:r>
              <a:rPr lang="ru-RU" sz="1200" dirty="0" err="1"/>
              <a:t>років</a:t>
            </a:r>
            <a:r>
              <a:rPr lang="ru-RU" sz="1200" dirty="0"/>
              <a:t> до </a:t>
            </a:r>
            <a:r>
              <a:rPr lang="ru-RU" sz="1200" dirty="0" err="1"/>
              <a:t>нічних</a:t>
            </a:r>
            <a:r>
              <a:rPr lang="ru-RU" sz="1200" dirty="0"/>
              <a:t>, </a:t>
            </a:r>
            <a:r>
              <a:rPr lang="ru-RU" sz="1200" dirty="0" err="1"/>
              <a:t>надурочних</a:t>
            </a:r>
            <a:r>
              <a:rPr lang="ru-RU" sz="1200" dirty="0"/>
              <a:t> </a:t>
            </a:r>
            <a:r>
              <a:rPr lang="ru-RU" sz="1200" dirty="0" err="1"/>
              <a:t>робіт</a:t>
            </a:r>
            <a:r>
              <a:rPr lang="ru-RU" sz="1200" dirty="0"/>
              <a:t> і </a:t>
            </a:r>
            <a:r>
              <a:rPr lang="ru-RU" sz="1200" dirty="0" err="1"/>
              <a:t>робіт</a:t>
            </a:r>
            <a:r>
              <a:rPr lang="ru-RU" sz="1200" dirty="0"/>
              <a:t> у </a:t>
            </a:r>
            <a:r>
              <a:rPr lang="ru-RU" sz="1200" dirty="0" err="1"/>
              <a:t>вихідні</a:t>
            </a:r>
            <a:r>
              <a:rPr lang="ru-RU" sz="1200" dirty="0"/>
              <a:t> </a:t>
            </a:r>
            <a:r>
              <a:rPr lang="ru-RU" sz="1200" dirty="0" err="1"/>
              <a:t>дні</a:t>
            </a:r>
            <a:r>
              <a:rPr lang="ru-RU" sz="1200" b="1" dirty="0">
                <a:solidFill>
                  <a:srgbClr val="D60093"/>
                </a:solidFill>
              </a:rPr>
              <a:t> ,</a:t>
            </a:r>
            <a:r>
              <a:rPr lang="ru-RU" sz="1200" b="1" dirty="0" err="1"/>
              <a:t>від</a:t>
            </a:r>
            <a:r>
              <a:rPr lang="ru-RU" sz="1200" b="1" dirty="0"/>
              <a:t> 16 до 18 </a:t>
            </a:r>
            <a:r>
              <a:rPr lang="ru-RU" sz="1200" b="1" dirty="0" err="1"/>
              <a:t>років</a:t>
            </a:r>
            <a:r>
              <a:rPr lang="ru-RU" sz="1200" b="1" dirty="0"/>
              <a:t> — 36 годин</a:t>
            </a:r>
            <a:r>
              <a:rPr lang="ru-RU" sz="1200" dirty="0"/>
              <a:t>,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неповнолітній</a:t>
            </a:r>
            <a:r>
              <a:rPr lang="ru-RU" sz="1200" dirty="0"/>
              <a:t> </a:t>
            </a:r>
            <a:r>
              <a:rPr lang="ru-RU" sz="1200" dirty="0" err="1"/>
              <a:t>працює</a:t>
            </a:r>
            <a:r>
              <a:rPr lang="ru-RU" sz="1200" dirty="0"/>
              <a:t> в </a:t>
            </a:r>
            <a:r>
              <a:rPr lang="ru-RU" sz="1200" dirty="0" err="1"/>
              <a:t>період</a:t>
            </a:r>
            <a:r>
              <a:rPr lang="ru-RU" sz="1200" dirty="0"/>
              <a:t> </a:t>
            </a:r>
            <a:r>
              <a:rPr lang="ru-RU" sz="1200" dirty="0" err="1"/>
              <a:t>канікул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вже</a:t>
            </a:r>
            <a:r>
              <a:rPr lang="ru-RU" sz="1200" dirty="0"/>
              <a:t> не </a:t>
            </a:r>
            <a:r>
              <a:rPr lang="ru-RU" sz="1200" dirty="0" err="1"/>
              <a:t>навчається</a:t>
            </a:r>
            <a:r>
              <a:rPr lang="ru-RU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50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06396"/>
              </p:ext>
            </p:extLst>
          </p:nvPr>
        </p:nvGraphicFramePr>
        <p:xfrm>
          <a:off x="1260153" y="880699"/>
          <a:ext cx="8496944" cy="5658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514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Анаграми</a:t>
                      </a:r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Слова</a:t>
                      </a:r>
                      <a:endParaRPr lang="ru-RU" sz="24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15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             </a:t>
                      </a:r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33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33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33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283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33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3758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335">
                <a:tc>
                  <a:txBody>
                    <a:bodyPr/>
                    <a:lstStyle/>
                    <a:p>
                      <a:pPr algn="l"/>
                      <a:endParaRPr lang="uk-UA" sz="1800" dirty="0" smtClean="0"/>
                    </a:p>
                    <a:p>
                      <a:pPr algn="l"/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0173" marR="110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4209" y="1368894"/>
            <a:ext cx="33123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РДВТУОА   НЖАКИК</a:t>
            </a:r>
          </a:p>
          <a:p>
            <a:pPr algn="ctr">
              <a:spcBef>
                <a:spcPts val="600"/>
              </a:spcBef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ПАТСУДВІК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ПОСАТРП</a:t>
            </a:r>
          </a:p>
          <a:p>
            <a:pPr algn="ctr">
              <a:spcBef>
                <a:spcPts val="600"/>
              </a:spcBef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ЙВДРИОУТ  РОІОВДГ</a:t>
            </a: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ЕАОБОВТОДЬЦР</a:t>
            </a:r>
            <a:endParaRPr lang="uk-UA" sz="20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uk-U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ЕМРЗЮЕ</a:t>
            </a:r>
          </a:p>
          <a:p>
            <a:pPr algn="ctr">
              <a:spcBef>
                <a:spcPts val="600"/>
              </a:spcBef>
            </a:pP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ІЦВАНРИПК</a:t>
            </a:r>
          </a:p>
          <a:p>
            <a:pPr algn="ctr">
              <a:spcBef>
                <a:spcPts val="600"/>
              </a:spcBef>
            </a:pPr>
            <a:endParaRPr lang="uk-UA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ЛГРПОУ</a:t>
            </a:r>
            <a:endParaRPr lang="uk-UA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8917" y="1386923"/>
            <a:ext cx="26027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рудова книжка</a:t>
            </a:r>
          </a:p>
          <a:p>
            <a:pPr algn="ctr">
              <a:spcBef>
                <a:spcPts val="600"/>
              </a:spcBef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відпустка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рудовий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договір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роботодавець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uk-U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</a:p>
          <a:p>
            <a:pPr algn="ctr">
              <a:spcBef>
                <a:spcPts val="600"/>
              </a:spcBef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</a:t>
            </a:r>
          </a:p>
          <a:p>
            <a:pPr algn="ctr">
              <a:spcBef>
                <a:spcPts val="600"/>
              </a:spcBef>
            </a:pPr>
            <a:endParaRPr lang="uk-UA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</a:t>
            </a:r>
            <a:endParaRPr lang="uk-UA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89" y="0"/>
            <a:ext cx="1049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4 </a:t>
            </a:r>
            <a:r>
              <a:rPr lang="ru-RU" b="1" i="1" dirty="0" err="1" smtClean="0"/>
              <a:t>завдання</a:t>
            </a:r>
            <a:r>
              <a:rPr lang="ru-RU" b="1" i="1" dirty="0"/>
              <a:t>.</a:t>
            </a:r>
            <a:r>
              <a:rPr lang="ru-RU" dirty="0"/>
              <a:t>  </a:t>
            </a:r>
            <a:r>
              <a:rPr lang="ru-RU" dirty="0" err="1"/>
              <a:t>Розшифруйте</a:t>
            </a:r>
            <a:r>
              <a:rPr lang="ru-RU" dirty="0"/>
              <a:t> </a:t>
            </a:r>
            <a:r>
              <a:rPr lang="ru-RU" dirty="0" err="1"/>
              <a:t>анаграми</a:t>
            </a:r>
            <a:r>
              <a:rPr lang="ru-RU" dirty="0"/>
              <a:t> </a:t>
            </a:r>
            <a:r>
              <a:rPr lang="ru-RU" b="1" u="sng" dirty="0"/>
              <a:t> </a:t>
            </a:r>
            <a:r>
              <a:rPr lang="ru-RU" dirty="0"/>
              <a:t>(</a:t>
            </a:r>
            <a:r>
              <a:rPr lang="ru-RU" b="1" u="sng" dirty="0"/>
              <a:t>по 2  на </a:t>
            </a:r>
            <a:r>
              <a:rPr lang="ru-RU" b="1" u="sng" dirty="0" err="1"/>
              <a:t>групу</a:t>
            </a:r>
            <a:r>
              <a:rPr lang="ru-RU" b="1" u="sng" dirty="0"/>
              <a:t>)</a:t>
            </a:r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9954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82" y="116633"/>
            <a:ext cx="10671436" cy="723274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numCol="2">
            <a:spAutoFit/>
          </a:bodyPr>
          <a:lstStyle/>
          <a:p>
            <a:r>
              <a:rPr lang="ru-RU" b="1" i="1" dirty="0" smtClean="0"/>
              <a:t>5 .</a:t>
            </a:r>
            <a:r>
              <a:rPr lang="ru-RU" b="1" i="1" dirty="0" err="1" smtClean="0"/>
              <a:t>завдання</a:t>
            </a:r>
            <a:r>
              <a:rPr lang="ru-RU" b="1" i="1" dirty="0" smtClean="0"/>
              <a:t>.</a:t>
            </a:r>
            <a:r>
              <a:rPr lang="ru-RU" dirty="0"/>
              <a:t> </a:t>
            </a:r>
            <a:r>
              <a:rPr lang="ru-RU" dirty="0" err="1" smtClean="0"/>
              <a:t>Імітаційна</a:t>
            </a:r>
            <a:r>
              <a:rPr lang="ru-RU" dirty="0" smtClean="0"/>
              <a:t> (</a:t>
            </a:r>
            <a:r>
              <a:rPr lang="ru-RU" dirty="0" err="1" smtClean="0"/>
              <a:t>рольова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).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endParaRPr lang="ru-RU" i="1" dirty="0" smtClean="0"/>
          </a:p>
          <a:p>
            <a:r>
              <a:rPr lang="uk-UA" i="1" dirty="0"/>
              <a:t> </a:t>
            </a:r>
            <a:r>
              <a:rPr lang="uk-UA" i="1" dirty="0" smtClean="0"/>
              <a:t>             </a:t>
            </a:r>
          </a:p>
          <a:p>
            <a:endParaRPr lang="uk-UA" i="1" dirty="0"/>
          </a:p>
          <a:p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r>
              <a:rPr lang="uk-UA" b="1" i="1" dirty="0" smtClean="0"/>
              <a:t>Неповнолітній </a:t>
            </a:r>
          </a:p>
          <a:p>
            <a:endParaRPr lang="uk-UA" sz="1200" b="1" i="1" dirty="0"/>
          </a:p>
          <a:p>
            <a:endParaRPr lang="uk-UA" sz="1200" b="1" i="1" dirty="0" smtClean="0"/>
          </a:p>
          <a:p>
            <a:endParaRPr lang="uk-UA" sz="1200" b="1" i="1" dirty="0"/>
          </a:p>
          <a:p>
            <a:endParaRPr lang="uk-UA" sz="1200" b="1" i="1" dirty="0" smtClean="0"/>
          </a:p>
          <a:p>
            <a:endParaRPr lang="uk-UA" sz="1200" b="1" i="1" dirty="0"/>
          </a:p>
          <a:p>
            <a:endParaRPr lang="uk-UA" sz="1200" b="1" i="1" dirty="0" smtClean="0"/>
          </a:p>
          <a:p>
            <a:endParaRPr lang="uk-UA" sz="1200" b="1" i="1" dirty="0"/>
          </a:p>
          <a:p>
            <a:endParaRPr lang="uk-UA" sz="1200" b="1" i="1" dirty="0" smtClean="0"/>
          </a:p>
          <a:p>
            <a:endParaRPr lang="uk-UA" sz="1200" b="1" i="1" dirty="0"/>
          </a:p>
          <a:p>
            <a:endParaRPr lang="uk-UA" sz="1200" b="1" i="1" dirty="0" smtClean="0"/>
          </a:p>
          <a:p>
            <a:pPr algn="ctr"/>
            <a:r>
              <a:rPr lang="uk-UA" sz="1600" dirty="0" smtClean="0"/>
              <a:t>Толерантно, аргументовано переконати </a:t>
            </a:r>
            <a:r>
              <a:rPr lang="uk-UA" sz="1600" dirty="0"/>
              <a:t>взяти </a:t>
            </a:r>
            <a:r>
              <a:rPr lang="uk-UA" sz="1600" dirty="0" smtClean="0"/>
              <a:t> </a:t>
            </a:r>
            <a:r>
              <a:rPr lang="uk-UA" sz="1600" dirty="0"/>
              <a:t>на </a:t>
            </a:r>
            <a:r>
              <a:rPr lang="uk-UA" sz="1600" dirty="0" smtClean="0"/>
              <a:t>роботу. І якщо </a:t>
            </a:r>
            <a:r>
              <a:rPr lang="uk-UA" sz="1600" dirty="0"/>
              <a:t>по всіх питаннях досягли </a:t>
            </a:r>
            <a:r>
              <a:rPr lang="uk-UA" sz="1600" dirty="0" smtClean="0"/>
              <a:t>згоди, переконати у укласти трудовий договір у письмовій формі.</a:t>
            </a:r>
            <a:endParaRPr lang="uk-UA" sz="1600" dirty="0"/>
          </a:p>
          <a:p>
            <a:endParaRPr lang="ru-RU" sz="1200" b="1" i="1" dirty="0"/>
          </a:p>
          <a:p>
            <a:endParaRPr lang="ru-RU" b="1" i="1" dirty="0" smtClean="0"/>
          </a:p>
          <a:p>
            <a:endParaRPr lang="uk-UA" i="1" dirty="0" smtClean="0"/>
          </a:p>
          <a:p>
            <a:r>
              <a:rPr lang="uk-UA" i="1" dirty="0" smtClean="0"/>
              <a:t>    </a:t>
            </a:r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1227" y="476672"/>
            <a:ext cx="101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Вам 15 </a:t>
            </a:r>
            <a:r>
              <a:rPr lang="ru-RU" dirty="0" err="1"/>
              <a:t>років</a:t>
            </a:r>
            <a:r>
              <a:rPr lang="ru-RU" dirty="0"/>
              <a:t> . </a:t>
            </a:r>
            <a:r>
              <a:rPr lang="ru-RU" dirty="0" err="1"/>
              <a:t>Закінчили</a:t>
            </a:r>
            <a:r>
              <a:rPr lang="ru-RU" dirty="0"/>
              <a:t> 9 </a:t>
            </a:r>
            <a:r>
              <a:rPr lang="ru-RU" dirty="0" err="1" smtClean="0"/>
              <a:t>клас</a:t>
            </a:r>
            <a:r>
              <a:rPr lang="ru-RU" dirty="0" smtClean="0"/>
              <a:t>. Добре </a:t>
            </a:r>
            <a:r>
              <a:rPr lang="ru-RU" dirty="0" err="1"/>
              <a:t>знаєте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і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канікул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влаштуватися</a:t>
            </a:r>
            <a:r>
              <a:rPr lang="ru-RU" dirty="0"/>
              <a:t> на роботу </a:t>
            </a:r>
            <a:r>
              <a:rPr lang="uk-UA" dirty="0"/>
              <a:t>рекламним агентом  чи </a:t>
            </a:r>
            <a:r>
              <a:rPr lang="uk-UA" dirty="0" err="1"/>
              <a:t>курєром</a:t>
            </a:r>
            <a:r>
              <a:rPr lang="uk-UA" dirty="0"/>
              <a:t>,</a:t>
            </a:r>
            <a:r>
              <a:rPr lang="uk-UA" dirty="0" smtClean="0"/>
              <a:t>та </a:t>
            </a:r>
            <a:r>
              <a:rPr lang="uk-UA" dirty="0"/>
              <a:t>звернулись у поліграфічне </a:t>
            </a:r>
            <a:r>
              <a:rPr lang="uk-UA" dirty="0" smtClean="0"/>
              <a:t>в</a:t>
            </a:r>
            <a:r>
              <a:rPr lang="uk-UA" dirty="0" err="1" smtClean="0"/>
              <a:t>идавниц</a:t>
            </a:r>
            <a:r>
              <a:rPr lang="uk-UA" dirty="0" smtClean="0"/>
              <a:t>тво</a:t>
            </a:r>
            <a:r>
              <a:rPr lang="uk-UA" dirty="0"/>
              <a:t> «А-Прінт</a:t>
            </a:r>
            <a:r>
              <a:rPr lang="uk-UA" dirty="0" smtClean="0"/>
              <a:t>». Видавництво зацікавлене  у  Ваших послугах  тоді ………  </a:t>
            </a:r>
            <a:endParaRPr lang="ru-RU" sz="1600" dirty="0"/>
          </a:p>
          <a:p>
            <a:pPr algn="ctr"/>
            <a:r>
              <a:rPr lang="uk-UA" dirty="0"/>
              <a:t>   </a:t>
            </a:r>
            <a:r>
              <a:rPr lang="uk-UA" dirty="0" smtClean="0"/>
              <a:t>……Проведіть </a:t>
            </a:r>
            <a:r>
              <a:rPr lang="ru-RU" dirty="0"/>
              <a:t>переговори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трудового договору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865" y="5301208"/>
            <a:ext cx="10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</a:t>
            </a:r>
            <a:r>
              <a:rPr lang="uk-UA" dirty="0"/>
              <a:t>цей час учні класу виступають в </a:t>
            </a:r>
            <a:r>
              <a:rPr lang="uk-UA" dirty="0" smtClean="0"/>
              <a:t>ролі експертів</a:t>
            </a:r>
            <a:r>
              <a:rPr lang="uk-UA" dirty="0"/>
              <a:t>. Після співбесіди школярі висловлюють свою думку з питань проведення  співбесіди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48347" y="1957186"/>
            <a:ext cx="541965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Директор </a:t>
            </a:r>
            <a:r>
              <a:rPr lang="ru-RU" b="1" i="1" dirty="0" err="1" smtClean="0"/>
              <a:t>видавництва</a:t>
            </a:r>
            <a:endParaRPr lang="ru-RU" b="1" i="1" dirty="0" smtClean="0"/>
          </a:p>
          <a:p>
            <a:pPr marL="342900" indent="-342900">
              <a:buAutoNum type="arabicPeriod"/>
            </a:pPr>
            <a:endParaRPr lang="uk-UA" sz="1600" b="1" i="1" dirty="0" smtClean="0"/>
          </a:p>
          <a:p>
            <a:pPr marL="342900" indent="-342900">
              <a:buAutoNum type="arabicPeriod"/>
            </a:pPr>
            <a:endParaRPr lang="uk-UA" sz="1600" b="1" i="1" dirty="0"/>
          </a:p>
          <a:p>
            <a:pPr marL="342900" indent="-342900">
              <a:buAutoNum type="arabicPeriod"/>
            </a:pPr>
            <a:endParaRPr lang="uk-UA" sz="1600" b="1" i="1" dirty="0" smtClean="0"/>
          </a:p>
          <a:p>
            <a:pPr marL="342900" indent="-342900">
              <a:buAutoNum type="arabicPeriod"/>
            </a:pPr>
            <a:endParaRPr lang="uk-UA" sz="1600" b="1" i="1" dirty="0"/>
          </a:p>
          <a:p>
            <a:pPr marL="342900" indent="-342900">
              <a:buAutoNum type="arabicPeriod"/>
            </a:pPr>
            <a:endParaRPr lang="uk-UA" sz="1600" b="1" i="1" dirty="0" smtClean="0"/>
          </a:p>
          <a:p>
            <a:pPr marL="342900" indent="-342900">
              <a:buAutoNum type="arabicPeriod"/>
            </a:pPr>
            <a:endParaRPr lang="uk-UA" sz="1600" b="1" i="1" dirty="0"/>
          </a:p>
          <a:p>
            <a:pPr marL="342900" indent="-342900">
              <a:buAutoNum type="arabicPeriod"/>
            </a:pPr>
            <a:endParaRPr lang="uk-UA" sz="1600" b="1" i="1" dirty="0" smtClean="0"/>
          </a:p>
          <a:p>
            <a:pPr algn="ctr"/>
            <a:r>
              <a:rPr lang="uk-UA" sz="1600" dirty="0" smtClean="0"/>
              <a:t>Видавництво </a:t>
            </a:r>
            <a:r>
              <a:rPr lang="uk-UA" sz="1600" dirty="0"/>
              <a:t>зацікавлене у послугах неповнолітніх,оскільки  працівників бракує - літо пора </a:t>
            </a:r>
            <a:r>
              <a:rPr lang="uk-UA" sz="1600" dirty="0" smtClean="0"/>
              <a:t>відпусток, а на роботі неповнолітніх можна зекономити …Вас беруть на  роботу,але  переконують  у недоцільності  укладання трудового договору </a:t>
            </a:r>
            <a:r>
              <a:rPr lang="uk-UA" sz="1600" dirty="0"/>
              <a:t>у письмовій </a:t>
            </a:r>
            <a:r>
              <a:rPr lang="uk-UA" sz="1600" dirty="0" smtClean="0"/>
              <a:t>формі.</a:t>
            </a:r>
            <a:endParaRPr lang="uk-UA" sz="1600" b="1" i="1" dirty="0"/>
          </a:p>
          <a:p>
            <a:endParaRPr lang="uk-UA" b="1" i="1" dirty="0" smtClean="0"/>
          </a:p>
          <a:p>
            <a:endParaRPr lang="uk-UA" b="1" i="1" dirty="0"/>
          </a:p>
          <a:p>
            <a:endParaRPr lang="uk-UA" b="1" i="1" dirty="0" smtClean="0"/>
          </a:p>
          <a:p>
            <a:endParaRPr lang="uk-UA" b="1" i="1" dirty="0"/>
          </a:p>
          <a:p>
            <a:endParaRPr lang="uk-UA" b="1" i="1" dirty="0" smtClean="0"/>
          </a:p>
          <a:p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5" y="2673962"/>
            <a:ext cx="3155983" cy="13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63" y="2348881"/>
            <a:ext cx="4164463" cy="19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382" y="6316871"/>
            <a:ext cx="10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6 .</a:t>
            </a:r>
            <a:r>
              <a:rPr lang="ru-RU" b="1" i="1" dirty="0" err="1"/>
              <a:t>завдання</a:t>
            </a:r>
            <a:r>
              <a:rPr lang="ru-RU" b="1" i="1" dirty="0"/>
              <a:t>.</a:t>
            </a:r>
            <a:r>
              <a:rPr lang="ru-RU" dirty="0"/>
              <a:t> </a:t>
            </a:r>
            <a:r>
              <a:rPr lang="ru-RU" dirty="0" err="1"/>
              <a:t>інтерв</a:t>
            </a:r>
            <a:r>
              <a:rPr lang="en-US" dirty="0"/>
              <a:t>’</a:t>
            </a:r>
            <a:r>
              <a:rPr lang="uk-UA" dirty="0" smtClean="0"/>
              <a:t>ю неповнолітніх, щодо актуальності  </a:t>
            </a:r>
            <a:r>
              <a:rPr lang="uk-UA" dirty="0"/>
              <a:t>працевлаштування на період канікул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9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047" y="116632"/>
            <a:ext cx="10497916" cy="66171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7. </a:t>
            </a:r>
            <a:r>
              <a:rPr lang="ru-RU" sz="2000" b="1" i="1" dirty="0" err="1"/>
              <a:t>завдання</a:t>
            </a:r>
            <a:r>
              <a:rPr lang="ru-RU" sz="2000" b="1" i="1" dirty="0"/>
              <a:t>.</a:t>
            </a:r>
            <a:r>
              <a:rPr lang="ru-RU" sz="2000" dirty="0"/>
              <a:t> </a:t>
            </a:r>
            <a:r>
              <a:rPr lang="ru-RU" sz="2000" i="1" dirty="0" err="1" smtClean="0"/>
              <a:t>Зібрати</a:t>
            </a:r>
            <a:r>
              <a:rPr lang="ru-RU" sz="2000" i="1" dirty="0" smtClean="0"/>
              <a:t> </a:t>
            </a:r>
            <a:r>
              <a:rPr lang="ru-RU" sz="2000" i="1" dirty="0"/>
              <a:t>папку з </a:t>
            </a:r>
            <a:r>
              <a:rPr lang="ru-RU" sz="2000" i="1" dirty="0" err="1" smtClean="0"/>
              <a:t>основними</a:t>
            </a:r>
            <a:r>
              <a:rPr lang="ru-RU" sz="2000" i="1" dirty="0" smtClean="0"/>
              <a:t> документами</a:t>
            </a:r>
            <a:r>
              <a:rPr lang="ru-RU" sz="2000" i="1" dirty="0"/>
              <a:t>, для особи яка </a:t>
            </a:r>
            <a:r>
              <a:rPr lang="ru-RU" sz="2000" i="1" dirty="0" err="1"/>
              <a:t>прийшла</a:t>
            </a:r>
            <a:r>
              <a:rPr lang="ru-RU" sz="2000" i="1" dirty="0"/>
              <a:t> </a:t>
            </a:r>
            <a:r>
              <a:rPr lang="ru-RU" sz="2000" i="1" dirty="0" err="1"/>
              <a:t>влаштовуватися</a:t>
            </a:r>
            <a:r>
              <a:rPr lang="ru-RU" sz="2000" i="1" dirty="0"/>
              <a:t> на роботу.</a:t>
            </a:r>
            <a:r>
              <a:rPr lang="ru-RU" sz="2000" dirty="0"/>
              <a:t> </a:t>
            </a:r>
            <a:endParaRPr lang="ru-RU" sz="2000" b="1" dirty="0" smtClean="0"/>
          </a:p>
          <a:p>
            <a:endParaRPr lang="ru-RU" sz="1200" dirty="0"/>
          </a:p>
          <a:p>
            <a:pPr marL="457200" lvl="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15-річний </a:t>
            </a:r>
            <a:r>
              <a:rPr lang="ru-RU" sz="2000" dirty="0" err="1">
                <a:solidFill>
                  <a:srgbClr val="0070C0"/>
                </a:solidFill>
              </a:rPr>
              <a:t>випускник</a:t>
            </a:r>
            <a:r>
              <a:rPr lang="ru-RU" sz="2000" dirty="0">
                <a:solidFill>
                  <a:srgbClr val="0070C0"/>
                </a:solidFill>
              </a:rPr>
              <a:t> 9 </a:t>
            </a:r>
            <a:r>
              <a:rPr lang="ru-RU" sz="2000" dirty="0" err="1">
                <a:solidFill>
                  <a:srgbClr val="0070C0"/>
                </a:solidFill>
              </a:rPr>
              <a:t>класу</a:t>
            </a:r>
            <a:r>
              <a:rPr lang="ru-RU" sz="2000" dirty="0">
                <a:solidFill>
                  <a:srgbClr val="0070C0"/>
                </a:solidFill>
              </a:rPr>
              <a:t> на </a:t>
            </a:r>
            <a:r>
              <a:rPr lang="ru-RU" sz="2000" dirty="0" err="1">
                <a:solidFill>
                  <a:srgbClr val="0070C0"/>
                </a:solidFill>
              </a:rPr>
              <a:t>період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канікул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уперше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влаштовується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кур’єром</a:t>
            </a:r>
            <a:r>
              <a:rPr lang="ru-RU" sz="2000" dirty="0" smtClean="0"/>
              <a:t>;</a:t>
            </a:r>
          </a:p>
          <a:p>
            <a:pPr marL="457200" lvl="0" indent="-457200">
              <a:buAutoNum type="arabicPeriod"/>
            </a:pPr>
            <a:endParaRPr lang="ru-RU" sz="2000" dirty="0" smtClean="0"/>
          </a:p>
          <a:p>
            <a:pPr lvl="0" algn="r"/>
            <a:r>
              <a:rPr lang="ru-RU" sz="2000" b="1" dirty="0" err="1"/>
              <a:t>З</a:t>
            </a:r>
            <a:r>
              <a:rPr lang="ru-RU" sz="2000" b="1" dirty="0" err="1" smtClean="0"/>
              <a:t>аява</a:t>
            </a:r>
            <a:r>
              <a:rPr lang="ru-RU" sz="2000" b="1" dirty="0" smtClean="0"/>
              <a:t>, паспорт</a:t>
            </a:r>
            <a:r>
              <a:rPr lang="ru-RU" sz="2000" b="1" dirty="0"/>
              <a:t>, </a:t>
            </a:r>
            <a:r>
              <a:rPr lang="ru-RU" sz="2000" b="1" dirty="0" err="1" smtClean="0"/>
              <a:t>дозвіл</a:t>
            </a:r>
            <a:r>
              <a:rPr lang="ru-RU" sz="2000" b="1" dirty="0" smtClean="0"/>
              <a:t> </a:t>
            </a:r>
            <a:r>
              <a:rPr lang="ru-RU" sz="2000" b="1" dirty="0" err="1"/>
              <a:t>батьків</a:t>
            </a:r>
            <a:r>
              <a:rPr lang="ru-RU" sz="2000" b="1" dirty="0"/>
              <a:t> на </a:t>
            </a:r>
            <a:r>
              <a:rPr lang="ru-RU" sz="2000" b="1" dirty="0" err="1" smtClean="0"/>
              <a:t>працевлаштування</a:t>
            </a:r>
            <a:r>
              <a:rPr lang="ru-RU" sz="2000" b="1" dirty="0" smtClean="0"/>
              <a:t>,  документ про </a:t>
            </a:r>
            <a:r>
              <a:rPr lang="ru-RU" sz="2000" b="1" dirty="0" err="1" smtClean="0"/>
              <a:t>освіту</a:t>
            </a:r>
            <a:r>
              <a:rPr lang="ru-RU" sz="2000" b="1" dirty="0" smtClean="0"/>
              <a:t> </a:t>
            </a:r>
            <a:r>
              <a:rPr lang="ru-RU" sz="2000" b="1" dirty="0" err="1"/>
              <a:t>довідка</a:t>
            </a:r>
            <a:r>
              <a:rPr lang="ru-RU" sz="2000" b="1" dirty="0"/>
              <a:t> про </a:t>
            </a:r>
            <a:r>
              <a:rPr lang="ru-RU" sz="2000" b="1" dirty="0" err="1"/>
              <a:t>проходження</a:t>
            </a:r>
            <a:r>
              <a:rPr lang="ru-RU" sz="2000" b="1" dirty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 smtClean="0"/>
              <a:t>огляду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реєстраційний</a:t>
            </a:r>
            <a:r>
              <a:rPr lang="ru-RU" sz="2000" b="1" dirty="0" smtClean="0"/>
              <a:t> </a:t>
            </a:r>
            <a:r>
              <a:rPr lang="ru-RU" sz="2000" b="1" dirty="0"/>
              <a:t>номер </a:t>
            </a:r>
            <a:r>
              <a:rPr lang="ru-RU" sz="2000" b="1" dirty="0" err="1"/>
              <a:t>платника</a:t>
            </a:r>
            <a:r>
              <a:rPr lang="ru-RU" sz="2000" b="1" dirty="0"/>
              <a:t> </a:t>
            </a:r>
            <a:r>
              <a:rPr lang="ru-RU" sz="2000" b="1" dirty="0" err="1" smtClean="0"/>
              <a:t>податків</a:t>
            </a:r>
            <a:endParaRPr lang="ru-RU" sz="2000" dirty="0"/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2. 40-річний </a:t>
            </a:r>
            <a:r>
              <a:rPr lang="ru-RU" sz="2000" dirty="0" err="1">
                <a:solidFill>
                  <a:srgbClr val="00B050"/>
                </a:solidFill>
              </a:rPr>
              <a:t>чоловік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влаштовується</a:t>
            </a:r>
            <a:r>
              <a:rPr lang="ru-RU" sz="2000" dirty="0">
                <a:solidFill>
                  <a:srgbClr val="00B050"/>
                </a:solidFill>
              </a:rPr>
              <a:t> на роботу </a:t>
            </a:r>
            <a:r>
              <a:rPr lang="ru-RU" sz="2000" dirty="0" err="1">
                <a:solidFill>
                  <a:srgbClr val="00B050"/>
                </a:solidFill>
              </a:rPr>
              <a:t>водієм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інкасаторської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машини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  <a:endParaRPr lang="ru-RU" sz="2000" dirty="0" smtClean="0">
              <a:solidFill>
                <a:srgbClr val="00B050"/>
              </a:solidFill>
            </a:endParaRPr>
          </a:p>
          <a:p>
            <a:pPr lvl="0"/>
            <a:endParaRPr lang="ru-RU" sz="1200" dirty="0" smtClean="0">
              <a:solidFill>
                <a:srgbClr val="00B050"/>
              </a:solidFill>
            </a:endParaRPr>
          </a:p>
          <a:p>
            <a:pPr algn="r"/>
            <a:r>
              <a:rPr lang="ru-RU" sz="2000" b="1" dirty="0" err="1"/>
              <a:t>Заява</a:t>
            </a:r>
            <a:r>
              <a:rPr lang="ru-RU" sz="2000" b="1" dirty="0" smtClean="0"/>
              <a:t>, паспорт</a:t>
            </a:r>
            <a:r>
              <a:rPr lang="ru-RU" sz="2000" b="1" dirty="0"/>
              <a:t>, </a:t>
            </a:r>
            <a:r>
              <a:rPr lang="ru-RU" sz="2000" b="1" dirty="0" err="1"/>
              <a:t>трудова</a:t>
            </a:r>
            <a:r>
              <a:rPr lang="ru-RU" sz="2000" b="1" dirty="0"/>
              <a:t> книжка, </a:t>
            </a:r>
            <a:r>
              <a:rPr lang="ru-RU" sz="2000" b="1" dirty="0" err="1"/>
              <a:t>водійські</a:t>
            </a:r>
            <a:r>
              <a:rPr lang="ru-RU" sz="2000" b="1" dirty="0"/>
              <a:t> права, </a:t>
            </a:r>
            <a:r>
              <a:rPr lang="ru-RU" sz="2000" b="1" dirty="0" err="1"/>
              <a:t>довідка</a:t>
            </a:r>
            <a:r>
              <a:rPr lang="ru-RU" sz="2000" b="1" dirty="0"/>
              <a:t> про </a:t>
            </a:r>
            <a:r>
              <a:rPr lang="ru-RU" sz="2000" b="1" dirty="0" err="1"/>
              <a:t>проходження</a:t>
            </a:r>
            <a:r>
              <a:rPr lang="ru-RU" sz="2000" b="1" dirty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/>
              <a:t>огляду</a:t>
            </a:r>
            <a:r>
              <a:rPr lang="ru-RU" sz="2000" b="1" dirty="0"/>
              <a:t>, </a:t>
            </a:r>
            <a:r>
              <a:rPr lang="ru-RU" sz="2000" b="1" dirty="0" err="1" smtClean="0"/>
              <a:t>реєстраційний</a:t>
            </a:r>
            <a:r>
              <a:rPr lang="ru-RU" sz="2000" b="1" dirty="0" smtClean="0"/>
              <a:t> номер </a:t>
            </a:r>
            <a:r>
              <a:rPr lang="ru-RU" sz="2000" b="1" dirty="0" err="1" smtClean="0"/>
              <a:t>платника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податків</a:t>
            </a:r>
            <a:r>
              <a:rPr lang="ru-RU" sz="2000" b="1" dirty="0" smtClean="0"/>
              <a:t>.</a:t>
            </a:r>
          </a:p>
          <a:p>
            <a:pPr algn="r"/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3. 30-річний </a:t>
            </a:r>
            <a:r>
              <a:rPr lang="ru-RU" sz="2000" dirty="0" err="1">
                <a:solidFill>
                  <a:srgbClr val="C00000"/>
                </a:solidFill>
              </a:rPr>
              <a:t>випускник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медичного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університету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влаштовується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на роботу </a:t>
            </a:r>
            <a:r>
              <a:rPr lang="ru-RU" sz="2000" dirty="0" err="1">
                <a:solidFill>
                  <a:srgbClr val="C00000"/>
                </a:solidFill>
              </a:rPr>
              <a:t>лікарем</a:t>
            </a:r>
            <a:r>
              <a:rPr lang="ru-RU" sz="20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ru-RU" sz="2000" b="1" dirty="0" err="1" smtClean="0"/>
              <a:t>Заява</a:t>
            </a:r>
            <a:r>
              <a:rPr lang="ru-RU" sz="2000" b="1" dirty="0" smtClean="0"/>
              <a:t>, паспорт, </a:t>
            </a:r>
            <a:r>
              <a:rPr lang="ru-RU" sz="2000" b="1" dirty="0" err="1" smtClean="0"/>
              <a:t>трудова</a:t>
            </a:r>
            <a:r>
              <a:rPr lang="ru-RU" sz="2000" b="1" dirty="0" smtClean="0"/>
              <a:t> книжка</a:t>
            </a:r>
            <a:r>
              <a:rPr lang="ru-RU" sz="2000" b="1" dirty="0"/>
              <a:t>, диплом </a:t>
            </a:r>
            <a:r>
              <a:rPr lang="ru-RU" sz="2000" b="1" dirty="0" smtClean="0"/>
              <a:t>про </a:t>
            </a:r>
            <a:r>
              <a:rPr lang="ru-RU" sz="2000" b="1" dirty="0" err="1" smtClean="0"/>
              <a:t>закінчення</a:t>
            </a:r>
            <a:r>
              <a:rPr lang="ru-RU" sz="2000" b="1" dirty="0" smtClean="0"/>
              <a:t> </a:t>
            </a:r>
          </a:p>
          <a:p>
            <a:pPr algn="r"/>
            <a:r>
              <a:rPr lang="ru-RU" sz="2000" b="1" dirty="0" err="1" smtClean="0"/>
              <a:t>вищого</a:t>
            </a:r>
            <a:r>
              <a:rPr lang="ru-RU" sz="2000" b="1" dirty="0" smtClean="0"/>
              <a:t> </a:t>
            </a:r>
            <a:r>
              <a:rPr lang="ru-RU" sz="2000" b="1" dirty="0" err="1"/>
              <a:t>навчального</a:t>
            </a:r>
            <a:r>
              <a:rPr lang="ru-RU" sz="2000" b="1" dirty="0"/>
              <a:t> заклад , </a:t>
            </a:r>
            <a:r>
              <a:rPr lang="ru-RU" sz="2000" b="1" dirty="0" err="1"/>
              <a:t>довідка</a:t>
            </a:r>
            <a:r>
              <a:rPr lang="ru-RU" sz="2000" b="1" dirty="0"/>
              <a:t> про </a:t>
            </a:r>
            <a:r>
              <a:rPr lang="ru-RU" sz="2000" b="1" dirty="0" err="1"/>
              <a:t>проходження</a:t>
            </a:r>
            <a:r>
              <a:rPr lang="ru-RU" sz="2000" b="1" dirty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/>
              <a:t>огляду</a:t>
            </a:r>
            <a:r>
              <a:rPr lang="ru-RU" sz="2000" b="1" dirty="0"/>
              <a:t>,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 </a:t>
            </a:r>
            <a:r>
              <a:rPr lang="ru-RU" sz="2000" b="1" dirty="0" err="1" smtClean="0"/>
              <a:t>реєстраційний</a:t>
            </a:r>
            <a:r>
              <a:rPr lang="ru-RU" sz="2000" b="1" dirty="0" smtClean="0"/>
              <a:t> </a:t>
            </a:r>
            <a:r>
              <a:rPr lang="ru-RU" sz="2000" b="1" dirty="0"/>
              <a:t>номер </a:t>
            </a:r>
            <a:r>
              <a:rPr lang="ru-RU" sz="2000" b="1" dirty="0" err="1"/>
              <a:t>платника</a:t>
            </a:r>
            <a:r>
              <a:rPr lang="ru-RU" sz="2000" b="1" dirty="0"/>
              <a:t> </a:t>
            </a:r>
            <a:r>
              <a:rPr lang="ru-RU" sz="2000" b="1" dirty="0" err="1" smtClean="0"/>
              <a:t>податків</a:t>
            </a:r>
            <a:endParaRPr lang="ru-RU" sz="2000" dirty="0" smtClean="0">
              <a:solidFill>
                <a:srgbClr val="660066"/>
              </a:solidFill>
            </a:endParaRPr>
          </a:p>
          <a:p>
            <a:r>
              <a:rPr lang="ru-RU" sz="2000" dirty="0" smtClean="0">
                <a:solidFill>
                  <a:srgbClr val="660066"/>
                </a:solidFill>
              </a:rPr>
              <a:t>4. 19-річна </a:t>
            </a:r>
            <a:r>
              <a:rPr lang="ru-RU" sz="2000" dirty="0" err="1">
                <a:solidFill>
                  <a:srgbClr val="660066"/>
                </a:solidFill>
              </a:rPr>
              <a:t>випускниця</a:t>
            </a:r>
            <a:r>
              <a:rPr lang="ru-RU" sz="2000" dirty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коледжу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>
                <a:solidFill>
                  <a:srgbClr val="660066"/>
                </a:solidFill>
              </a:rPr>
              <a:t>вперше</a:t>
            </a:r>
            <a:r>
              <a:rPr lang="ru-RU" sz="2000" dirty="0">
                <a:solidFill>
                  <a:srgbClr val="660066"/>
                </a:solidFill>
              </a:rPr>
              <a:t> </a:t>
            </a:r>
            <a:r>
              <a:rPr lang="ru-RU" sz="2000" dirty="0" err="1">
                <a:solidFill>
                  <a:srgbClr val="660066"/>
                </a:solidFill>
              </a:rPr>
              <a:t>влаштовується</a:t>
            </a:r>
            <a:r>
              <a:rPr lang="ru-RU" sz="2000" dirty="0">
                <a:solidFill>
                  <a:srgbClr val="660066"/>
                </a:solidFill>
              </a:rPr>
              <a:t> </a:t>
            </a:r>
            <a:r>
              <a:rPr lang="ru-RU" sz="2000" dirty="0" err="1">
                <a:solidFill>
                  <a:srgbClr val="660066"/>
                </a:solidFill>
              </a:rPr>
              <a:t>продавцем</a:t>
            </a:r>
            <a:r>
              <a:rPr lang="ru-RU" sz="2000" dirty="0">
                <a:solidFill>
                  <a:srgbClr val="660066"/>
                </a:solidFill>
              </a:rPr>
              <a:t> </a:t>
            </a:r>
            <a:r>
              <a:rPr lang="ru-RU" sz="2000" dirty="0" smtClean="0">
                <a:solidFill>
                  <a:srgbClr val="660066"/>
                </a:solidFill>
              </a:rPr>
              <a:t>магазину</a:t>
            </a:r>
          </a:p>
          <a:p>
            <a:endParaRPr lang="uk-UA" sz="900" dirty="0">
              <a:solidFill>
                <a:srgbClr val="660066"/>
              </a:solidFill>
            </a:endParaRPr>
          </a:p>
          <a:p>
            <a:pPr algn="r"/>
            <a:r>
              <a:rPr lang="ru-RU" sz="2000" b="1" dirty="0" err="1"/>
              <a:t>Заява</a:t>
            </a:r>
            <a:r>
              <a:rPr lang="ru-RU" sz="2000" b="1" dirty="0" smtClean="0"/>
              <a:t>, паспорт</a:t>
            </a:r>
            <a:r>
              <a:rPr lang="ru-RU" sz="2000" b="1" dirty="0"/>
              <a:t>, Документ про </a:t>
            </a:r>
            <a:r>
              <a:rPr lang="ru-RU" sz="2000" b="1" dirty="0" err="1"/>
              <a:t>кваліфікацію</a:t>
            </a:r>
            <a:r>
              <a:rPr lang="ru-RU" sz="2000" b="1" dirty="0"/>
              <a:t> (</a:t>
            </a:r>
            <a:r>
              <a:rPr lang="ru-RU" sz="2000" b="1" dirty="0" err="1"/>
              <a:t>диплом,посвідчення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), </a:t>
            </a:r>
            <a:r>
              <a:rPr lang="ru-RU" sz="2000" b="1" dirty="0" err="1"/>
              <a:t>довідка</a:t>
            </a:r>
            <a:r>
              <a:rPr lang="ru-RU" sz="2000" b="1" dirty="0"/>
              <a:t> про </a:t>
            </a:r>
            <a:r>
              <a:rPr lang="ru-RU" sz="2000" b="1" dirty="0" err="1"/>
              <a:t>проходження</a:t>
            </a:r>
            <a:r>
              <a:rPr lang="ru-RU" sz="2000" b="1" dirty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/>
              <a:t>огляду</a:t>
            </a:r>
            <a:r>
              <a:rPr lang="ru-RU" sz="2000" b="1" dirty="0"/>
              <a:t> </a:t>
            </a:r>
            <a:r>
              <a:rPr lang="ru-RU" sz="2000" b="1" dirty="0" smtClean="0"/>
              <a:t>, </a:t>
            </a:r>
            <a:r>
              <a:rPr lang="ru-RU" sz="2000" b="1" dirty="0" err="1"/>
              <a:t>реєстраційний</a:t>
            </a:r>
            <a:r>
              <a:rPr lang="ru-RU" sz="2000" b="1" dirty="0"/>
              <a:t> номер </a:t>
            </a:r>
            <a:r>
              <a:rPr lang="ru-RU" sz="2000" b="1" dirty="0" err="1"/>
              <a:t>платника</a:t>
            </a:r>
            <a:r>
              <a:rPr lang="ru-RU" sz="2000" b="1" dirty="0"/>
              <a:t> </a:t>
            </a:r>
            <a:r>
              <a:rPr lang="ru-RU" sz="2000" b="1" dirty="0" err="1" smtClean="0"/>
              <a:t>податків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9234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27" y="237518"/>
            <a:ext cx="1063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8. завдання. Правова задача . Розташуйте зазначених осіб відповідно до  тривалості  їхнього робочого часу  (від найменшого до найбільшого)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13024" y="1341468"/>
            <a:ext cx="864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А. 17-річний  </a:t>
            </a:r>
            <a:r>
              <a:rPr lang="ru-RU" dirty="0" err="1" smtClean="0"/>
              <a:t>слюсар</a:t>
            </a:r>
            <a:r>
              <a:rPr lang="ru-RU" dirty="0" smtClean="0"/>
              <a:t>   СТО, 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працює</a:t>
            </a:r>
            <a:r>
              <a:rPr lang="ru-RU" dirty="0" smtClean="0"/>
              <a:t>   </a:t>
            </a:r>
            <a:r>
              <a:rPr lang="ru-RU" dirty="0" err="1" smtClean="0"/>
              <a:t>після</a:t>
            </a:r>
            <a:r>
              <a:rPr lang="ru-RU" dirty="0" smtClean="0"/>
              <a:t>  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err="1" smtClean="0"/>
              <a:t>загальноосвітньої</a:t>
            </a:r>
            <a:r>
              <a:rPr lang="ru-RU" dirty="0" smtClean="0"/>
              <a:t>  </a:t>
            </a:r>
            <a:r>
              <a:rPr lang="uk-UA" dirty="0" smtClean="0"/>
              <a:t>школи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44163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029" y="2331055"/>
            <a:ext cx="624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</a:t>
            </a:r>
            <a:r>
              <a:rPr lang="uk-UA" dirty="0" smtClean="0"/>
              <a:t>.  </a:t>
            </a:r>
            <a:r>
              <a:rPr lang="uk-UA" dirty="0"/>
              <a:t>26 річний водій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екстреної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7029" y="2924047"/>
            <a:ext cx="824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 16-річний  </a:t>
            </a:r>
            <a:r>
              <a:rPr lang="ru-RU" dirty="0" err="1"/>
              <a:t>десятикласник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   </a:t>
            </a:r>
            <a:r>
              <a:rPr lang="ru-RU" dirty="0" err="1"/>
              <a:t>працює</a:t>
            </a:r>
            <a:r>
              <a:rPr lang="ru-RU" dirty="0"/>
              <a:t>   промоутером  </a:t>
            </a:r>
            <a:r>
              <a:rPr lang="ru-RU" dirty="0" err="1"/>
              <a:t>протягом</a:t>
            </a:r>
            <a:r>
              <a:rPr lang="ru-RU" dirty="0"/>
              <a:t>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err="1"/>
              <a:t>навчального</a:t>
            </a:r>
            <a:r>
              <a:rPr lang="ru-RU" dirty="0"/>
              <a:t>  року </a:t>
            </a:r>
            <a:r>
              <a:rPr lang="ru-RU" dirty="0" err="1"/>
              <a:t>після</a:t>
            </a:r>
            <a:r>
              <a:rPr lang="ru-RU" dirty="0"/>
              <a:t> занять.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13023" y="3847377"/>
            <a:ext cx="89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 </a:t>
            </a:r>
            <a:r>
              <a:rPr lang="ru-RU" dirty="0"/>
              <a:t>14-річна </a:t>
            </a:r>
            <a:r>
              <a:rPr lang="ru-RU" dirty="0" err="1"/>
              <a:t>учениця</a:t>
            </a:r>
            <a:r>
              <a:rPr lang="ru-RU" dirty="0"/>
              <a:t>, яка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кур’єром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канікул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6565" y="1341466"/>
            <a:ext cx="60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10" y="2177167"/>
            <a:ext cx="60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86" y="2862185"/>
            <a:ext cx="60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840" y="3717805"/>
            <a:ext cx="60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627" y="5569789"/>
            <a:ext cx="1063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9. Чи </a:t>
            </a:r>
            <a:r>
              <a:rPr lang="uk-UA" i="1" dirty="0"/>
              <a:t>є серед Вас хто </a:t>
            </a:r>
            <a:r>
              <a:rPr lang="uk-UA" i="1" dirty="0" smtClean="0"/>
              <a:t>намагався на канікулах  </a:t>
            </a:r>
            <a:r>
              <a:rPr lang="uk-UA" i="1" dirty="0"/>
              <a:t>влаштуватись </a:t>
            </a:r>
            <a:r>
              <a:rPr lang="uk-UA" i="1" dirty="0" smtClean="0"/>
              <a:t>на роботу?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1627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/>
          <a:stretch/>
        </p:blipFill>
        <p:spPr bwMode="auto">
          <a:xfrm>
            <a:off x="3298459" y="310385"/>
            <a:ext cx="7591748" cy="132588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612" y="-28168"/>
            <a:ext cx="1101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10 </a:t>
            </a:r>
            <a:r>
              <a:rPr lang="ru-RU" sz="1600" b="1" i="1" dirty="0" err="1" smtClean="0"/>
              <a:t>завдання</a:t>
            </a:r>
            <a:r>
              <a:rPr lang="ru-RU" sz="1600" b="1" i="1" dirty="0"/>
              <a:t>.</a:t>
            </a:r>
            <a:r>
              <a:rPr lang="ru-RU" sz="1600" dirty="0"/>
              <a:t> </a:t>
            </a:r>
            <a:r>
              <a:rPr lang="ru-RU" sz="1600" i="1" dirty="0"/>
              <a:t>«Де </a:t>
            </a:r>
            <a:r>
              <a:rPr lang="ru-RU" sz="1600" i="1" dirty="0" err="1"/>
              <a:t>логіка</a:t>
            </a:r>
            <a:r>
              <a:rPr lang="ru-RU" sz="1600" i="1" dirty="0"/>
              <a:t>?»</a:t>
            </a:r>
            <a:r>
              <a:rPr lang="ru-RU" sz="1600" dirty="0"/>
              <a:t> </a:t>
            </a:r>
            <a:r>
              <a:rPr lang="ru-RU" sz="1600" i="1" dirty="0" err="1"/>
              <a:t>П</a:t>
            </a:r>
            <a:r>
              <a:rPr lang="ru-RU" sz="1600" i="1" dirty="0" err="1" smtClean="0"/>
              <a:t>роаналізувавши</a:t>
            </a:r>
            <a:r>
              <a:rPr lang="ru-RU" sz="1600" i="1" dirty="0" smtClean="0"/>
              <a:t> 3 </a:t>
            </a:r>
            <a:r>
              <a:rPr lang="ru-RU" sz="1600" i="1" dirty="0" err="1" smtClean="0"/>
              <a:t>зображення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назвати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норми</a:t>
            </a:r>
            <a:r>
              <a:rPr lang="ru-RU" sz="1600" i="1" dirty="0" smtClean="0"/>
              <a:t> за</a:t>
            </a:r>
            <a:r>
              <a:rPr lang="ru-RU" sz="1600" dirty="0" smtClean="0"/>
              <a:t> </a:t>
            </a:r>
            <a:r>
              <a:rPr lang="ru-RU" sz="1600" dirty="0"/>
              <a:t>текстом - </a:t>
            </a:r>
            <a:r>
              <a:rPr lang="ru-RU" sz="1600" dirty="0" err="1" smtClean="0"/>
              <a:t>КЗпП</a:t>
            </a:r>
            <a:r>
              <a:rPr lang="ru-RU" sz="1600" i="1" dirty="0" smtClean="0"/>
              <a:t>. </a:t>
            </a:r>
            <a:endParaRPr lang="ru-RU" sz="1600" b="1" dirty="0"/>
          </a:p>
        </p:txBody>
      </p:sp>
      <p:pic>
        <p:nvPicPr>
          <p:cNvPr id="53" name="Рисунок 5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vcy;&amp;iukcy;&amp;dcy;&amp;pcy;&amp;ocy;&amp;chcy;&amp;icy;&amp;ncy;&amp;ocy;&amp;kcy;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2" y="1689184"/>
            <a:ext cx="3824579" cy="163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71" y="1665052"/>
            <a:ext cx="3296866" cy="18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vcy;&amp;iukcy;&amp;dcy;&amp;pcy;&amp;ocy;&amp;chcy;&amp;icy;&amp;ncy;&amp;ocy;&amp;kcy;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38" y="1636270"/>
            <a:ext cx="3483757" cy="178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6" y="310386"/>
            <a:ext cx="3210107" cy="1354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32316" y="1135364"/>
            <a:ext cx="51188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(Обідня перерва,або відпочинок)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1028" y="3071786"/>
            <a:ext cx="2255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(Відпустка)</a:t>
            </a: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1" y="3362090"/>
            <a:ext cx="10541576" cy="1579078"/>
          </a:xfrm>
          <a:prstGeom prst="rect">
            <a:avLst/>
          </a:prstGeom>
        </p:spPr>
      </p:pic>
      <p:pic>
        <p:nvPicPr>
          <p:cNvPr id="11" name="Рисунок 10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rcy;&amp;ocy;&amp;bcy;&amp;ocy;&amp;chcy;&amp;icy;&amp;jcy; &amp;chcy;&amp;acy;&amp;scy;&quot;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1" y="4956234"/>
            <a:ext cx="321978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97" y="4797152"/>
            <a:ext cx="38272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15" y="4956235"/>
            <a:ext cx="3525918" cy="18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47314" y="4571836"/>
            <a:ext cx="2168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(Звільнення)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19688" y="6284607"/>
            <a:ext cx="21689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(Робочий час)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0651" y="11353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/>
              <a:t>1</a:t>
            </a:r>
            <a:endParaRPr lang="ru-RU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38852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/>
              <a:t>2</a:t>
            </a:r>
            <a:endParaRPr lang="ru-RU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96696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/>
              <a:t>3</a:t>
            </a:r>
            <a:endParaRPr lang="ru-RU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485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/>
              <a:t>4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1686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70" y="234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190" y="393652"/>
            <a:ext cx="105846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приступити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 smtClean="0"/>
              <a:t>укласти</a:t>
            </a:r>
            <a:r>
              <a:rPr lang="ru-RU" dirty="0" smtClean="0"/>
              <a:t>_________________    .  На </a:t>
            </a:r>
          </a:p>
          <a:p>
            <a:endParaRPr lang="ru-RU" dirty="0"/>
          </a:p>
          <a:p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/>
              <a:t>умовах</a:t>
            </a:r>
            <a:r>
              <a:rPr lang="ru-RU" dirty="0"/>
              <a:t> на роботу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особу, яка </a:t>
            </a:r>
            <a:r>
              <a:rPr lang="ru-RU" dirty="0" err="1"/>
              <a:t>досягла</a:t>
            </a:r>
            <a:r>
              <a:rPr lang="ru-RU" dirty="0"/>
              <a:t> ___</a:t>
            </a:r>
            <a:r>
              <a:rPr lang="ru-RU" dirty="0" err="1"/>
              <a:t>років</a:t>
            </a:r>
            <a:r>
              <a:rPr lang="ru-RU" dirty="0"/>
              <a:t>. За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згодою</a:t>
            </a:r>
            <a:r>
              <a:rPr lang="ru-RU" dirty="0" smtClean="0"/>
              <a:t> </a:t>
            </a:r>
            <a:r>
              <a:rPr lang="ru-RU" dirty="0" err="1"/>
              <a:t>батьків</a:t>
            </a:r>
            <a:r>
              <a:rPr lang="ru-RU" dirty="0"/>
              <a:t>, на роботу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влаштуватися</a:t>
            </a:r>
            <a:r>
              <a:rPr lang="ru-RU" dirty="0"/>
              <a:t> і ___</a:t>
            </a:r>
            <a:r>
              <a:rPr lang="ru-RU" dirty="0" err="1"/>
              <a:t>річна</a:t>
            </a:r>
            <a:r>
              <a:rPr lang="ru-RU" dirty="0"/>
              <a:t> особа.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нормативний</a:t>
            </a:r>
            <a:r>
              <a:rPr lang="ru-RU" dirty="0" smtClean="0"/>
              <a:t> </a:t>
            </a:r>
            <a:r>
              <a:rPr lang="ru-RU" dirty="0"/>
              <a:t>акт,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у </a:t>
            </a:r>
            <a:r>
              <a:rPr lang="ru-RU" dirty="0" err="1"/>
              <a:t>трудовій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smtClean="0"/>
              <a:t>–_________________</a:t>
            </a:r>
          </a:p>
          <a:p>
            <a:endParaRPr lang="ru-RU" dirty="0"/>
          </a:p>
          <a:p>
            <a:r>
              <a:rPr lang="ru-RU" dirty="0" smtClean="0"/>
              <a:t>_______________________ </a:t>
            </a:r>
            <a:r>
              <a:rPr lang="ru-RU" dirty="0"/>
              <a:t>При </a:t>
            </a:r>
            <a:r>
              <a:rPr lang="ru-RU" dirty="0" err="1"/>
              <a:t>прийомі</a:t>
            </a:r>
            <a:r>
              <a:rPr lang="ru-RU" dirty="0"/>
              <a:t> на роботу, </a:t>
            </a:r>
            <a:r>
              <a:rPr lang="ru-RU" dirty="0" err="1"/>
              <a:t>повнолітня</a:t>
            </a:r>
            <a:r>
              <a:rPr lang="ru-RU" dirty="0"/>
              <a:t> особа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_________, ___________________та__________. </a:t>
            </a:r>
            <a:r>
              <a:rPr lang="ru-RU" dirty="0" err="1" smtClean="0"/>
              <a:t>Підставою</a:t>
            </a:r>
            <a:r>
              <a:rPr lang="ru-RU" dirty="0" smtClean="0"/>
              <a:t> для </a:t>
            </a:r>
            <a:r>
              <a:rPr lang="ru-RU" dirty="0" err="1" smtClean="0"/>
              <a:t>звільнення</a:t>
            </a:r>
            <a:r>
              <a:rPr lang="ru-RU" dirty="0" smtClean="0"/>
              <a:t> є </a:t>
            </a:r>
          </a:p>
          <a:p>
            <a:endParaRPr lang="ru-RU" dirty="0"/>
          </a:p>
          <a:p>
            <a:r>
              <a:rPr lang="ru-RU" dirty="0" smtClean="0"/>
              <a:t>_______  без </a:t>
            </a:r>
            <a:r>
              <a:rPr lang="ru-RU" dirty="0" err="1"/>
              <a:t>поважних</a:t>
            </a:r>
            <a:r>
              <a:rPr lang="ru-RU" dirty="0"/>
              <a:t> причин,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поява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_________________________.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у той час,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коли 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знаходиться</a:t>
            </a:r>
            <a:r>
              <a:rPr lang="ru-RU" dirty="0"/>
              <a:t> у __________. У день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працівнику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видати</a:t>
            </a:r>
            <a:r>
              <a:rPr lang="ru-RU" dirty="0" smtClean="0"/>
              <a:t>  ___________________    та </a:t>
            </a:r>
            <a:r>
              <a:rPr lang="ru-RU" dirty="0"/>
              <a:t>провести </a:t>
            </a:r>
            <a:r>
              <a:rPr lang="ru-RU" dirty="0" smtClean="0"/>
              <a:t>________________________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593" y="6093297"/>
            <a:ext cx="1058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Кодекс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 smtClean="0"/>
              <a:t>працю</a:t>
            </a:r>
            <a:r>
              <a:rPr lang="ru-RU" dirty="0" smtClean="0"/>
              <a:t>, </a:t>
            </a:r>
            <a:r>
              <a:rPr lang="ru-RU" dirty="0" err="1" smtClean="0"/>
              <a:t>паспорт,трудова</a:t>
            </a:r>
            <a:r>
              <a:rPr lang="ru-RU" dirty="0" smtClean="0"/>
              <a:t> книжка, </a:t>
            </a:r>
            <a:r>
              <a:rPr lang="ru-RU" dirty="0" err="1" smtClean="0"/>
              <a:t>трудовий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, диплом, </a:t>
            </a:r>
            <a:r>
              <a:rPr lang="ru-RU" dirty="0" err="1" smtClean="0"/>
              <a:t>алкогольне</a:t>
            </a:r>
            <a:r>
              <a:rPr lang="ru-RU" dirty="0" smtClean="0"/>
              <a:t> </a:t>
            </a:r>
            <a:r>
              <a:rPr lang="ru-RU" dirty="0" err="1" smtClean="0"/>
              <a:t>сп'яніння</a:t>
            </a:r>
            <a:r>
              <a:rPr lang="ru-RU" dirty="0" smtClean="0"/>
              <a:t>, </a:t>
            </a:r>
            <a:r>
              <a:rPr lang="ru-RU" dirty="0" err="1" smtClean="0"/>
              <a:t>відпустка,грошовий</a:t>
            </a:r>
            <a:r>
              <a:rPr lang="ru-RU" dirty="0" smtClean="0"/>
              <a:t> </a:t>
            </a:r>
            <a:r>
              <a:rPr lang="ru-RU" dirty="0" err="1"/>
              <a:t>розрахунок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4391" y="430416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трудовий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договір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817" y="101372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3037" y="15738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8369" y="2171623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Кодекс </a:t>
            </a:r>
            <a:r>
              <a:rPr lang="ru-RU" sz="2000" b="1" dirty="0" err="1" smtClean="0">
                <a:solidFill>
                  <a:srgbClr val="C00000"/>
                </a:solidFill>
              </a:rPr>
              <a:t>законів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682" y="2644615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 </a:t>
            </a:r>
            <a:r>
              <a:rPr lang="ru-RU" sz="2000" b="1" dirty="0" err="1" smtClean="0">
                <a:solidFill>
                  <a:srgbClr val="C00000"/>
                </a:solidFill>
              </a:rPr>
              <a:t>працю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91" y="3209616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паспорт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8792" y="3209616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т</a:t>
            </a:r>
            <a:r>
              <a:rPr lang="ru-RU" sz="2000" b="1" dirty="0" err="1" smtClean="0">
                <a:solidFill>
                  <a:srgbClr val="C00000"/>
                </a:solidFill>
              </a:rPr>
              <a:t>рудову</a:t>
            </a:r>
            <a:r>
              <a:rPr lang="ru-RU" sz="2000" b="1" dirty="0" smtClean="0">
                <a:solidFill>
                  <a:srgbClr val="C00000"/>
                </a:solidFill>
              </a:rPr>
              <a:t> книжку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2487" y="3209616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диплом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272" y="3861048"/>
            <a:ext cx="124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рогул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272" y="4273649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алкогольного </a:t>
            </a:r>
            <a:r>
              <a:rPr lang="ru-RU" sz="2000" b="1" dirty="0" err="1">
                <a:solidFill>
                  <a:srgbClr val="C00000"/>
                </a:solidFill>
              </a:rPr>
              <a:t>сп'яніння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9254" y="499102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відпустці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851" y="5409543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трудову</a:t>
            </a:r>
            <a:r>
              <a:rPr lang="ru-RU" sz="2000" b="1" dirty="0">
                <a:solidFill>
                  <a:srgbClr val="C00000"/>
                </a:solidFill>
              </a:rPr>
              <a:t> книжку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5739" y="5410901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грошовий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розрахунок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765" y="50111"/>
            <a:ext cx="288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Рефлексія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75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87" y="188641"/>
            <a:ext cx="1049791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r>
              <a:rPr lang="uk-UA" sz="2800" b="1" dirty="0" smtClean="0">
                <a:solidFill>
                  <a:srgbClr val="C00000"/>
                </a:solidFill>
              </a:rPr>
              <a:t>Домашнє завдання</a:t>
            </a:r>
          </a:p>
          <a:p>
            <a:pPr algn="ctr"/>
            <a:r>
              <a:rPr lang="uk-UA" sz="2800" b="1" dirty="0"/>
              <a:t>П</a:t>
            </a:r>
            <a:r>
              <a:rPr lang="uk-UA" sz="2800" b="1" dirty="0" smtClean="0"/>
              <a:t>овторити </a:t>
            </a:r>
            <a:r>
              <a:rPr lang="uk-UA" sz="2800" b="1" dirty="0"/>
              <a:t>матеріал з  теми </a:t>
            </a:r>
            <a:r>
              <a:rPr lang="uk-UA" sz="2800" b="1" dirty="0" smtClean="0"/>
              <a:t>: </a:t>
            </a:r>
            <a:r>
              <a:rPr lang="ru-RU" sz="2800" b="1" dirty="0" err="1" smtClean="0">
                <a:solidFill>
                  <a:srgbClr val="0033CC"/>
                </a:solidFill>
              </a:rPr>
              <a:t>Неповнолітні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</a:rPr>
              <a:t>у </a:t>
            </a:r>
            <a:r>
              <a:rPr lang="ru-RU" sz="2800" b="1" dirty="0" err="1">
                <a:solidFill>
                  <a:srgbClr val="0033CC"/>
                </a:solidFill>
              </a:rPr>
              <a:t>трудових</a:t>
            </a:r>
            <a:r>
              <a:rPr lang="ru-RU" sz="2800" b="1" dirty="0">
                <a:solidFill>
                  <a:srgbClr val="0033CC"/>
                </a:solidFill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</a:rPr>
              <a:t>правовідносинах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uk-UA" sz="3200" b="1" dirty="0">
                <a:solidFill>
                  <a:srgbClr val="660066"/>
                </a:solidFill>
              </a:rPr>
              <a:t>Надіюсь, що уміння, які ви здобули сьогодні, знадобляться вам у житті. </a:t>
            </a:r>
            <a:endParaRPr lang="uk-UA" sz="3200" b="1" dirty="0" smtClean="0">
              <a:solidFill>
                <a:srgbClr val="660066"/>
              </a:solidFill>
            </a:endParaRPr>
          </a:p>
          <a:p>
            <a:pPr algn="ctr"/>
            <a:endParaRPr lang="uk-UA" sz="3200" b="1" dirty="0">
              <a:solidFill>
                <a:srgbClr val="660066"/>
              </a:solidFill>
            </a:endParaRPr>
          </a:p>
          <a:p>
            <a:pPr algn="ctr"/>
            <a:endParaRPr lang="uk-UA" dirty="0" smtClean="0"/>
          </a:p>
          <a:p>
            <a:pPr algn="ctr"/>
            <a:r>
              <a:rPr lang="uk-UA" sz="4800" b="1" dirty="0" smtClean="0">
                <a:solidFill>
                  <a:srgbClr val="C5396B"/>
                </a:solidFill>
              </a:rPr>
              <a:t>Бажаю </a:t>
            </a:r>
            <a:r>
              <a:rPr lang="uk-UA" sz="4800" b="1" dirty="0">
                <a:solidFill>
                  <a:srgbClr val="C5396B"/>
                </a:solidFill>
              </a:rPr>
              <a:t>успіхів</a:t>
            </a:r>
            <a:r>
              <a:rPr lang="uk-UA" sz="4800" b="1" dirty="0" smtClean="0">
                <a:solidFill>
                  <a:srgbClr val="C5396B"/>
                </a:solidFill>
              </a:rPr>
              <a:t>!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67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53" y="4108"/>
            <a:ext cx="1083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/>
              <a:t>1.Завдання </a:t>
            </a:r>
            <a:r>
              <a:rPr lang="uk-UA" b="1" i="1" u="sng" dirty="0" err="1" smtClean="0"/>
              <a:t>.</a:t>
            </a:r>
            <a:r>
              <a:rPr lang="uk-UA" dirty="0" err="1" smtClean="0"/>
              <a:t>Розгадати</a:t>
            </a:r>
            <a:r>
              <a:rPr lang="uk-UA" dirty="0" smtClean="0"/>
              <a:t> </a:t>
            </a:r>
            <a:r>
              <a:rPr lang="uk-UA" dirty="0"/>
              <a:t>ребус </a:t>
            </a:r>
            <a:r>
              <a:rPr lang="ru-RU" dirty="0"/>
              <a:t> - у </a:t>
            </a:r>
            <a:r>
              <a:rPr lang="ru-RU" dirty="0" err="1"/>
              <a:t>якому</a:t>
            </a:r>
            <a:r>
              <a:rPr lang="ru-RU" dirty="0"/>
              <a:t>  слово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розгадуються</a:t>
            </a:r>
            <a:r>
              <a:rPr lang="ru-RU" dirty="0"/>
              <a:t>, </a:t>
            </a:r>
            <a:r>
              <a:rPr lang="ru-RU" dirty="0" err="1"/>
              <a:t>зображено</a:t>
            </a:r>
            <a:r>
              <a:rPr lang="ru-RU" dirty="0"/>
              <a:t> 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композицій</a:t>
            </a:r>
            <a:r>
              <a:rPr lang="ru-RU" dirty="0"/>
              <a:t> з букв і </a:t>
            </a:r>
            <a:r>
              <a:rPr lang="ru-RU" dirty="0" err="1"/>
              <a:t>т.інш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/>
              <a:t>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тема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smtClean="0"/>
              <a:t>уроку.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14405" y="1118337"/>
            <a:ext cx="5453962" cy="8355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«Ми-</a:t>
            </a:r>
            <a:r>
              <a:rPr lang="ru-RU" dirty="0" err="1">
                <a:solidFill>
                  <a:schemeClr val="bg1"/>
                </a:solidFill>
              </a:rPr>
              <a:t>шукаєм</a:t>
            </a:r>
            <a:r>
              <a:rPr lang="ru-RU" dirty="0">
                <a:solidFill>
                  <a:schemeClr val="bg1"/>
                </a:solidFill>
              </a:rPr>
              <a:t> роботу!»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4405" y="1095556"/>
            <a:ext cx="49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7" y="2214563"/>
            <a:ext cx="1015312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219" y="1124745"/>
            <a:ext cx="4971869" cy="81813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>
                <a:gd name="adj" fmla="val 53628"/>
              </a:avLst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 smtClean="0">
                <a:solidFill>
                  <a:schemeClr val="bg1"/>
                </a:solidFill>
              </a:rPr>
              <a:t>Роботодавці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31" y="17450"/>
            <a:ext cx="1099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pic>
        <p:nvPicPr>
          <p:cNvPr id="3074" name="Picture 2" descr="&amp;rcy;&amp;iecy;&amp;bcy;&amp;ucy;&amp;s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" y="2699291"/>
            <a:ext cx="16296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20" y="2420888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32" y="2420888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rcy;&amp;iecy;&amp;bcy;&amp;ucy;&amp;s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94" y="2908548"/>
            <a:ext cx="16085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61" y="2285636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54" y="2350824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&amp;rcy;&amp;iecy;&amp;bcy;&amp;ucy;&amp;s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28" y="2714191"/>
            <a:ext cx="1434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&amp;rcy;&amp;iecy;&amp;bcy;&amp;ucy;&amp;s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70" y="2699291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&amp;rcy;&amp;iecy;&amp;bcy;&amp;ucy;&amp;s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93" y="2293687"/>
            <a:ext cx="1174932" cy="21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&amp;rcy;&amp;iecy;&amp;bcy;&amp;ucy;&amp;s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4" y="2223949"/>
            <a:ext cx="2060150" cy="25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81" y="2223949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73" y="2254357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&amp;rcy;&amp;iecy;&amp;bcy;&amp;ucy;&amp;s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17" y="2222170"/>
            <a:ext cx="1278425" cy="25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&amp;rcy;&amp;iecy;&amp;bcy;&amp;ucy;&amp;scy;&amp;i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2293686"/>
            <a:ext cx="1360442" cy="21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89672" y="1174474"/>
            <a:ext cx="78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9" y="17449"/>
            <a:ext cx="1099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/>
              <a:t>1.Завдання </a:t>
            </a:r>
            <a:r>
              <a:rPr lang="uk-UA" b="1" i="1" u="sng" dirty="0" err="1"/>
              <a:t>.</a:t>
            </a:r>
            <a:r>
              <a:rPr lang="uk-UA" dirty="0" err="1"/>
              <a:t>Розгадати</a:t>
            </a:r>
            <a:r>
              <a:rPr lang="uk-UA" dirty="0"/>
              <a:t> ребус </a:t>
            </a:r>
            <a:r>
              <a:rPr lang="ru-RU" dirty="0"/>
              <a:t> - у </a:t>
            </a:r>
            <a:r>
              <a:rPr lang="ru-RU" dirty="0" err="1"/>
              <a:t>якому</a:t>
            </a:r>
            <a:r>
              <a:rPr lang="ru-RU" dirty="0"/>
              <a:t>  слово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розгадуються</a:t>
            </a:r>
            <a:r>
              <a:rPr lang="ru-RU" dirty="0"/>
              <a:t>, </a:t>
            </a:r>
            <a:r>
              <a:rPr lang="ru-RU" dirty="0" err="1"/>
              <a:t>зображено</a:t>
            </a:r>
            <a:r>
              <a:rPr lang="ru-RU" dirty="0"/>
              <a:t> 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композицій</a:t>
            </a:r>
            <a:r>
              <a:rPr lang="ru-RU" dirty="0"/>
              <a:t> з букв і </a:t>
            </a:r>
            <a:r>
              <a:rPr lang="ru-RU" dirty="0" err="1"/>
              <a:t>т.інш</a:t>
            </a:r>
            <a:r>
              <a:rPr lang="ru-RU" dirty="0"/>
              <a:t> ,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тема </a:t>
            </a:r>
            <a:r>
              <a:rPr lang="ru-RU" dirty="0" err="1"/>
              <a:t>нашого</a:t>
            </a:r>
            <a:r>
              <a:rPr lang="ru-RU" dirty="0"/>
              <a:t> уроку. </a:t>
            </a:r>
          </a:p>
        </p:txBody>
      </p:sp>
      <p:pic>
        <p:nvPicPr>
          <p:cNvPr id="5" name="Рисунок 4" descr="&amp;rcy;&amp;iecy;&amp;bcy;&amp;ucy;&amp;s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" y="2124688"/>
            <a:ext cx="139354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15" y="1909058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38" y="1925816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1" y="1925816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rcy;&amp;iecy;&amp;bcy;&amp;ucy;&amp;scy;&amp;i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123">
            <a:off x="1990005" y="2278709"/>
            <a:ext cx="1807010" cy="1199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 rot="10800000" flipV="1">
            <a:off x="2505368" y="3646150"/>
            <a:ext cx="1209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  = В </a:t>
            </a:r>
          </a:p>
        </p:txBody>
      </p:sp>
      <p:pic>
        <p:nvPicPr>
          <p:cNvPr id="1035" name="Picture 11" descr="реб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13" y="3649724"/>
            <a:ext cx="631434" cy="1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&amp;rcy;&amp;iecy;&amp;bcy;&amp;ucy;&amp;s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120">
            <a:off x="3705592" y="2065390"/>
            <a:ext cx="1526529" cy="16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&amp;rcy;&amp;iecy;&amp;bcy;&amp;ucy;&amp;s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39" y="1959517"/>
            <a:ext cx="10267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&amp;rcy;&amp;iecy;&amp;bcy;&amp;ucy;&amp;s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39" y="2003240"/>
            <a:ext cx="10757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&amp;rcy;&amp;iecy;&amp;bcy;&amp;ucy;&amp;scy;&amp;i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48" y="2341082"/>
            <a:ext cx="2672459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&amp;rcy;&amp;iecy;&amp;bcy;&amp;ucy;&amp;scy;&amp;i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10" y="2285091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&amp;rcy;&amp;iecy;&amp;bcy;&amp;ucy;&amp;scy;&amp;i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95" y="2293268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74" y="1944370"/>
            <a:ext cx="2194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9" y="1925816"/>
            <a:ext cx="2361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70372" y="988348"/>
            <a:ext cx="4591287" cy="784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 Ми-</a:t>
            </a:r>
            <a:r>
              <a:rPr lang="ru-RU" b="1" dirty="0" err="1" smtClean="0">
                <a:solidFill>
                  <a:schemeClr val="bg1"/>
                </a:solidFill>
              </a:rPr>
              <a:t>працівники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2884" y="988348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51" y="4109"/>
            <a:ext cx="10838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4488" y="1052736"/>
            <a:ext cx="3881679" cy="946890"/>
          </a:xfrm>
          <a:prstGeom prst="rect">
            <a:avLst/>
          </a:prstGeom>
          <a:solidFill>
            <a:srgbClr val="660066"/>
          </a:solidFill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 батьки»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488" y="1112484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" y="2514600"/>
            <a:ext cx="77075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ÑÐµÐ±ÑÑ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69" y="2514600"/>
            <a:ext cx="1447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53" y="4109"/>
            <a:ext cx="10838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4405" y="1118337"/>
            <a:ext cx="5453962" cy="8355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«Ми-</a:t>
            </a:r>
            <a:r>
              <a:rPr lang="ru-RU" dirty="0" err="1">
                <a:solidFill>
                  <a:schemeClr val="bg1"/>
                </a:solidFill>
              </a:rPr>
              <a:t>шукаєм</a:t>
            </a:r>
            <a:r>
              <a:rPr lang="ru-RU" dirty="0">
                <a:solidFill>
                  <a:schemeClr val="bg1"/>
                </a:solidFill>
              </a:rPr>
              <a:t> роботу!»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0922" y="993143"/>
            <a:ext cx="49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741" y="5301208"/>
            <a:ext cx="413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( Працевлаштування)</a:t>
            </a:r>
            <a:endParaRPr lang="ru-RU" sz="2800" b="1" u="sng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7" y="2214563"/>
            <a:ext cx="1015312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51" y="4109"/>
            <a:ext cx="10838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4488" y="1052736"/>
            <a:ext cx="3881679" cy="946890"/>
          </a:xfrm>
          <a:prstGeom prst="rect">
            <a:avLst/>
          </a:prstGeom>
          <a:solidFill>
            <a:srgbClr val="660066"/>
          </a:solidFill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«Ми- батьки»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488" y="1112484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7300" y="5968444"/>
            <a:ext cx="315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(</a:t>
            </a:r>
            <a:r>
              <a:rPr lang="uk-UA" sz="2800" b="1" u="sng" dirty="0" smtClean="0"/>
              <a:t>Неповнолітніх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" y="2514600"/>
            <a:ext cx="77075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ÑÐµÐ±ÑÑ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69" y="2514600"/>
            <a:ext cx="1447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9" y="17450"/>
            <a:ext cx="1099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pic>
        <p:nvPicPr>
          <p:cNvPr id="5" name="Рисунок 4" descr="&amp;rcy;&amp;iecy;&amp;bcy;&amp;ucy;&amp;s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" y="2124688"/>
            <a:ext cx="139354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15" y="1909058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38" y="1925816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rcy;&amp;iecy;&amp;bcy;&amp;ucy;&amp;s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1" y="1925816"/>
            <a:ext cx="20657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rcy;&amp;iecy;&amp;bcy;&amp;ucy;&amp;scy;&amp;i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123">
            <a:off x="1990005" y="2278709"/>
            <a:ext cx="1807010" cy="1199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 rot="10800000" flipV="1">
            <a:off x="2505368" y="3646150"/>
            <a:ext cx="1209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  = В </a:t>
            </a:r>
          </a:p>
        </p:txBody>
      </p:sp>
      <p:pic>
        <p:nvPicPr>
          <p:cNvPr id="1035" name="Picture 11" descr="реб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13" y="3649724"/>
            <a:ext cx="631434" cy="1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&amp;rcy;&amp;iecy;&amp;bcy;&amp;ucy;&amp;s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120">
            <a:off x="3705592" y="2065390"/>
            <a:ext cx="1526529" cy="16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&amp;rcy;&amp;iecy;&amp;bcy;&amp;ucy;&amp;s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39" y="1959517"/>
            <a:ext cx="10267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&amp;rcy;&amp;iecy;&amp;bcy;&amp;ucy;&amp;s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39" y="2003240"/>
            <a:ext cx="10757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&amp;rcy;&amp;iecy;&amp;bcy;&amp;ucy;&amp;scy;&amp;i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48" y="2341082"/>
            <a:ext cx="2672459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&amp;rcy;&amp;iecy;&amp;bcy;&amp;ucy;&amp;scy;&amp;i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10" y="2285091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&amp;rcy;&amp;iecy;&amp;bcy;&amp;ucy;&amp;scy;&amp;i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95" y="2293268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74" y="1944370"/>
            <a:ext cx="2194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9" y="1925816"/>
            <a:ext cx="2361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55664" y="4807877"/>
            <a:ext cx="506811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(Працевлаштування)</a:t>
            </a:r>
            <a:r>
              <a:rPr lang="uk-UA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0372" y="988348"/>
            <a:ext cx="4591287" cy="784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 Ми-</a:t>
            </a:r>
            <a:r>
              <a:rPr lang="ru-RU" b="1" dirty="0" err="1" smtClean="0">
                <a:solidFill>
                  <a:schemeClr val="bg1"/>
                </a:solidFill>
              </a:rPr>
              <a:t>працівники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2884" y="988348"/>
            <a:ext cx="156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219" y="1124745"/>
            <a:ext cx="4971869" cy="81813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SlantUp">
              <a:avLst>
                <a:gd name="adj" fmla="val 53628"/>
              </a:avLst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«Ми-</a:t>
            </a:r>
            <a:r>
              <a:rPr lang="ru-RU" b="1" dirty="0" err="1" smtClean="0">
                <a:solidFill>
                  <a:schemeClr val="bg1"/>
                </a:solidFill>
              </a:rPr>
              <a:t>Роботодавці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450"/>
            <a:ext cx="1099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/>
              <a:t>1.Завдання </a:t>
            </a:r>
            <a:r>
              <a:rPr lang="uk-UA" sz="2000" b="1" i="1" u="sng" dirty="0" err="1"/>
              <a:t>.</a:t>
            </a:r>
            <a:r>
              <a:rPr lang="uk-UA" sz="2000" dirty="0" err="1"/>
              <a:t>Розгадати</a:t>
            </a:r>
            <a:r>
              <a:rPr lang="uk-UA" sz="2000" dirty="0"/>
              <a:t> ребус </a:t>
            </a:r>
            <a:r>
              <a:rPr lang="ru-RU" sz="2000" dirty="0"/>
              <a:t> - у </a:t>
            </a:r>
            <a:r>
              <a:rPr lang="ru-RU" sz="2000" dirty="0" err="1"/>
              <a:t>якому</a:t>
            </a:r>
            <a:r>
              <a:rPr lang="ru-RU" sz="2000" dirty="0"/>
              <a:t>  слово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розгадуються</a:t>
            </a:r>
            <a:r>
              <a:rPr lang="ru-RU" sz="2000" dirty="0"/>
              <a:t>, </a:t>
            </a:r>
            <a:r>
              <a:rPr lang="ru-RU" sz="2000" dirty="0" err="1"/>
              <a:t>зображено</a:t>
            </a:r>
            <a:r>
              <a:rPr lang="ru-RU" sz="2000" dirty="0"/>
              <a:t> 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фігур</a:t>
            </a:r>
            <a:r>
              <a:rPr lang="ru-RU" sz="2000" dirty="0"/>
              <a:t>, </a:t>
            </a:r>
            <a:r>
              <a:rPr lang="ru-RU" sz="2000" dirty="0" err="1"/>
              <a:t>композицій</a:t>
            </a:r>
            <a:r>
              <a:rPr lang="ru-RU" sz="2000" dirty="0"/>
              <a:t> з букв і </a:t>
            </a:r>
            <a:r>
              <a:rPr lang="ru-RU" sz="2000" dirty="0" err="1"/>
              <a:t>т.інш</a:t>
            </a:r>
            <a:r>
              <a:rPr lang="ru-RU" sz="2000" dirty="0"/>
              <a:t> , є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тема </a:t>
            </a:r>
            <a:r>
              <a:rPr lang="ru-RU" sz="2000" dirty="0" err="1"/>
              <a:t>нашого</a:t>
            </a:r>
            <a:r>
              <a:rPr lang="ru-RU" sz="2000" dirty="0"/>
              <a:t> уроку. </a:t>
            </a:r>
          </a:p>
        </p:txBody>
      </p:sp>
      <p:pic>
        <p:nvPicPr>
          <p:cNvPr id="3074" name="Picture 2" descr="&amp;rcy;&amp;iecy;&amp;bcy;&amp;ucy;&amp;s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" y="2699291"/>
            <a:ext cx="16296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20" y="2420888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32" y="2420888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rcy;&amp;iecy;&amp;bcy;&amp;ucy;&amp;s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94" y="2908548"/>
            <a:ext cx="16085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61" y="2285636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54" y="2350824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&amp;rcy;&amp;iecy;&amp;bcy;&amp;ucy;&amp;s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28" y="2714191"/>
            <a:ext cx="1434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&amp;rcy;&amp;iecy;&amp;bcy;&amp;ucy;&amp;s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70" y="2699291"/>
            <a:ext cx="143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&amp;rcy;&amp;iecy;&amp;bcy;&amp;ucy;&amp;s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93" y="2293687"/>
            <a:ext cx="1174932" cy="21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&amp;rcy;&amp;iecy;&amp;bcy;&amp;ucy;&amp;s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4" y="2223949"/>
            <a:ext cx="2060150" cy="25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81" y="2223949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&amp;rcy;&amp;iecy;&amp;bcy;&amp;ucy;&amp;s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73" y="2254357"/>
            <a:ext cx="286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&amp;rcy;&amp;iecy;&amp;bcy;&amp;ucy;&amp;s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17" y="2222170"/>
            <a:ext cx="1278425" cy="25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&amp;rcy;&amp;iecy;&amp;bcy;&amp;ucy;&amp;scy;&amp;i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2293686"/>
            <a:ext cx="1360442" cy="21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3819" y="5373216"/>
            <a:ext cx="362976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(</a:t>
            </a:r>
            <a:r>
              <a:rPr lang="uk-UA" sz="2800" b="1" u="sng" dirty="0" smtClean="0"/>
              <a:t>Неповнолітніх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55398" y="1124744"/>
            <a:ext cx="78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1436</Words>
  <Application>Microsoft Office PowerPoint</Application>
  <PresentationFormat>Произвольный</PresentationFormat>
  <Paragraphs>257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311</cp:revision>
  <dcterms:modified xsi:type="dcterms:W3CDTF">2019-01-29T13:53:25Z</dcterms:modified>
</cp:coreProperties>
</file>