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60" r:id="rId4"/>
    <p:sldId id="273" r:id="rId5"/>
    <p:sldId id="272" r:id="rId6"/>
    <p:sldId id="259" r:id="rId7"/>
    <p:sldId id="271" r:id="rId8"/>
    <p:sldId id="270" r:id="rId9"/>
    <p:sldId id="274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B4C01-E902-47FE-987F-0BCBB15FB4F5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A37BD-CDA7-4DF5-8C2A-4DD6022795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37BD-CDA7-4DF5-8C2A-4DD60227953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07C9ED-6341-4111-B5B3-B2DD6A0AF59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8DD809-CE06-42AD-BCD3-8AB59F33C88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9ED-6341-4111-B5B3-B2DD6A0AF59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809-CE06-42AD-BCD3-8AB59F33C88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9ED-6341-4111-B5B3-B2DD6A0AF59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809-CE06-42AD-BCD3-8AB59F33C88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9ED-6341-4111-B5B3-B2DD6A0AF59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809-CE06-42AD-BCD3-8AB59F33C88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9ED-6341-4111-B5B3-B2DD6A0AF59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809-CE06-42AD-BCD3-8AB59F33C88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9ED-6341-4111-B5B3-B2DD6A0AF59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809-CE06-42AD-BCD3-8AB59F33C88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9ED-6341-4111-B5B3-B2DD6A0AF59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809-CE06-42AD-BCD3-8AB59F33C88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9ED-6341-4111-B5B3-B2DD6A0AF59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809-CE06-42AD-BCD3-8AB59F33C88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9ED-6341-4111-B5B3-B2DD6A0AF59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809-CE06-42AD-BCD3-8AB59F33C88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B07C9ED-6341-4111-B5B3-B2DD6A0AF59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809-CE06-42AD-BCD3-8AB59F33C88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07C9ED-6341-4111-B5B3-B2DD6A0AF59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8DD809-CE06-42AD-BCD3-8AB59F33C88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07C9ED-6341-4111-B5B3-B2DD6A0AF59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8DD809-CE06-42AD-BCD3-8AB59F33C88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1%80%D1%83%D0%B3%D0%B8%D0%B9_%D0%BA%D0%BE%D1%80%D0%BF%D1%83%D1%81_%D0%A3%D0%93%D0%9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s://uk.wikipedia.org/wiki/%D0%A3%D0%93%D0%9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1%D0%BE%D0%BA%D1%96%D0%BB_(%D1%82%D0%BE%D0%B2%D0%B0%D1%80%D0%B8%D1%81%D1%82%D0%B2%D0%BE)" TargetMode="External"/><Relationship Id="rId5" Type="http://schemas.openxmlformats.org/officeDocument/2006/relationships/hyperlink" Target="https://uk.wikipedia.org/wiki/%D0%92%D1%81%D0%B5%D1%83%D0%BA%D1%80%D0%B0%D1%97%D0%BD%D1%81%D1%8C%D0%BA%D0%B5_%D1%82%D0%BE%D0%B2%D0%B0%D1%80%D0%B8%D1%81%D1%82%D0%B2%D0%BE_%C2%AB%D0%9F%D1%80%D0%BE%D1%81%D0%B2%D1%96%D1%82%D0%B0%C2%BB_%D1%96%D0%BC%D0%B5%D0%BD%D1%96_%D0%A2%D0%B0%D1%80%D0%B0%D1%81%D0%B0_%D0%A8%D0%B5%D0%B2%D1%87%D0%B5%D0%BD%D0%BA%D0%B0" TargetMode="External"/><Relationship Id="rId4" Type="http://schemas.openxmlformats.org/officeDocument/2006/relationships/hyperlink" Target="https://uk.wikipedia.org/wiki/%D0%92%D1%96%D0%B4%D0%B5%D0%BD%D1%81%D1%8C%D0%BA%D0%B8%D0%B9_%D1%83%D0%BD%D1%96%D0%B2%D0%B5%D1%80%D1%81%D0%B8%D1%82%D0%B5%D1%8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4_%D0%BB%D0%B8%D1%81%D1%82%D0%BE%D0%BF%D0%B0%D0%B4%D0%B0" TargetMode="External"/><Relationship Id="rId13" Type="http://schemas.openxmlformats.org/officeDocument/2006/relationships/hyperlink" Target="https://uk.wikipedia.org/wiki/1920" TargetMode="External"/><Relationship Id="rId3" Type="http://schemas.openxmlformats.org/officeDocument/2006/relationships/hyperlink" Target="https://uk.wikipedia.org/wiki/%D0%9F%D0%BE%D0%BB%D1%8C%D1%89%D0%B0" TargetMode="External"/><Relationship Id="rId7" Type="http://schemas.openxmlformats.org/officeDocument/2006/relationships/hyperlink" Target="https://uk.wikipedia.org/wiki/%D0%91%D0%B5%D1%80%D0%B5%D0%B6%D0%B0%D0%BD%D0%B8" TargetMode="External"/><Relationship Id="rId12" Type="http://schemas.openxmlformats.org/officeDocument/2006/relationships/hyperlink" Target="https://uk.wikipedia.org/wiki/%D0%A7%D0%BE%D1%80%D1%82%D0%BA%D1%96%D0%B2%D1%81%D1%8C%D0%BA%D0%B0_%D0%BE%D1%84%D0%B5%D0%BD%D0%B7%D0%B8%D0%B2%D0%B0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B%D0%B8%D1%81%D1%82%D0%BE%D0%BF%D0%B0%D0%B4%D0%BE%D0%B2%D0%B8%D0%B9_%D0%97%D1%80%D0%B8%D0%B2" TargetMode="External"/><Relationship Id="rId11" Type="http://schemas.openxmlformats.org/officeDocument/2006/relationships/hyperlink" Target="https://uk.wikipedia.org/wiki/%D0%9A%D1%96%D1%88" TargetMode="External"/><Relationship Id="rId5" Type="http://schemas.openxmlformats.org/officeDocument/2006/relationships/hyperlink" Target="https://uk.wikipedia.org/wiki/%D0%A3%D0%93%D0%90" TargetMode="External"/><Relationship Id="rId15" Type="http://schemas.openxmlformats.org/officeDocument/2006/relationships/hyperlink" Target="https://uk.wikipedia.org/wiki/%D0%A2%D1%83%D1%85%D0%BE%D0%BB%D1%8F" TargetMode="External"/><Relationship Id="rId10" Type="http://schemas.openxmlformats.org/officeDocument/2006/relationships/hyperlink" Target="https://uk.wikipedia.org/wiki/%D0%A1%D1%82%D0%B0%D1%80%D1%83%D1%85_%D0%A2%D0%B8%D0%BC%D0%BE%D1%82%D0%B5%D0%B9" TargetMode="External"/><Relationship Id="rId4" Type="http://schemas.openxmlformats.org/officeDocument/2006/relationships/hyperlink" Target="https://uk.wikipedia.org/wiki/%D0%A1%D0%BE%D1%82%D0%BD%D0%B8%D0%BA" TargetMode="External"/><Relationship Id="rId9" Type="http://schemas.openxmlformats.org/officeDocument/2006/relationships/hyperlink" Target="https://uk.wikipedia.org/wiki/1918" TargetMode="External"/><Relationship Id="rId14" Type="http://schemas.openxmlformats.org/officeDocument/2006/relationships/hyperlink" Target="https://uk.wikipedia.org/wiki/%D0%9C%D0%B8%D1%80%D0%BE%D0%BD_%D0%A2%D0%B0%D1%80%D0%BD%D0%B0%D0%B2%D1%81%D1%8C%D0%BA%D0%B8%D0%B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E%D0%BC%D1%96%D1%81%D0%B0%D1%80" TargetMode="External"/><Relationship Id="rId3" Type="http://schemas.openxmlformats.org/officeDocument/2006/relationships/hyperlink" Target="https://uk.wikipedia.org/wiki/1911" TargetMode="External"/><Relationship Id="rId7" Type="http://schemas.openxmlformats.org/officeDocument/2006/relationships/hyperlink" Target="https://uk.wikipedia.org/wiki/1919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1918" TargetMode="External"/><Relationship Id="rId5" Type="http://schemas.openxmlformats.org/officeDocument/2006/relationships/hyperlink" Target="https://uk.wikipedia.org/wiki/1913" TargetMode="External"/><Relationship Id="rId10" Type="http://schemas.openxmlformats.org/officeDocument/2006/relationships/hyperlink" Target="https://uk.wikipedia.org/wiki/%D0%A2%D1%80%D1%83%D0%B4%D0%BE%D0%B2%D0%B8%D0%B9_%D0%9A%D0%BE%D0%BD%D0%B3%D1%80%D0%B5%D1%81_%D0%A3%D0%BA%D1%80%D0%B0%D1%97%D0%BD%D0%B8" TargetMode="External"/><Relationship Id="rId4" Type="http://schemas.openxmlformats.org/officeDocument/2006/relationships/hyperlink" Target="https://uk.wikipedia.org/wiki/%D0%93%D0%B0%D0%BB%D0%B8%D1%86%D1%8C%D0%BA%D0%B8%D0%B9_%D1%81%D0%B5%D0%B9%D0%BC" TargetMode="External"/><Relationship Id="rId9" Type="http://schemas.openxmlformats.org/officeDocument/2006/relationships/hyperlink" Target="https://uk.wikipedia.org/wiki/%D0%97%D0%A3%D0%9D%D0%A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ucy;&amp;kcy;&amp;rcy;&amp;acy;&amp;yicy;&amp;ncy;&amp;acy;&quot;"/>
          <p:cNvSpPr>
            <a:spLocks noChangeAspect="1" noChangeArrowheads="1"/>
          </p:cNvSpPr>
          <p:nvPr/>
        </p:nvSpPr>
        <p:spPr bwMode="auto">
          <a:xfrm>
            <a:off x="155575" y="-1881188"/>
            <a:ext cx="6991350" cy="393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user\Рабочий стол\прап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бережанці в лавах уга\image.php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714620"/>
            <a:ext cx="5861200" cy="364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7158" y="428604"/>
            <a:ext cx="85011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C000"/>
                </a:solidFill>
              </a:rPr>
              <a:t>ЛИСТОПАДОВИЙ ЗРИВ У БЕРЕЖАНАХ.</a:t>
            </a:r>
          </a:p>
          <a:p>
            <a:pPr algn="ctr"/>
            <a:r>
              <a:rPr lang="uk-UA" sz="4400" b="1" dirty="0" smtClean="0">
                <a:solidFill>
                  <a:srgbClr val="FFC000"/>
                </a:solidFill>
              </a:rPr>
              <a:t>БЕРЕЖАНЦІ У ЛАВАХ УГА</a:t>
            </a:r>
            <a:endParaRPr lang="ru-RU" sz="4400" b="1" dirty="0">
              <a:solidFill>
                <a:srgbClr val="FFC000"/>
              </a:solidFill>
            </a:endParaRPr>
          </a:p>
        </p:txBody>
      </p:sp>
      <p:pic>
        <p:nvPicPr>
          <p:cNvPr id="1029" name="Picture 5" descr="C:\Documents and Settings\user\Рабочий стол\бережанці в лавах уга\image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428868"/>
            <a:ext cx="2381250" cy="1924050"/>
          </a:xfrm>
          <a:prstGeom prst="rect">
            <a:avLst/>
          </a:prstGeom>
          <a:noFill/>
        </p:spPr>
      </p:pic>
      <p:pic>
        <p:nvPicPr>
          <p:cNvPr id="1031" name="Picture 7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cy;&amp;Ucy;&amp;Ncy;&amp;Rcy;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419710"/>
            <a:ext cx="2312741" cy="24382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пра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3 &amp;bcy;&amp;rcy;&amp;icy;&amp;gcy;&amp;acy;&amp;dcy;&amp;acy; &amp;ucy;&amp;gcy;&amp;acy;&quot;"/>
          <p:cNvSpPr>
            <a:spLocks noChangeAspect="1" noChangeArrowheads="1"/>
          </p:cNvSpPr>
          <p:nvPr/>
        </p:nvSpPr>
        <p:spPr bwMode="auto">
          <a:xfrm>
            <a:off x="155575" y="-2514600"/>
            <a:ext cx="6991350" cy="524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5575" y="928670"/>
            <a:ext cx="495141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err="1" smtClean="0"/>
              <a:t>Третя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Бережанська</a:t>
            </a:r>
            <a:r>
              <a:rPr lang="ru-RU" sz="2800" b="1" dirty="0" smtClean="0"/>
              <a:t> бригада УГА — </a:t>
            </a:r>
            <a:r>
              <a:rPr lang="ru-RU" sz="2000" b="1" dirty="0" err="1" smtClean="0"/>
              <a:t>військовий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підрозділ</a:t>
            </a:r>
            <a:r>
              <a:rPr lang="ru-RU" sz="2000" b="1" dirty="0" smtClean="0"/>
              <a:t> </a:t>
            </a:r>
            <a:r>
              <a:rPr lang="ru-RU" sz="2000" b="1" dirty="0" smtClean="0">
                <a:hlinkClick r:id="rId3" tooltip="Другий корпус УГА"/>
              </a:rPr>
              <a:t>2-го корпусу</a:t>
            </a:r>
            <a:r>
              <a:rPr lang="ru-RU" sz="2000" b="1" dirty="0" smtClean="0"/>
              <a:t> </a:t>
            </a:r>
            <a:r>
              <a:rPr lang="ru-RU" sz="2000" b="1" dirty="0" smtClean="0">
                <a:hlinkClick r:id="rId4" tooltip="УГА"/>
              </a:rPr>
              <a:t>УГА</a:t>
            </a:r>
            <a:r>
              <a:rPr lang="ru-RU" sz="2000" b="1" dirty="0" smtClean="0"/>
              <a:t>. Перший </a:t>
            </a:r>
            <a:r>
              <a:rPr lang="ru-RU" sz="2000" b="1" dirty="0" err="1" smtClean="0"/>
              <a:t>командант</a:t>
            </a:r>
            <a:r>
              <a:rPr lang="ru-RU" sz="2000" b="1" dirty="0" smtClean="0"/>
              <a:t> — Арнольд Вольф. Сформована на початку 1919 р.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бойової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групи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Наварія</a:t>
            </a:r>
            <a:r>
              <a:rPr lang="ru-RU" sz="2000" b="1" dirty="0" smtClean="0"/>
              <a:t>», яка </a:t>
            </a:r>
            <a:r>
              <a:rPr lang="ru-RU" sz="2000" b="1" dirty="0" err="1" smtClean="0"/>
              <a:t>воювала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Львовом. В УГА бригада </a:t>
            </a:r>
            <a:r>
              <a:rPr lang="ru-RU" sz="2000" b="1" dirty="0" err="1" smtClean="0"/>
              <a:t>отримала</a:t>
            </a:r>
            <a:r>
              <a:rPr lang="ru-RU" sz="2000" b="1" dirty="0" smtClean="0"/>
              <a:t> 3-й </a:t>
            </a:r>
            <a:r>
              <a:rPr lang="ru-RU" sz="2000" b="1" dirty="0" err="1" smtClean="0"/>
              <a:t>порядковий</a:t>
            </a:r>
            <a:r>
              <a:rPr lang="ru-RU" sz="2000" b="1" dirty="0" smtClean="0"/>
              <a:t> номер. До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складу входили: </a:t>
            </a:r>
          </a:p>
          <a:p>
            <a:pPr algn="just"/>
            <a:r>
              <a:rPr lang="ru-RU" sz="2000" b="1" dirty="0" smtClean="0"/>
              <a:t>2 </a:t>
            </a:r>
            <a:r>
              <a:rPr lang="ru-RU" sz="2000" b="1" dirty="0" err="1" smtClean="0"/>
              <a:t>піхотних</a:t>
            </a:r>
            <a:r>
              <a:rPr lang="ru-RU" sz="2000" b="1" dirty="0" smtClean="0"/>
              <a:t> полки (5 </a:t>
            </a:r>
            <a:r>
              <a:rPr lang="ru-RU" sz="2000" b="1" dirty="0" err="1" smtClean="0"/>
              <a:t>куренів</a:t>
            </a:r>
            <a:r>
              <a:rPr lang="ru-RU" sz="2000" b="1" dirty="0" smtClean="0"/>
              <a:t>),</a:t>
            </a:r>
          </a:p>
          <a:p>
            <a:pPr algn="just"/>
            <a:r>
              <a:rPr lang="ru-RU" sz="2000" b="1" dirty="0" err="1" smtClean="0"/>
              <a:t>гарматний</a:t>
            </a:r>
            <a:r>
              <a:rPr lang="ru-RU" sz="2000" b="1" dirty="0" smtClean="0"/>
              <a:t> полк, </a:t>
            </a:r>
            <a:r>
              <a:rPr lang="ru-RU" sz="2000" b="1" dirty="0" err="1" smtClean="0"/>
              <a:t>кінна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сотня,чота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зв'язку.Бригада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відзначилася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Чортківська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офензива</a:t>
            </a:r>
            <a:r>
              <a:rPr lang="ru-RU" sz="2000" b="1" dirty="0" smtClean="0"/>
              <a:t>, брала участь у </a:t>
            </a:r>
            <a:r>
              <a:rPr lang="ru-RU" sz="2000" b="1" dirty="0" err="1" smtClean="0"/>
              <a:t>битві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400" b="1" dirty="0" smtClean="0"/>
              <a:t>Бережанами 18-22 </a:t>
            </a:r>
            <a:r>
              <a:rPr lang="ru-RU" sz="2400" b="1" dirty="0" err="1" smtClean="0"/>
              <a:t>червня</a:t>
            </a:r>
            <a:r>
              <a:rPr lang="ru-RU" sz="2400" b="1" dirty="0" smtClean="0"/>
              <a:t> 1919.</a:t>
            </a:r>
          </a:p>
          <a:p>
            <a:pPr algn="just"/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57166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Українська галицька армія на </a:t>
            </a:r>
            <a:r>
              <a:rPr lang="uk-UA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Бережанщині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Documents and Settings\user\Рабочий стол\бережанці в лавах уга\1200px-Tuholya-19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7029" y="3571852"/>
            <a:ext cx="437697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2" descr="&amp;Acy;&amp;rcy;&amp;ncy;&amp;ocy;&amp;lcy;&amp;softcy;&amp;dcy; &amp;Vcy;&amp;ocy;&amp;lcy;&amp;softcy;&amp;fcy; 1.jpg"/>
          <p:cNvSpPr>
            <a:spLocks noChangeAspect="1" noChangeArrowheads="1"/>
          </p:cNvSpPr>
          <p:nvPr/>
        </p:nvSpPr>
        <p:spPr bwMode="auto">
          <a:xfrm>
            <a:off x="155575" y="-1477963"/>
            <a:ext cx="19050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&amp;Acy;&amp;rcy;&amp;ncy;&amp;ocy;&amp;lcy;&amp;softcy;&amp;dcy; &amp;Vcy;&amp;ocy;&amp;lcy;&amp;softcy;&amp;fcy; 1.jpg"/>
          <p:cNvSpPr>
            <a:spLocks noChangeAspect="1" noChangeArrowheads="1"/>
          </p:cNvSpPr>
          <p:nvPr/>
        </p:nvSpPr>
        <p:spPr bwMode="auto">
          <a:xfrm>
            <a:off x="155575" y="-1477963"/>
            <a:ext cx="19050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Documents and Settings\user\Рабочий стол\бережанці в лавах уга\200px-Арнольд_Вольф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928669"/>
            <a:ext cx="2039934" cy="3304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user\Рабочий стол\бережанці в лавах уга\Ковшевич_Осип_Миколайо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42852"/>
            <a:ext cx="2438400" cy="4010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Documents and Settings\user\Рабочий стол\бережанці в лавах уга\могила ковшевич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00438"/>
            <a:ext cx="2786057" cy="3714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357166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FF0000"/>
                </a:solidFill>
              </a:rPr>
              <a:t>ОСИП КОВШЕВИЧ </a:t>
            </a:r>
            <a:r>
              <a:rPr lang="uk-UA" b="1" dirty="0" smtClean="0">
                <a:solidFill>
                  <a:srgbClr val="FF0000"/>
                </a:solidFill>
              </a:rPr>
              <a:t>-  КОМАНДАНТ ОКРУЖНОЇ ВІЙСЬКОВОЇ КОМАНДИ В БЕРЕЖАНАХ, ПОЛКОВИЙ ЛІКАР.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877" y="1200501"/>
            <a:ext cx="55007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/>
              <a:t>Закінчив</a:t>
            </a:r>
            <a:r>
              <a:rPr lang="ru-RU" b="1" dirty="0" smtClean="0"/>
              <a:t> </a:t>
            </a:r>
            <a:r>
              <a:rPr lang="ru-RU" b="1" dirty="0" err="1" smtClean="0"/>
              <a:t>медичний</a:t>
            </a:r>
            <a:r>
              <a:rPr lang="ru-RU" b="1" dirty="0" smtClean="0"/>
              <a:t> факультет </a:t>
            </a:r>
            <a:r>
              <a:rPr lang="ru-RU" b="1" u="sng" dirty="0" err="1" smtClean="0">
                <a:hlinkClick r:id="rId4" tooltip="Віденський університет"/>
              </a:rPr>
              <a:t>Віденського</a:t>
            </a:r>
            <a:r>
              <a:rPr lang="ru-RU" b="1" u="sng" dirty="0" smtClean="0">
                <a:hlinkClick r:id="rId4" tooltip="Віденський університет"/>
              </a:rPr>
              <a:t> </a:t>
            </a:r>
            <a:r>
              <a:rPr lang="ru-RU" b="1" u="sng" dirty="0" err="1" smtClean="0">
                <a:hlinkClick r:id="rId4" tooltip="Віденський університет"/>
              </a:rPr>
              <a:t>університету</a:t>
            </a:r>
            <a:r>
              <a:rPr lang="ru-RU" b="1" dirty="0" smtClean="0"/>
              <a:t>. Для </a:t>
            </a:r>
            <a:r>
              <a:rPr lang="ru-RU" b="1" dirty="0" err="1" smtClean="0"/>
              <a:t>матеріальної</a:t>
            </a:r>
            <a:r>
              <a:rPr lang="ru-RU" b="1" dirty="0" smtClean="0"/>
              <a:t> </a:t>
            </a:r>
            <a:r>
              <a:rPr lang="ru-RU" b="1" dirty="0" err="1" smtClean="0"/>
              <a:t>незалежності</a:t>
            </a:r>
            <a:r>
              <a:rPr lang="ru-RU" b="1" dirty="0" smtClean="0"/>
              <a:t> вступив до </a:t>
            </a:r>
            <a:r>
              <a:rPr lang="ru-RU" b="1" dirty="0" err="1" smtClean="0"/>
              <a:t>цісарської</a:t>
            </a:r>
            <a:r>
              <a:rPr lang="ru-RU" b="1" dirty="0" smtClean="0"/>
              <a:t> </a:t>
            </a:r>
            <a:r>
              <a:rPr lang="ru-RU" b="1" dirty="0" err="1" smtClean="0"/>
              <a:t>армії</a:t>
            </a:r>
            <a:r>
              <a:rPr lang="ru-RU" b="1" dirty="0" smtClean="0"/>
              <a:t>; </a:t>
            </a:r>
            <a:r>
              <a:rPr lang="ru-RU" b="1" dirty="0" err="1" smtClean="0"/>
              <a:t>дослужився</a:t>
            </a:r>
            <a:r>
              <a:rPr lang="ru-RU" b="1" dirty="0" smtClean="0"/>
              <a:t> </a:t>
            </a:r>
            <a:r>
              <a:rPr lang="ru-RU" b="1" dirty="0" err="1" smtClean="0"/>
              <a:t>до</a:t>
            </a:r>
            <a:r>
              <a:rPr lang="ru-RU" b="1" dirty="0" smtClean="0"/>
              <a:t> полковника. Меценат — до театру </a:t>
            </a:r>
            <a:r>
              <a:rPr lang="ru-RU" b="1" dirty="0" err="1" smtClean="0"/>
              <a:t>купував</a:t>
            </a:r>
            <a:r>
              <a:rPr lang="ru-RU" b="1" dirty="0" smtClean="0"/>
              <a:t> квитки для </a:t>
            </a:r>
            <a:r>
              <a:rPr lang="ru-RU" b="1" dirty="0" err="1" smtClean="0"/>
              <a:t>своїх</a:t>
            </a:r>
            <a:r>
              <a:rPr lang="ru-RU" b="1" dirty="0" smtClean="0"/>
              <a:t> </a:t>
            </a:r>
            <a:r>
              <a:rPr lang="ru-RU" b="1" dirty="0" err="1" smtClean="0"/>
              <a:t>вояків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командирів</a:t>
            </a:r>
            <a:r>
              <a:rPr lang="ru-RU" b="1" dirty="0" smtClean="0"/>
              <a:t>, </a:t>
            </a:r>
            <a:r>
              <a:rPr lang="ru-RU" b="1" dirty="0" err="1" smtClean="0"/>
              <a:t>підтримував</a:t>
            </a:r>
            <a:r>
              <a:rPr lang="ru-RU" b="1" dirty="0" smtClean="0"/>
              <a:t> </a:t>
            </a:r>
            <a:r>
              <a:rPr lang="ru-RU" b="1" dirty="0" err="1" smtClean="0"/>
              <a:t>читальні</a:t>
            </a:r>
            <a:r>
              <a:rPr lang="ru-RU" b="1" dirty="0" smtClean="0"/>
              <a:t> </a:t>
            </a:r>
            <a:r>
              <a:rPr lang="ru-RU" b="1" u="sng" dirty="0" smtClean="0">
                <a:hlinkClick r:id="rId5" tooltip="Всеукраїнське товариство «Просвіта» імені Тараса Шевченка"/>
              </a:rPr>
              <a:t>«</a:t>
            </a:r>
            <a:r>
              <a:rPr lang="ru-RU" b="1" u="sng" dirty="0" err="1" smtClean="0">
                <a:hlinkClick r:id="rId5" tooltip="Всеукраїнське товариство «Просвіта» імені Тараса Шевченка"/>
              </a:rPr>
              <a:t>Просвіти</a:t>
            </a:r>
            <a:r>
              <a:rPr lang="ru-RU" b="1" u="sng" dirty="0" smtClean="0">
                <a:hlinkClick r:id="rId5" tooltip="Всеукраїнське товариство «Просвіта» імені Тараса Шевченка"/>
              </a:rPr>
              <a:t>»</a:t>
            </a:r>
            <a:r>
              <a:rPr lang="ru-RU" b="1" dirty="0" smtClean="0"/>
              <a:t>, </a:t>
            </a:r>
            <a:r>
              <a:rPr lang="ru-RU" b="1" dirty="0" err="1" smtClean="0"/>
              <a:t>для</a:t>
            </a:r>
            <a:r>
              <a:rPr lang="ru-RU" b="1" dirty="0" smtClean="0"/>
              <a:t> занять </a:t>
            </a:r>
            <a:r>
              <a:rPr lang="ru-RU" b="1" dirty="0" err="1" smtClean="0"/>
              <a:t>гімнастикою</a:t>
            </a:r>
            <a:r>
              <a:rPr lang="ru-RU" b="1" dirty="0" smtClean="0"/>
              <a:t> </a:t>
            </a:r>
            <a:r>
              <a:rPr lang="ru-RU" b="1" dirty="0" err="1" smtClean="0"/>
              <a:t>хлопців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бережанського</a:t>
            </a:r>
            <a:r>
              <a:rPr lang="ru-RU" b="1" dirty="0" smtClean="0"/>
              <a:t> </a:t>
            </a:r>
            <a:r>
              <a:rPr lang="ru-RU" b="1" u="sng" dirty="0" smtClean="0">
                <a:hlinkClick r:id="rId6" tooltip="Сокіл (товариство)"/>
              </a:rPr>
              <a:t>«Сокола»</a:t>
            </a:r>
            <a:r>
              <a:rPr lang="ru-RU" b="1" dirty="0" smtClean="0"/>
              <a:t> </a:t>
            </a:r>
            <a:r>
              <a:rPr lang="ru-RU" b="1" dirty="0" err="1" smtClean="0"/>
              <a:t>придбав</a:t>
            </a:r>
            <a:r>
              <a:rPr lang="ru-RU" b="1" dirty="0" smtClean="0"/>
              <a:t> за 400 корон снаряди, читав </a:t>
            </a:r>
            <a:r>
              <a:rPr lang="ru-RU" b="1" dirty="0" err="1" smtClean="0"/>
              <a:t>лекції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фехтування</a:t>
            </a:r>
            <a:r>
              <a:rPr lang="ru-RU" b="1" dirty="0" smtClean="0"/>
              <a:t>. </a:t>
            </a:r>
            <a:r>
              <a:rPr lang="ru-RU" b="1" dirty="0" err="1" smtClean="0"/>
              <a:t>Їздив</a:t>
            </a:r>
            <a:r>
              <a:rPr lang="ru-RU" b="1" dirty="0" smtClean="0"/>
              <a:t> по селах, </a:t>
            </a:r>
            <a:r>
              <a:rPr lang="ru-RU" b="1" dirty="0" err="1" smtClean="0"/>
              <a:t>виголошував</a:t>
            </a:r>
            <a:r>
              <a:rPr lang="ru-RU" b="1" dirty="0" smtClean="0"/>
              <a:t> </a:t>
            </a:r>
            <a:r>
              <a:rPr lang="ru-RU" b="1" dirty="0" err="1" smtClean="0"/>
              <a:t>промови</a:t>
            </a:r>
            <a:r>
              <a:rPr lang="ru-RU" b="1" dirty="0" smtClean="0"/>
              <a:t> на </a:t>
            </a:r>
            <a:r>
              <a:rPr lang="ru-RU" b="1" dirty="0" err="1" smtClean="0"/>
              <a:t>історичну</a:t>
            </a:r>
            <a:r>
              <a:rPr lang="ru-RU" b="1" dirty="0" smtClean="0"/>
              <a:t> тематику, а </a:t>
            </a:r>
            <a:r>
              <a:rPr lang="ru-RU" b="1" dirty="0" err="1" smtClean="0"/>
              <a:t>вчив</a:t>
            </a:r>
            <a:r>
              <a:rPr lang="ru-RU" b="1" dirty="0" smtClean="0"/>
              <a:t> селян </a:t>
            </a:r>
            <a:r>
              <a:rPr lang="ru-RU" b="1" dirty="0" err="1" smtClean="0"/>
              <a:t>боротися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різними</a:t>
            </a:r>
            <a:r>
              <a:rPr lang="ru-RU" b="1" dirty="0" smtClean="0"/>
              <a:t> недугами. Як </a:t>
            </a:r>
            <a:r>
              <a:rPr lang="ru-RU" b="1" dirty="0" err="1" smtClean="0"/>
              <a:t>інструктор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медичних</a:t>
            </a:r>
            <a:r>
              <a:rPr lang="ru-RU" b="1" dirty="0" smtClean="0"/>
              <a:t> </a:t>
            </a:r>
            <a:r>
              <a:rPr lang="ru-RU" b="1" dirty="0" err="1" smtClean="0"/>
              <a:t>знань</a:t>
            </a:r>
            <a:r>
              <a:rPr lang="ru-RU" b="1" dirty="0" smtClean="0"/>
              <a:t> брав участь у </a:t>
            </a:r>
            <a:r>
              <a:rPr lang="ru-RU" b="1" dirty="0" err="1" smtClean="0"/>
              <a:t>численних</a:t>
            </a:r>
            <a:r>
              <a:rPr lang="ru-RU" b="1" dirty="0" smtClean="0"/>
              <a:t> </a:t>
            </a:r>
            <a:r>
              <a:rPr lang="ru-RU" b="1" dirty="0" err="1" smtClean="0"/>
              <a:t>січових</a:t>
            </a:r>
            <a:r>
              <a:rPr lang="ru-RU" b="1" dirty="0" smtClean="0"/>
              <a:t> курсах. </a:t>
            </a:r>
          </a:p>
          <a:p>
            <a:pPr algn="just"/>
            <a:r>
              <a:rPr lang="ru-RU" b="1" dirty="0" err="1" smtClean="0"/>
              <a:t>Активний</a:t>
            </a:r>
            <a:r>
              <a:rPr lang="ru-RU" b="1" dirty="0" smtClean="0"/>
              <a:t> </a:t>
            </a:r>
            <a:r>
              <a:rPr lang="ru-RU" b="1" dirty="0" err="1" smtClean="0"/>
              <a:t>учасник</a:t>
            </a:r>
            <a:r>
              <a:rPr lang="ru-RU" b="1" dirty="0" smtClean="0"/>
              <a:t> </a:t>
            </a:r>
            <a:r>
              <a:rPr lang="ru-RU" b="1" dirty="0" err="1" smtClean="0"/>
              <a:t>Визвольних</a:t>
            </a:r>
            <a:r>
              <a:rPr lang="ru-RU" b="1" dirty="0" smtClean="0"/>
              <a:t> </a:t>
            </a:r>
            <a:r>
              <a:rPr lang="ru-RU" b="1" dirty="0" err="1" smtClean="0"/>
              <a:t>змагань</a:t>
            </a:r>
            <a:r>
              <a:rPr lang="ru-RU" b="1" dirty="0" smtClean="0"/>
              <a:t>, один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засновників</a:t>
            </a:r>
            <a:r>
              <a:rPr lang="ru-RU" b="1" dirty="0" smtClean="0"/>
              <a:t> УКРАЇНСЬКОЇ ГАЛИЦЬКОЇ АРМІЇ</a:t>
            </a:r>
            <a:r>
              <a:rPr lang="ru-RU" b="1" u="sng" dirty="0" smtClean="0"/>
              <a:t>.  </a:t>
            </a:r>
          </a:p>
          <a:p>
            <a:pPr algn="just"/>
            <a:r>
              <a:rPr lang="uk-UA" b="1" u="sng" dirty="0" smtClean="0"/>
              <a:t>У період лютування тифу на </a:t>
            </a:r>
            <a:r>
              <a:rPr lang="uk-UA" b="1" u="sng" dirty="0" err="1" smtClean="0"/>
              <a:t>Бережанщині</a:t>
            </a:r>
            <a:r>
              <a:rPr lang="uk-UA" b="1" u="sng" dirty="0" smtClean="0"/>
              <a:t> лікував хворих, сам розробляв ліки. Хоч поляки вважали </a:t>
            </a:r>
            <a:r>
              <a:rPr lang="uk-UA" b="1" u="sng" dirty="0" err="1" smtClean="0"/>
              <a:t>Ковшевича</a:t>
            </a:r>
            <a:r>
              <a:rPr lang="uk-UA" b="1" u="sng" dirty="0" smtClean="0"/>
              <a:t> великим націоналістом, проте схиляли голову перед його боротьбою з пошестями.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ocuments and Settings\user\Рабочий стол\бережанці в лавах уга\петро бігу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982668" cy="57150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4211960" y="302359"/>
            <a:ext cx="47171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(</a:t>
            </a:r>
            <a:r>
              <a:rPr lang="ru-RU" sz="2000" b="1" dirty="0" err="1" smtClean="0">
                <a:hlinkClick r:id="rId3" tooltip="Польща"/>
              </a:rPr>
              <a:t>Польща</a:t>
            </a:r>
            <a:r>
              <a:rPr lang="ru-RU" sz="2000" b="1" dirty="0" smtClean="0"/>
              <a:t>). </a:t>
            </a:r>
            <a:r>
              <a:rPr lang="ru-RU" sz="2000" b="1" dirty="0">
                <a:hlinkClick r:id="rId4" tooltip="Сотник"/>
              </a:rPr>
              <a:t>ПЕТРО БІГУС - сотник</a:t>
            </a:r>
            <a:r>
              <a:rPr lang="ru-RU" sz="2000" b="1" dirty="0"/>
              <a:t> </a:t>
            </a:r>
            <a:r>
              <a:rPr lang="ru-RU" sz="2000" b="1" dirty="0">
                <a:hlinkClick r:id="rId5" tooltip="УГА"/>
              </a:rPr>
              <a:t>УГА</a:t>
            </a:r>
            <a:r>
              <a:rPr lang="ru-RU" sz="2000" b="1" dirty="0"/>
              <a:t>, </a:t>
            </a:r>
            <a:r>
              <a:rPr lang="ru-RU" sz="2000" b="1" dirty="0" err="1"/>
              <a:t>просвітянин</a:t>
            </a:r>
            <a:r>
              <a:rPr lang="ru-RU" sz="2000" b="1" dirty="0"/>
              <a:t>, </a:t>
            </a:r>
            <a:r>
              <a:rPr lang="ru-RU" sz="2000" b="1" dirty="0" err="1"/>
              <a:t>громадсько-політичний</a:t>
            </a:r>
            <a:r>
              <a:rPr lang="ru-RU" sz="2000" b="1" dirty="0"/>
              <a:t> </a:t>
            </a:r>
            <a:r>
              <a:rPr lang="ru-RU" sz="2000" b="1" dirty="0" err="1"/>
              <a:t>діяч</a:t>
            </a:r>
            <a:r>
              <a:rPr lang="ru-RU" sz="2000" b="1" dirty="0"/>
              <a:t>. </a:t>
            </a:r>
            <a:r>
              <a:rPr lang="ru-RU" sz="2000" b="1" dirty="0" err="1"/>
              <a:t>Під</a:t>
            </a:r>
            <a:r>
              <a:rPr lang="ru-RU" sz="2000" b="1" dirty="0"/>
              <a:t> час </a:t>
            </a:r>
            <a:r>
              <a:rPr lang="ru-RU" sz="2000" b="1" dirty="0" err="1">
                <a:hlinkClick r:id="rId6" tooltip="Листопадовий Зрив"/>
              </a:rPr>
              <a:t>Листопадового</a:t>
            </a:r>
            <a:r>
              <a:rPr lang="ru-RU" sz="2000" b="1" dirty="0">
                <a:hlinkClick r:id="rId6" tooltip="Листопадовий Зрив"/>
              </a:rPr>
              <a:t> </a:t>
            </a:r>
            <a:r>
              <a:rPr lang="ru-RU" sz="2000" b="1" dirty="0" err="1">
                <a:hlinkClick r:id="rId6" tooltip="Листопадовий Зрив"/>
              </a:rPr>
              <a:t>Зриву</a:t>
            </a:r>
            <a:r>
              <a:rPr lang="ru-RU" sz="2000" b="1" dirty="0"/>
              <a:t> </a:t>
            </a:r>
            <a:r>
              <a:rPr lang="ru-RU" sz="2000" b="1" dirty="0" err="1"/>
              <a:t>перебуваючи</a:t>
            </a:r>
            <a:r>
              <a:rPr lang="ru-RU" sz="2000" b="1" dirty="0"/>
              <a:t> в </a:t>
            </a:r>
            <a:r>
              <a:rPr lang="ru-RU" sz="2000" b="1" dirty="0">
                <a:hlinkClick r:id="rId7" tooltip="Бережани"/>
              </a:rPr>
              <a:t>Бережанах</a:t>
            </a:r>
            <a:r>
              <a:rPr lang="ru-RU" sz="2000" b="1" dirty="0"/>
              <a:t> </a:t>
            </a:r>
            <a:r>
              <a:rPr lang="ru-RU" sz="2000" b="1" dirty="0">
                <a:hlinkClick r:id="rId8" tooltip="4 листопада"/>
              </a:rPr>
              <a:t>4 листопада</a:t>
            </a:r>
            <a:r>
              <a:rPr lang="ru-RU" sz="2000" b="1" dirty="0"/>
              <a:t> </a:t>
            </a:r>
            <a:r>
              <a:rPr lang="ru-RU" sz="2000" b="1" dirty="0">
                <a:hlinkClick r:id="rId9" tooltip="1918"/>
              </a:rPr>
              <a:t>1918</a:t>
            </a:r>
            <a:r>
              <a:rPr lang="ru-RU" sz="2000" b="1" dirty="0"/>
              <a:t> року, </a:t>
            </a:r>
            <a:r>
              <a:rPr lang="ru-RU" sz="2000" b="1" dirty="0" err="1"/>
              <a:t>допомагав</a:t>
            </a:r>
            <a:r>
              <a:rPr lang="ru-RU" sz="2000" b="1" dirty="0"/>
              <a:t> </a:t>
            </a:r>
            <a:r>
              <a:rPr lang="ru-RU" sz="2000" b="1" dirty="0" err="1"/>
              <a:t>послові</a:t>
            </a:r>
            <a:r>
              <a:rPr lang="ru-RU" sz="2000" b="1" dirty="0"/>
              <a:t> </a:t>
            </a:r>
            <a:r>
              <a:rPr lang="ru-RU" sz="2000" b="1" dirty="0" err="1">
                <a:hlinkClick r:id="rId10" tooltip="Старух Тимотей"/>
              </a:rPr>
              <a:t>Т.Старухові</a:t>
            </a:r>
            <a:r>
              <a:rPr lang="ru-RU" sz="2000" b="1" dirty="0"/>
              <a:t>, д-ру </a:t>
            </a:r>
            <a:r>
              <a:rPr lang="ru-RU" sz="2000" b="1" dirty="0" err="1"/>
              <a:t>Ковшевичові</a:t>
            </a:r>
            <a:r>
              <a:rPr lang="ru-RU" sz="2000" b="1" dirty="0"/>
              <a:t> та </a:t>
            </a:r>
            <a:r>
              <a:rPr lang="ru-RU" sz="2000" b="1" dirty="0" err="1"/>
              <a:t>іншим</a:t>
            </a:r>
            <a:r>
              <a:rPr lang="ru-RU" sz="2000" b="1" dirty="0"/>
              <a:t> </a:t>
            </a:r>
            <a:r>
              <a:rPr lang="ru-RU" sz="2000" b="1" dirty="0" err="1"/>
              <a:t>перебрати</a:t>
            </a:r>
            <a:r>
              <a:rPr lang="ru-RU" sz="2000" b="1" dirty="0"/>
              <a:t> </a:t>
            </a:r>
            <a:r>
              <a:rPr lang="ru-RU" sz="2000" b="1" dirty="0" err="1"/>
              <a:t>владу</a:t>
            </a:r>
            <a:r>
              <a:rPr lang="ru-RU" sz="2000" b="1" dirty="0"/>
              <a:t> в </a:t>
            </a:r>
            <a:r>
              <a:rPr lang="ru-RU" sz="2000" b="1" dirty="0" err="1"/>
              <a:t>австрійської</a:t>
            </a:r>
            <a:r>
              <a:rPr lang="ru-RU" sz="2000" b="1" dirty="0"/>
              <a:t> </a:t>
            </a:r>
            <a:r>
              <a:rPr lang="ru-RU" sz="2000" b="1" dirty="0" err="1"/>
              <a:t>адміністрації</a:t>
            </a:r>
            <a:r>
              <a:rPr lang="ru-RU" sz="2000" b="1" dirty="0"/>
              <a:t>. Там же </a:t>
            </a:r>
            <a:r>
              <a:rPr lang="ru-RU" sz="2000" b="1" dirty="0" err="1"/>
              <a:t>призначається</a:t>
            </a:r>
            <a:r>
              <a:rPr lang="ru-RU" sz="2000" b="1" dirty="0"/>
              <a:t> командиром запасного </a:t>
            </a:r>
            <a:r>
              <a:rPr lang="ru-RU" sz="2000" b="1" dirty="0">
                <a:hlinkClick r:id="rId11" tooltip="Кіш"/>
              </a:rPr>
              <a:t>коша</a:t>
            </a:r>
            <a:r>
              <a:rPr lang="ru-RU" sz="2000" b="1" dirty="0"/>
              <a:t> (куреня)</a:t>
            </a:r>
            <a:r>
              <a:rPr lang="ru-RU" sz="2000" b="1" baseline="30000" dirty="0"/>
              <a:t>.</a:t>
            </a:r>
            <a:r>
              <a:rPr lang="ru-RU" sz="2000" b="1" dirty="0"/>
              <a:t>  </a:t>
            </a:r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b="1" dirty="0">
                <a:hlinkClick r:id="rId12" tooltip="Чортківська офензива"/>
              </a:rPr>
              <a:t>«</a:t>
            </a:r>
            <a:r>
              <a:rPr lang="ru-RU" sz="2000" b="1" dirty="0" err="1">
                <a:hlinkClick r:id="rId12" tooltip="Чортківська офензива"/>
              </a:rPr>
              <a:t>Чортківської</a:t>
            </a:r>
            <a:r>
              <a:rPr lang="ru-RU" sz="2000" b="1" dirty="0">
                <a:hlinkClick r:id="rId12" tooltip="Чортківська офензива"/>
              </a:rPr>
              <a:t> </a:t>
            </a:r>
            <a:r>
              <a:rPr lang="ru-RU" sz="2000" b="1" dirty="0" err="1">
                <a:hlinkClick r:id="rId12" tooltip="Чортківська офензива"/>
              </a:rPr>
              <a:t>офензиви</a:t>
            </a:r>
            <a:r>
              <a:rPr lang="ru-RU" sz="2000" b="1" dirty="0">
                <a:hlinkClick r:id="rId12" tooltip="Чортківська офензива"/>
              </a:rPr>
              <a:t>»</a:t>
            </a:r>
            <a:r>
              <a:rPr lang="ru-RU" sz="2000" b="1" dirty="0"/>
              <a:t> </a:t>
            </a:r>
            <a:r>
              <a:rPr lang="ru-RU" sz="2000" b="1" dirty="0">
                <a:hlinkClick r:id="rId4" tooltip="Сотник"/>
              </a:rPr>
              <a:t>сотник</a:t>
            </a:r>
            <a:r>
              <a:rPr lang="ru-RU" sz="2000" b="1" dirty="0"/>
              <a:t> </a:t>
            </a:r>
            <a:r>
              <a:rPr lang="ru-RU" sz="2000" b="1" dirty="0">
                <a:hlinkClick r:id="rId5" tooltip="УГА"/>
              </a:rPr>
              <a:t>УГА</a:t>
            </a:r>
            <a:r>
              <a:rPr lang="ru-RU" sz="2000" b="1" dirty="0"/>
              <a:t> Петро </a:t>
            </a:r>
            <a:r>
              <a:rPr lang="ru-RU" sz="2000" b="1" dirty="0" err="1"/>
              <a:t>Бігус</a:t>
            </a:r>
            <a:r>
              <a:rPr lang="ru-RU" sz="2000" b="1" dirty="0"/>
              <a:t> </a:t>
            </a:r>
            <a:r>
              <a:rPr lang="ru-RU" sz="2000" b="1" dirty="0" err="1"/>
              <a:t>стає</a:t>
            </a:r>
            <a:r>
              <a:rPr lang="ru-RU" sz="2000" b="1" dirty="0"/>
              <a:t> </a:t>
            </a:r>
            <a:r>
              <a:rPr lang="ru-RU" sz="2000" b="1" dirty="0" err="1"/>
              <a:t>Окружним</a:t>
            </a:r>
            <a:r>
              <a:rPr lang="ru-RU" sz="2000" b="1" dirty="0"/>
              <a:t> </a:t>
            </a:r>
            <a:r>
              <a:rPr lang="ru-RU" sz="2000" b="1" dirty="0" err="1"/>
              <a:t>Командантом</a:t>
            </a:r>
            <a:r>
              <a:rPr lang="ru-RU" sz="2000" b="1" dirty="0"/>
              <a:t> у </a:t>
            </a:r>
            <a:r>
              <a:rPr lang="ru-RU" sz="2000" b="1" dirty="0">
                <a:hlinkClick r:id="rId7" tooltip="Бережани"/>
              </a:rPr>
              <a:t>Бережанах</a:t>
            </a:r>
            <a:r>
              <a:rPr lang="ru-RU" sz="2000" b="1" dirty="0"/>
              <a:t>. Разом з </a:t>
            </a:r>
            <a:r>
              <a:rPr lang="ru-RU" sz="2000" b="1" dirty="0">
                <a:hlinkClick r:id="rId5" tooltip="УГА"/>
              </a:rPr>
              <a:t>УГА</a:t>
            </a:r>
            <a:r>
              <a:rPr lang="ru-RU" sz="2000" b="1" dirty="0"/>
              <a:t> </a:t>
            </a:r>
            <a:r>
              <a:rPr lang="ru-RU" sz="2000" b="1" dirty="0" err="1"/>
              <a:t>переживає</a:t>
            </a:r>
            <a:r>
              <a:rPr lang="ru-RU" sz="2000" b="1" dirty="0"/>
              <a:t> в «</a:t>
            </a:r>
            <a:r>
              <a:rPr lang="ru-RU" sz="2000" b="1" dirty="0" err="1"/>
              <a:t>Чотирикутнику</a:t>
            </a:r>
            <a:r>
              <a:rPr lang="ru-RU" sz="2000" b="1" dirty="0"/>
              <a:t> </a:t>
            </a:r>
            <a:r>
              <a:rPr lang="ru-RU" sz="2000" b="1" dirty="0" err="1"/>
              <a:t>смерті</a:t>
            </a:r>
            <a:r>
              <a:rPr lang="ru-RU" sz="2000" b="1" dirty="0"/>
              <a:t>» в </a:t>
            </a:r>
            <a:r>
              <a:rPr lang="ru-RU" sz="2000" b="1" dirty="0" err="1"/>
              <a:t>Україні</a:t>
            </a:r>
            <a:r>
              <a:rPr lang="ru-RU" sz="2000" b="1" dirty="0"/>
              <a:t> </a:t>
            </a:r>
            <a:r>
              <a:rPr lang="ru-RU" sz="2000" b="1" dirty="0" err="1"/>
              <a:t>тифозні</a:t>
            </a:r>
            <a:r>
              <a:rPr lang="ru-RU" sz="2000" b="1" dirty="0"/>
              <a:t> </a:t>
            </a:r>
            <a:r>
              <a:rPr lang="ru-RU" sz="2000" b="1" dirty="0" err="1"/>
              <a:t>терпіння</a:t>
            </a:r>
            <a:r>
              <a:rPr lang="ru-RU" sz="2000" b="1" dirty="0"/>
              <a:t>. До </a:t>
            </a:r>
            <a:r>
              <a:rPr lang="ru-RU" sz="2000" b="1" dirty="0" err="1"/>
              <a:t>кінця</a:t>
            </a:r>
            <a:r>
              <a:rPr lang="ru-RU" sz="2000" b="1" dirty="0"/>
              <a:t> </a:t>
            </a:r>
            <a:r>
              <a:rPr lang="ru-RU" sz="2000" b="1" dirty="0">
                <a:hlinkClick r:id="rId13" tooltip="1920"/>
              </a:rPr>
              <a:t>1920</a:t>
            </a:r>
            <a:r>
              <a:rPr lang="ru-RU" sz="2000" b="1" dirty="0"/>
              <a:t> разом з генерал-</a:t>
            </a:r>
            <a:r>
              <a:rPr lang="ru-RU" sz="2000" b="1" dirty="0" err="1"/>
              <a:t>четарем</a:t>
            </a:r>
            <a:r>
              <a:rPr lang="ru-RU" sz="2000" b="1" dirty="0"/>
              <a:t> </a:t>
            </a:r>
            <a:r>
              <a:rPr lang="ru-RU" sz="2000" b="1" dirty="0">
                <a:hlinkClick r:id="rId14" tooltip="Мирон Тарнавський"/>
              </a:rPr>
              <a:t>Мироном </a:t>
            </a:r>
            <a:r>
              <a:rPr lang="ru-RU" sz="2000" b="1" dirty="0" err="1">
                <a:hlinkClick r:id="rId14" tooltip="Мирон Тарнавський"/>
              </a:rPr>
              <a:t>Тарнавським</a:t>
            </a:r>
            <a:r>
              <a:rPr lang="ru-RU" sz="2000" b="1" dirty="0"/>
              <a:t> та </a:t>
            </a:r>
            <a:r>
              <a:rPr lang="ru-RU" sz="2000" b="1" dirty="0" err="1"/>
              <a:t>іншими</a:t>
            </a:r>
            <a:r>
              <a:rPr lang="ru-RU" sz="2000" b="1" dirty="0"/>
              <a:t> старшинами </a:t>
            </a:r>
            <a:r>
              <a:rPr lang="ru-RU" sz="2000" b="1" dirty="0">
                <a:hlinkClick r:id="rId5" tooltip="УГА"/>
              </a:rPr>
              <a:t>УГА</a:t>
            </a:r>
            <a:r>
              <a:rPr lang="ru-RU" sz="2000" b="1" dirty="0"/>
              <a:t> </a:t>
            </a:r>
            <a:r>
              <a:rPr lang="ru-RU" sz="2000" b="1" dirty="0" err="1"/>
              <a:t>інтернований</a:t>
            </a:r>
            <a:r>
              <a:rPr lang="ru-RU" sz="2000" b="1" dirty="0"/>
              <a:t> до табору </a:t>
            </a:r>
            <a:r>
              <a:rPr lang="ru-RU" sz="2000" b="1" dirty="0" err="1"/>
              <a:t>військовополонених</a:t>
            </a:r>
            <a:r>
              <a:rPr lang="ru-RU" sz="2000" b="1" dirty="0"/>
              <a:t> у м. </a:t>
            </a:r>
            <a:r>
              <a:rPr lang="ru-RU" sz="2000" b="1" dirty="0" err="1">
                <a:hlinkClick r:id="rId15" tooltip="Тухоля"/>
              </a:rPr>
              <a:t>Тухолі</a:t>
            </a:r>
            <a:r>
              <a:rPr lang="ru-RU" sz="2000" b="1" dirty="0"/>
              <a:t>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пра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C:\Documents and Settings\user\Рабочий стол\бережанці в лавах уга\пето бігус з син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28"/>
            <a:ext cx="4769013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Documents and Settings\user\Рабочий стол\бережанці в лавах уга\dad19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364"/>
            <a:ext cx="5036113" cy="3358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378619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Петро </a:t>
            </a:r>
            <a:r>
              <a:rPr lang="uk-UA" sz="2400" b="1" dirty="0" err="1" smtClean="0"/>
              <a:t>Бігус</a:t>
            </a:r>
            <a:r>
              <a:rPr lang="uk-UA" sz="2400" b="1" dirty="0" smtClean="0"/>
              <a:t> з сином по центрі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21495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Петро </a:t>
            </a:r>
            <a:r>
              <a:rPr lang="uk-UA" sz="2400" b="1" dirty="0" err="1" smtClean="0"/>
              <a:t>Бігус</a:t>
            </a:r>
            <a:r>
              <a:rPr lang="uk-UA" sz="2400" b="1" dirty="0" smtClean="0"/>
              <a:t> з дружиною по центрі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пра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C:\Documents and Settings\user\Рабочий стол\бережанці в лавах уга\200px-Горникеви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28736"/>
            <a:ext cx="3286148" cy="4387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8143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u="sng" dirty="0" err="1" smtClean="0">
                <a:solidFill>
                  <a:schemeClr val="bg1"/>
                </a:solidFill>
              </a:rPr>
              <a:t>ТИМОФІЛ</a:t>
            </a:r>
            <a:r>
              <a:rPr lang="uk-UA" sz="2400" b="1" i="1" u="sng" dirty="0" smtClean="0">
                <a:solidFill>
                  <a:schemeClr val="bg1"/>
                </a:solidFill>
              </a:rPr>
              <a:t> ГОРНИКЕВИЧ </a:t>
            </a:r>
            <a:r>
              <a:rPr lang="uk-UA" sz="2400" b="1" dirty="0" smtClean="0">
                <a:solidFill>
                  <a:schemeClr val="bg1"/>
                </a:solidFill>
              </a:rPr>
              <a:t>–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ВІЙСЬКОВИЙ КАПИЛАН  БЕРЕЖАНСЬКОГО КОРПУСУ УГА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285860"/>
            <a:ext cx="4214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Від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хвилини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уступлення</a:t>
            </a:r>
            <a:r>
              <a:rPr lang="ru-RU" b="1" dirty="0" smtClean="0">
                <a:solidFill>
                  <a:schemeClr val="bg1"/>
                </a:solidFill>
              </a:rPr>
              <a:t> наших </a:t>
            </a:r>
            <a:r>
              <a:rPr lang="ru-RU" b="1" dirty="0" err="1" smtClean="0">
                <a:solidFill>
                  <a:schemeClr val="bg1"/>
                </a:solidFill>
              </a:rPr>
              <a:t>військових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частин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Бережан</a:t>
            </a:r>
            <a:r>
              <a:rPr lang="ru-RU" b="1" dirty="0" smtClean="0">
                <a:solidFill>
                  <a:schemeClr val="bg1"/>
                </a:solidFill>
              </a:rPr>
              <a:t> аж до приходу </a:t>
            </a:r>
            <a:r>
              <a:rPr lang="ru-RU" b="1" dirty="0" err="1" smtClean="0">
                <a:solidFill>
                  <a:schemeClr val="bg1"/>
                </a:solidFill>
              </a:rPr>
              <a:t>польських</a:t>
            </a:r>
            <a:r>
              <a:rPr lang="ru-RU" b="1" dirty="0" smtClean="0">
                <a:solidFill>
                  <a:schemeClr val="bg1"/>
                </a:solidFill>
              </a:rPr>
              <a:t> минуло два, для мене </a:t>
            </a:r>
            <a:r>
              <a:rPr lang="ru-RU" b="1" dirty="0" err="1" smtClean="0">
                <a:solidFill>
                  <a:schemeClr val="bg1"/>
                </a:solidFill>
              </a:rPr>
              <a:t>дуже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неприємні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дні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Місто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виглядало</a:t>
            </a:r>
            <a:r>
              <a:rPr lang="ru-RU" b="1" dirty="0" smtClean="0">
                <a:solidFill>
                  <a:schemeClr val="bg1"/>
                </a:solidFill>
              </a:rPr>
              <a:t> як </a:t>
            </a:r>
            <a:r>
              <a:rPr lang="ru-RU" b="1" dirty="0" err="1" smtClean="0">
                <a:solidFill>
                  <a:schemeClr val="bg1"/>
                </a:solidFill>
              </a:rPr>
              <a:t>вимерле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Ніхто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українців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поляків</a:t>
            </a:r>
            <a:r>
              <a:rPr lang="ru-RU" b="1" dirty="0" smtClean="0">
                <a:solidFill>
                  <a:schemeClr val="bg1"/>
                </a:solidFill>
              </a:rPr>
              <a:t>, а </a:t>
            </a:r>
            <a:r>
              <a:rPr lang="ru-RU" b="1" dirty="0" err="1" smtClean="0">
                <a:solidFill>
                  <a:schemeClr val="bg1"/>
                </a:solidFill>
              </a:rPr>
              <a:t>тим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менше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жидів</a:t>
            </a:r>
            <a:r>
              <a:rPr lang="ru-RU" b="1" dirty="0" smtClean="0">
                <a:solidFill>
                  <a:schemeClr val="bg1"/>
                </a:solidFill>
              </a:rPr>
              <a:t>, не </a:t>
            </a:r>
            <a:r>
              <a:rPr lang="ru-RU" b="1" dirty="0" err="1" smtClean="0">
                <a:solidFill>
                  <a:schemeClr val="bg1"/>
                </a:solidFill>
              </a:rPr>
              <a:t>важився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вийти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вулицю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Тільки</a:t>
            </a:r>
            <a:r>
              <a:rPr lang="ru-RU" b="1" dirty="0" smtClean="0">
                <a:solidFill>
                  <a:schemeClr val="bg1"/>
                </a:solidFill>
              </a:rPr>
              <a:t> я ходив по </a:t>
            </a:r>
            <a:r>
              <a:rPr lang="ru-RU" b="1" dirty="0" err="1" smtClean="0">
                <a:solidFill>
                  <a:schemeClr val="bg1"/>
                </a:solidFill>
              </a:rPr>
              <a:t>місті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обслуговуючи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вісім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лічниць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Раз-у-раз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стрічав</a:t>
            </a:r>
            <a:r>
              <a:rPr lang="ru-RU" b="1" dirty="0" smtClean="0">
                <a:solidFill>
                  <a:schemeClr val="bg1"/>
                </a:solidFill>
              </a:rPr>
              <a:t> я </a:t>
            </a:r>
            <a:r>
              <a:rPr lang="ru-RU" b="1" dirty="0" err="1" smtClean="0">
                <a:solidFill>
                  <a:schemeClr val="bg1"/>
                </a:solidFill>
              </a:rPr>
              <a:t>згадану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стежу</a:t>
            </a:r>
            <a:r>
              <a:rPr lang="ru-RU" b="1" dirty="0" smtClean="0">
                <a:solidFill>
                  <a:schemeClr val="bg1"/>
                </a:solidFill>
              </a:rPr>
              <a:t>, яка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крісами</a:t>
            </a:r>
            <a:r>
              <a:rPr lang="ru-RU" b="1" dirty="0" smtClean="0">
                <a:solidFill>
                  <a:schemeClr val="bg1"/>
                </a:solidFill>
              </a:rPr>
              <a:t> на плечах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ручними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ґранатами</a:t>
            </a:r>
            <a:r>
              <a:rPr lang="ru-RU" b="1" dirty="0" smtClean="0">
                <a:solidFill>
                  <a:schemeClr val="bg1"/>
                </a:solidFill>
              </a:rPr>
              <a:t> за поясом проходила </a:t>
            </a:r>
            <a:r>
              <a:rPr lang="ru-RU" b="1" dirty="0" err="1" smtClean="0">
                <a:solidFill>
                  <a:schemeClr val="bg1"/>
                </a:solidFill>
              </a:rPr>
              <a:t>вулицями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немов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зачумленого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міста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унагляднюючи</a:t>
            </a:r>
            <a:r>
              <a:rPr lang="ru-RU" b="1" dirty="0" smtClean="0">
                <a:solidFill>
                  <a:schemeClr val="bg1"/>
                </a:solidFill>
              </a:rPr>
              <a:t> ось так </a:t>
            </a:r>
            <a:r>
              <a:rPr lang="ru-RU" b="1" dirty="0" err="1" smtClean="0">
                <a:solidFill>
                  <a:schemeClr val="bg1"/>
                </a:solidFill>
              </a:rPr>
              <a:t>виїмковий</a:t>
            </a:r>
            <a:r>
              <a:rPr lang="ru-RU" b="1" dirty="0" smtClean="0">
                <a:solidFill>
                  <a:schemeClr val="bg1"/>
                </a:solidFill>
              </a:rPr>
              <a:t> стан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непевність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положення</a:t>
            </a:r>
            <a:r>
              <a:rPr lang="ru-RU" b="1" dirty="0" smtClean="0">
                <a:solidFill>
                  <a:schemeClr val="bg1"/>
                </a:solidFill>
              </a:rPr>
              <a:t>» - </a:t>
            </a:r>
            <a:r>
              <a:rPr lang="ru-RU" b="1" dirty="0" err="1" smtClean="0">
                <a:solidFill>
                  <a:schemeClr val="bg1"/>
                </a:solidFill>
              </a:rPr>
              <a:t>згадував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Тимофіл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Горникевич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пра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28572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               </a:t>
            </a:r>
            <a:r>
              <a:rPr lang="uk-UA" sz="3600" b="1" dirty="0" err="1" smtClean="0"/>
              <a:t>Бережанці</a:t>
            </a:r>
            <a:r>
              <a:rPr lang="uk-UA" sz="3600" b="1" dirty="0" smtClean="0"/>
              <a:t> в лавах УГА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836712"/>
            <a:ext cx="56550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b="1" dirty="0" smtClean="0">
                <a:solidFill>
                  <a:srgbClr val="C00000"/>
                </a:solidFill>
              </a:rPr>
              <a:t>До лав УГА вступило чимало чоловік з навколишніх сіл Бережанського повіту.  </a:t>
            </a:r>
          </a:p>
          <a:p>
            <a:pPr algn="just"/>
            <a:r>
              <a:rPr lang="uk-UA" sz="2200" b="1" dirty="0" smtClean="0">
                <a:solidFill>
                  <a:srgbClr val="C00000"/>
                </a:solidFill>
              </a:rPr>
              <a:t>Одним із відомих вояків української армії був Михайло Мороз, уродженець села </a:t>
            </a:r>
            <a:r>
              <a:rPr lang="uk-UA" sz="2200" b="1" dirty="0" err="1" smtClean="0">
                <a:solidFill>
                  <a:srgbClr val="C00000"/>
                </a:solidFill>
              </a:rPr>
              <a:t>Пліхів</a:t>
            </a:r>
            <a:r>
              <a:rPr lang="uk-UA" sz="2200" b="1" dirty="0" smtClean="0">
                <a:solidFill>
                  <a:srgbClr val="C00000"/>
                </a:solidFill>
              </a:rPr>
              <a:t>. Ще не маючи 15 років і будучи зовсім юним, він вирішив служити Батьківщині. </a:t>
            </a:r>
          </a:p>
          <a:p>
            <a:pPr algn="just"/>
            <a:r>
              <a:rPr lang="uk-UA" sz="2200" b="1" dirty="0" smtClean="0">
                <a:solidFill>
                  <a:srgbClr val="C00000"/>
                </a:solidFill>
              </a:rPr>
              <a:t>Захоплювався малярством  і за сприяння Миколи Чайковського вступив до Таємного українського університету.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Після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закінчення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навчання</a:t>
            </a:r>
            <a:r>
              <a:rPr lang="ru-RU" sz="2200" b="1" dirty="0" smtClean="0">
                <a:solidFill>
                  <a:srgbClr val="C00000"/>
                </a:solidFill>
              </a:rPr>
              <a:t> у </a:t>
            </a:r>
            <a:r>
              <a:rPr lang="ru-RU" sz="2200" b="1" dirty="0" err="1" smtClean="0">
                <a:solidFill>
                  <a:srgbClr val="C00000"/>
                </a:solidFill>
              </a:rPr>
              <a:t>Мистецькій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школі</a:t>
            </a:r>
            <a:r>
              <a:rPr lang="ru-RU" sz="2200" b="1" dirty="0" smtClean="0">
                <a:solidFill>
                  <a:srgbClr val="C00000"/>
                </a:solidFill>
              </a:rPr>
              <a:t> (1927), як </a:t>
            </a:r>
            <a:r>
              <a:rPr lang="ru-RU" sz="2200" b="1" dirty="0" err="1" smtClean="0">
                <a:solidFill>
                  <a:srgbClr val="C00000"/>
                </a:solidFill>
              </a:rPr>
              <a:t>стипендіат</a:t>
            </a:r>
            <a:r>
              <a:rPr lang="ru-RU" sz="2200" b="1" dirty="0" smtClean="0">
                <a:solidFill>
                  <a:srgbClr val="C00000"/>
                </a:solidFill>
              </a:rPr>
              <a:t> митрополита Андрея </a:t>
            </a:r>
            <a:r>
              <a:rPr lang="ru-RU" sz="2200" b="1" dirty="0" err="1" smtClean="0">
                <a:solidFill>
                  <a:srgbClr val="C00000"/>
                </a:solidFill>
              </a:rPr>
              <a:t>Шептицького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навчався</a:t>
            </a:r>
            <a:r>
              <a:rPr lang="ru-RU" sz="2200" b="1" dirty="0" smtClean="0">
                <a:solidFill>
                  <a:srgbClr val="C00000"/>
                </a:solidFill>
              </a:rPr>
              <a:t> в </a:t>
            </a:r>
            <a:r>
              <a:rPr lang="ru-RU" sz="2200" b="1" dirty="0" err="1" smtClean="0">
                <a:solidFill>
                  <a:srgbClr val="C00000"/>
                </a:solidFill>
              </a:rPr>
              <a:t>Парижі</a:t>
            </a:r>
            <a:r>
              <a:rPr lang="ru-RU" sz="2200" b="1" dirty="0" smtClean="0">
                <a:solidFill>
                  <a:srgbClr val="C00000"/>
                </a:solidFill>
              </a:rPr>
              <a:t> у </a:t>
            </a:r>
            <a:r>
              <a:rPr lang="ru-RU" sz="2200" b="1" dirty="0" err="1" smtClean="0">
                <a:solidFill>
                  <a:srgbClr val="C00000"/>
                </a:solidFill>
              </a:rPr>
              <a:t>відомій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Академії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Жульєна</a:t>
            </a:r>
            <a:r>
              <a:rPr lang="ru-RU" sz="2200" b="1" dirty="0" smtClean="0">
                <a:solidFill>
                  <a:srgbClr val="C00000"/>
                </a:solidFill>
              </a:rPr>
              <a:t> та </a:t>
            </a:r>
            <a:r>
              <a:rPr lang="ru-RU" sz="2200" b="1" dirty="0" err="1" smtClean="0">
                <a:solidFill>
                  <a:srgbClr val="C00000"/>
                </a:solidFill>
              </a:rPr>
              <a:t>Академії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прикладних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мистецтв</a:t>
            </a:r>
            <a:r>
              <a:rPr lang="ru-RU" sz="2200" b="1" dirty="0" smtClean="0">
                <a:solidFill>
                  <a:srgbClr val="C00000"/>
                </a:solidFill>
              </a:rPr>
              <a:t> (1928―1930). </a:t>
            </a:r>
            <a:r>
              <a:rPr lang="uk-UA" sz="2200" b="1" dirty="0" smtClean="0">
                <a:solidFill>
                  <a:srgbClr val="C00000"/>
                </a:solidFill>
              </a:rPr>
              <a:t> </a:t>
            </a:r>
          </a:p>
          <a:p>
            <a:endParaRPr lang="ru-RU" sz="2200" dirty="0"/>
          </a:p>
        </p:txBody>
      </p:sp>
      <p:pic>
        <p:nvPicPr>
          <p:cNvPr id="4097" name="Picture 1" descr="C:\Documents and Settings\user\Рабочий стол\бережанці в лавах уга\Мороз_Михайло_Іллі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000108"/>
            <a:ext cx="257535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user\Рабочий стол\бережанці в лавах уга\укр таємний університ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7000" cy="6286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635795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u="sng" dirty="0" smtClean="0"/>
              <a:t>Студенти і викладачі Українського таємного університету</a:t>
            </a:r>
            <a:endParaRPr lang="ru-RU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пра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" name="Picture 1" descr="C:\Documents and Settings\user\Рабочий стол\бережанці в лавах уга\карт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690" y="357166"/>
            <a:ext cx="4732310" cy="3243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C:\Documents and Settings\user\Рабочий стол\бережанці в лавах уга\a32c655c6ca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00240"/>
            <a:ext cx="2825988" cy="3843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Documents and Settings\user\Рабочий стол\бережанці в лавах уга\3527dffcd24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643314"/>
            <a:ext cx="4257887" cy="33956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571472" y="428604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Картини </a:t>
            </a:r>
          </a:p>
          <a:p>
            <a:pPr algn="ctr"/>
            <a:r>
              <a:rPr lang="uk-UA" sz="3200" b="1" dirty="0" smtClean="0"/>
              <a:t>Михайла Мороза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7153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F0"/>
                </a:solidFill>
              </a:rPr>
              <a:t>Час формування ЗУНР– героїчна доба, коли українці відстоювали свою самостійність, доказували усьому світові, що ми </a:t>
            </a:r>
            <a:r>
              <a:rPr lang="uk-UA" sz="3600" b="1" dirty="0" smtClean="0">
                <a:solidFill>
                  <a:srgbClr val="00B0F0"/>
                </a:solidFill>
              </a:rPr>
              <a:t>були, </a:t>
            </a:r>
            <a:r>
              <a:rPr lang="uk-UA" sz="3600" b="1" dirty="0" smtClean="0">
                <a:solidFill>
                  <a:srgbClr val="00B0F0"/>
                </a:solidFill>
              </a:rPr>
              <a:t>є і будемо. </a:t>
            </a:r>
            <a:r>
              <a:rPr lang="uk-UA" sz="3600" b="1" dirty="0" smtClean="0">
                <a:solidFill>
                  <a:srgbClr val="00B0F0"/>
                </a:solidFill>
              </a:rPr>
              <a:t>ЗУНР проіснувала </a:t>
            </a:r>
            <a:r>
              <a:rPr lang="uk-UA" sz="3600" b="1" dirty="0" smtClean="0">
                <a:solidFill>
                  <a:srgbClr val="00B0F0"/>
                </a:solidFill>
              </a:rPr>
              <a:t>не довго, проте надовго залишилася пам’ять про її героїв.</a:t>
            </a:r>
          </a:p>
          <a:p>
            <a:pPr algn="ctr"/>
            <a:endParaRPr lang="uk-UA" sz="3600" b="1" dirty="0" smtClean="0"/>
          </a:p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Слава Україні!!!!</a:t>
            </a:r>
          </a:p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Героям Слава!!!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Documents and Settings\user\Рабочий стол\бережанці в лавах уга\20638467_1477229165653415_3745880266904210470_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613" y="4000504"/>
            <a:ext cx="3918387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8120" y="795294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28"/>
            <a:ext cx="892971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FF0000"/>
                </a:solidFill>
              </a:rPr>
              <a:t>Першолистопадовий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зрив</a:t>
            </a:r>
            <a:r>
              <a:rPr lang="ru-RU" sz="2000" dirty="0" smtClean="0">
                <a:solidFill>
                  <a:srgbClr val="FF0000"/>
                </a:solidFill>
              </a:rPr>
              <a:t> у </a:t>
            </a:r>
            <a:r>
              <a:rPr lang="ru-RU" sz="2000" dirty="0" err="1" smtClean="0">
                <a:solidFill>
                  <a:srgbClr val="FF0000"/>
                </a:solidFill>
              </a:rPr>
              <a:t>Львові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сколихнув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Західну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Україну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знайшов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відображення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у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всіх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повітах</a:t>
            </a:r>
            <a:r>
              <a:rPr lang="ru-RU" sz="2000" dirty="0" smtClean="0">
                <a:solidFill>
                  <a:srgbClr val="FF0000"/>
                </a:solidFill>
              </a:rPr>
              <a:t> краю. </a:t>
            </a:r>
            <a:r>
              <a:rPr lang="ru-RU" sz="2000" dirty="0" err="1" smtClean="0">
                <a:solidFill>
                  <a:srgbClr val="FF0000"/>
                </a:solidFill>
              </a:rPr>
              <a:t>Розпочався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процес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державотворення</a:t>
            </a:r>
            <a:r>
              <a:rPr lang="ru-RU" sz="2000" dirty="0" smtClean="0">
                <a:solidFill>
                  <a:srgbClr val="FF0000"/>
                </a:solidFill>
              </a:rPr>
              <a:t>. 2 листопада 1918 д-р Осип </a:t>
            </a:r>
            <a:r>
              <a:rPr lang="ru-RU" sz="2000" dirty="0" err="1" smtClean="0">
                <a:solidFill>
                  <a:srgbClr val="FF0000"/>
                </a:solidFill>
              </a:rPr>
              <a:t>Ковшевич</a:t>
            </a:r>
            <a:r>
              <a:rPr lang="ru-RU" sz="2000" dirty="0" smtClean="0">
                <a:solidFill>
                  <a:srgbClr val="FF0000"/>
                </a:solidFill>
              </a:rPr>
              <a:t> скликав </a:t>
            </a:r>
            <a:r>
              <a:rPr lang="ru-RU" sz="2000" dirty="0" err="1" smtClean="0">
                <a:solidFill>
                  <a:srgbClr val="FF0000"/>
                </a:solidFill>
              </a:rPr>
              <a:t>нараду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Комітету</a:t>
            </a:r>
            <a:r>
              <a:rPr lang="ru-RU" sz="2000" dirty="0" smtClean="0">
                <a:solidFill>
                  <a:srgbClr val="FF0000"/>
                </a:solidFill>
              </a:rPr>
              <a:t> та </a:t>
            </a:r>
            <a:r>
              <a:rPr lang="ru-RU" sz="2000" dirty="0" err="1" smtClean="0">
                <a:solidFill>
                  <a:srgbClr val="FF0000"/>
                </a:solidFill>
              </a:rPr>
              <a:t>інтелігенції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міста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Бережан</a:t>
            </a:r>
            <a:r>
              <a:rPr lang="ru-RU" sz="2000" dirty="0" smtClean="0">
                <a:solidFill>
                  <a:srgbClr val="FF0000"/>
                </a:solidFill>
              </a:rPr>
              <a:t> в </a:t>
            </a:r>
            <a:r>
              <a:rPr lang="ru-RU" sz="2000" dirty="0" err="1" smtClean="0">
                <a:solidFill>
                  <a:srgbClr val="FF0000"/>
                </a:solidFill>
              </a:rPr>
              <a:t>залі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товариства</a:t>
            </a:r>
            <a:r>
              <a:rPr lang="ru-RU" sz="2000" dirty="0" smtClean="0">
                <a:solidFill>
                  <a:srgbClr val="FF0000"/>
                </a:solidFill>
              </a:rPr>
              <a:t> “</a:t>
            </a:r>
            <a:r>
              <a:rPr lang="ru-RU" sz="2000" dirty="0" err="1" smtClean="0">
                <a:solidFill>
                  <a:srgbClr val="FF0000"/>
                </a:solidFill>
              </a:rPr>
              <a:t>Українська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Бесіда</a:t>
            </a:r>
            <a:r>
              <a:rPr lang="ru-RU" sz="2000" dirty="0" smtClean="0">
                <a:solidFill>
                  <a:srgbClr val="FF0000"/>
                </a:solidFill>
              </a:rPr>
              <a:t>”. </a:t>
            </a:r>
            <a:r>
              <a:rPr lang="ru-RU" sz="2000" dirty="0" err="1" smtClean="0">
                <a:solidFill>
                  <a:srgbClr val="FF0000"/>
                </a:solidFill>
              </a:rPr>
              <a:t>Під</a:t>
            </a:r>
            <a:r>
              <a:rPr lang="ru-RU" sz="2000" dirty="0" smtClean="0">
                <a:solidFill>
                  <a:srgbClr val="FF0000"/>
                </a:solidFill>
              </a:rPr>
              <a:t> час </a:t>
            </a:r>
            <a:r>
              <a:rPr lang="ru-RU" sz="2000" dirty="0" err="1" smtClean="0">
                <a:solidFill>
                  <a:srgbClr val="FF0000"/>
                </a:solidFill>
              </a:rPr>
              <a:t>роботи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нарад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було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узгоджено</a:t>
            </a:r>
            <a:r>
              <a:rPr lang="ru-RU" sz="2000" dirty="0" smtClean="0">
                <a:solidFill>
                  <a:srgbClr val="FF0000"/>
                </a:solidFill>
              </a:rPr>
              <a:t> план </a:t>
            </a:r>
            <a:r>
              <a:rPr lang="ru-RU" sz="2000" dirty="0" err="1" smtClean="0">
                <a:solidFill>
                  <a:srgbClr val="FF0000"/>
                </a:solidFill>
              </a:rPr>
              <a:t>встановлення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української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влади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роззброєння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військових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частин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поліції</a:t>
            </a:r>
            <a:r>
              <a:rPr lang="ru-RU" sz="2000" dirty="0" smtClean="0">
                <a:solidFill>
                  <a:srgbClr val="FF0000"/>
                </a:solidFill>
              </a:rPr>
              <a:t> в </a:t>
            </a:r>
            <a:r>
              <a:rPr lang="ru-RU" sz="2000" dirty="0" err="1" smtClean="0">
                <a:solidFill>
                  <a:srgbClr val="FF0000"/>
                </a:solidFill>
              </a:rPr>
              <a:t>місті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згідно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яким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основні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події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мали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відбутися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ніч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із</a:t>
            </a:r>
            <a:r>
              <a:rPr lang="ru-RU" sz="2000" dirty="0" smtClean="0">
                <a:solidFill>
                  <a:srgbClr val="FF0000"/>
                </a:solidFill>
              </a:rPr>
              <a:t> 3 на 4 листопада. </a:t>
            </a:r>
            <a:r>
              <a:rPr lang="ru-RU" sz="2000" dirty="0" err="1" smtClean="0">
                <a:solidFill>
                  <a:srgbClr val="FF0000"/>
                </a:solidFill>
              </a:rPr>
              <a:t>Планували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залучити</a:t>
            </a:r>
            <a:r>
              <a:rPr lang="ru-RU" sz="2000" dirty="0" smtClean="0">
                <a:solidFill>
                  <a:srgbClr val="FF0000"/>
                </a:solidFill>
              </a:rPr>
              <a:t> 40 </a:t>
            </a:r>
            <a:r>
              <a:rPr lang="ru-RU" sz="2000" dirty="0" err="1" smtClean="0">
                <a:solidFill>
                  <a:srgbClr val="FF0000"/>
                </a:solidFill>
              </a:rPr>
              <a:t>українських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кадрових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офіцерів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які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перебували</a:t>
            </a:r>
            <a:r>
              <a:rPr lang="ru-RU" sz="2000" dirty="0" smtClean="0">
                <a:solidFill>
                  <a:srgbClr val="FF0000"/>
                </a:solidFill>
              </a:rPr>
              <a:t> в </a:t>
            </a:r>
            <a:r>
              <a:rPr lang="ru-RU" sz="2000" dirty="0" err="1" smtClean="0">
                <a:solidFill>
                  <a:srgbClr val="FF0000"/>
                </a:solidFill>
              </a:rPr>
              <a:t>цей</a:t>
            </a:r>
            <a:r>
              <a:rPr lang="ru-RU" sz="2000" dirty="0" smtClean="0">
                <a:solidFill>
                  <a:srgbClr val="FF0000"/>
                </a:solidFill>
              </a:rPr>
              <a:t> час на </a:t>
            </a:r>
            <a:r>
              <a:rPr lang="ru-RU" sz="2000" dirty="0" err="1" smtClean="0">
                <a:solidFill>
                  <a:srgbClr val="FF0000"/>
                </a:solidFill>
              </a:rPr>
              <a:t>Бережанщині</a:t>
            </a:r>
            <a:r>
              <a:rPr lang="ru-RU" sz="2000" dirty="0" smtClean="0">
                <a:solidFill>
                  <a:srgbClr val="FF0000"/>
                </a:solidFill>
              </a:rPr>
              <a:t>, а </a:t>
            </a:r>
            <a:r>
              <a:rPr lang="ru-RU" sz="2000" dirty="0" err="1" smtClean="0">
                <a:solidFill>
                  <a:srgbClr val="FF0000"/>
                </a:solidFill>
              </a:rPr>
              <a:t>також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добровольців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із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навколишніх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сіл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</a:rPr>
              <a:t>Зранку</a:t>
            </a:r>
            <a:r>
              <a:rPr lang="ru-RU" sz="2000" dirty="0" smtClean="0">
                <a:solidFill>
                  <a:srgbClr val="FF0000"/>
                </a:solidFill>
              </a:rPr>
              <a:t> 4 листопада без опору </a:t>
            </a:r>
            <a:r>
              <a:rPr lang="ru-RU" sz="2000" dirty="0" err="1" smtClean="0">
                <a:solidFill>
                  <a:srgbClr val="FF0000"/>
                </a:solidFill>
              </a:rPr>
              <a:t>було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роззброєно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жандармерію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угорську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робітничу</a:t>
            </a:r>
            <a:r>
              <a:rPr lang="ru-RU" sz="2000" dirty="0" smtClean="0">
                <a:solidFill>
                  <a:srgbClr val="FF0000"/>
                </a:solidFill>
              </a:rPr>
              <a:t> сотню при </a:t>
            </a:r>
            <a:r>
              <a:rPr lang="ru-RU" sz="2000" dirty="0" err="1" smtClean="0">
                <a:solidFill>
                  <a:srgbClr val="FF0000"/>
                </a:solidFill>
              </a:rPr>
              <a:t>військовій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пекарні,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розпорядженням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 3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 листопада державного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секкретаріату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справ ЗУНР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утворено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Бережанську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округу —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військовий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округ на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ЗУНР. Округа включала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Бережанський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Бібрський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Перемишлянський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Підгаєцький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Рогатинський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повіти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22 — 23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1918 року в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Бережанському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замку 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відбулась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нарада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участю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Президента Е. Петрушевича, державного секретаря Д.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Вітовськогого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розглядала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пра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1" name="Picture 1" descr="C:\Documents and Settings\user\Рабочий стол\бережанці в лавах уга\бер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3465027" cy="215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2" name="Picture 2" descr="C:\Documents and Settings\user\Рабочий стол\бережанці в лавах уга\замок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614864"/>
            <a:ext cx="3477730" cy="2243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3" name="Picture 3" descr="C:\Documents and Settings\user\Рабочий стол\бережанці в лавах уга\Berezhany2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867" y="2786058"/>
            <a:ext cx="3857133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571480"/>
            <a:ext cx="492919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Вже 5 листопада 1918 року у Бережанах були зайняті всі важливі пункти, влада в яких перейшла до рук українців.</a:t>
            </a:r>
          </a:p>
          <a:p>
            <a:r>
              <a:rPr lang="uk-UA" sz="2400" b="1" dirty="0" smtClean="0"/>
              <a:t>ІВАН МАСЛЯК став повітовим комісаром-старостою у місті, а ІСИДОР ЄЛЮК – його заступником. </a:t>
            </a:r>
          </a:p>
          <a:p>
            <a:r>
              <a:rPr lang="uk-UA" sz="2400" b="1" dirty="0" smtClean="0"/>
              <a:t>Українці перебрали керування у всіх установах, таких як: залізнична станція, гімназія, пошта, ощадна каса.</a:t>
            </a:r>
          </a:p>
          <a:p>
            <a:r>
              <a:rPr lang="uk-UA" sz="2400" b="1" dirty="0" smtClean="0"/>
              <a:t>На ратуші, церкві, будинках майоріли жовто-сині прапори</a:t>
            </a:r>
            <a:r>
              <a:rPr lang="uk-UA" sz="2400" dirty="0" smtClean="0"/>
              <a:t>.</a:t>
            </a: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71472" y="238432"/>
            <a:ext cx="814393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План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перебрання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влади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передбачав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поділ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добровольців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п'ять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відділів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за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територіальним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принципом.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Кожен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відділів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свої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завдання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перший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відділ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формували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добровольці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сіл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Лісники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Куряни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їхні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околиці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Командування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здійснював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поручник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Франц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Баб'як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їхнє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основне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завдання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полягало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спостереженні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за табором,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роззброєнні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австрійської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жандармерії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другий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відділ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села Лапшин,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Гиновичі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їхні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околиці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Командував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четар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Володимир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Козловський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Завдання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спостерігати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за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залізницею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контролювати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навколишню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територію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третій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відділ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села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Вільхівець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Посухів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їхні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околиці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Командував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поручник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Осип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Кекіш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Завдання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зайняти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військову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пекарню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казарми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Адамівці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четвертий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відділ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села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Литвинів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Мечищів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їхні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околиці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Командували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чотар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Франц Скорик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хорунжий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Іван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Карась.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Завдання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спостерігати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за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таборовиками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зайняти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залізничну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станцію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Литвинів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чекати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прихід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5-го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відділу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п'ятий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відділ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село Рудники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околицями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Командував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булавний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Лямбінґ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Гуцуляк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940" y="3702726"/>
            <a:ext cx="4381796" cy="292895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2693" y="260648"/>
            <a:ext cx="807249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У </a:t>
            </a:r>
            <a:r>
              <a:rPr lang="ru-RU" sz="2800" b="1" dirty="0" err="1" smtClean="0"/>
              <a:t>процесі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українського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державотворення</a:t>
            </a:r>
            <a:r>
              <a:rPr lang="ru-RU" sz="2800" b="1" dirty="0" smtClean="0"/>
              <a:t> почали </a:t>
            </a:r>
            <a:r>
              <a:rPr lang="ru-RU" sz="2800" b="1" dirty="0" err="1" smtClean="0"/>
              <a:t>формуватися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національні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органи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влади</a:t>
            </a:r>
            <a:r>
              <a:rPr lang="ru-RU" sz="2800" b="1" dirty="0" smtClean="0"/>
              <a:t>. У Бережанах, як </a:t>
            </a:r>
            <a:r>
              <a:rPr lang="ru-RU" sz="2800" b="1" dirty="0" err="1" smtClean="0"/>
              <a:t>повітовому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місті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організували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повітову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національну</a:t>
            </a:r>
            <a:r>
              <a:rPr lang="ru-RU" sz="2800" b="1" dirty="0" smtClean="0"/>
              <a:t> раду - </a:t>
            </a:r>
            <a:r>
              <a:rPr lang="ru-RU" sz="2800" b="1" dirty="0" err="1" smtClean="0"/>
              <a:t>дорадчий</a:t>
            </a:r>
            <a:r>
              <a:rPr lang="ru-RU" sz="2800" b="1" dirty="0" smtClean="0"/>
              <a:t> орган при окружному </a:t>
            </a:r>
            <a:r>
              <a:rPr lang="ru-RU" sz="2800" b="1" dirty="0" err="1" smtClean="0"/>
              <a:t>повітовому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комісарі</a:t>
            </a:r>
            <a:r>
              <a:rPr lang="ru-RU" sz="2800" b="1" dirty="0" smtClean="0"/>
              <a:t>. До </a:t>
            </a:r>
            <a:r>
              <a:rPr lang="ru-RU" sz="2800" b="1" dirty="0" err="1" smtClean="0"/>
              <a:t>її</a:t>
            </a:r>
            <a:r>
              <a:rPr lang="ru-RU" sz="2800" b="1" dirty="0" smtClean="0"/>
              <a:t> складу входили </a:t>
            </a:r>
            <a:r>
              <a:rPr lang="ru-RU" sz="2800" b="1" dirty="0" err="1" smtClean="0"/>
              <a:t>представники</a:t>
            </a:r>
            <a:r>
              <a:rPr lang="ru-RU" sz="2800" b="1" dirty="0" smtClean="0"/>
              <a:t> громад </a:t>
            </a:r>
            <a:r>
              <a:rPr lang="ru-RU" sz="2800" b="1" dirty="0" err="1" smtClean="0"/>
              <a:t>повіту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Очолив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повітову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національну</a:t>
            </a:r>
            <a:r>
              <a:rPr lang="ru-RU" sz="2800" b="1" dirty="0" smtClean="0"/>
              <a:t> раду </a:t>
            </a:r>
            <a:r>
              <a:rPr lang="ru-RU" sz="2800" b="1" dirty="0" err="1" smtClean="0"/>
              <a:t>Тимотей</a:t>
            </a:r>
            <a:r>
              <a:rPr lang="ru-RU" sz="2800" b="1" dirty="0" smtClean="0"/>
              <a:t> Старух. </a:t>
            </a:r>
            <a:r>
              <a:rPr lang="ru-RU" sz="2800" b="1" dirty="0" err="1" smtClean="0"/>
              <a:t>Збори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цього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представницького</a:t>
            </a:r>
            <a:r>
              <a:rPr lang="ru-RU" sz="2800" b="1" dirty="0" smtClean="0"/>
              <a:t> органу </a:t>
            </a:r>
            <a:r>
              <a:rPr lang="ru-RU" sz="2800" b="1" dirty="0" err="1" smtClean="0"/>
              <a:t>відбувалися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залі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магістрату</a:t>
            </a:r>
            <a:r>
              <a:rPr lang="ru-RU" sz="2800" b="1" dirty="0" smtClean="0"/>
              <a:t>. 11 листопада 1918 р. </a:t>
            </a:r>
            <a:r>
              <a:rPr lang="ru-RU" sz="2800" b="1" dirty="0" err="1" smtClean="0"/>
              <a:t>бургомістром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міста</a:t>
            </a:r>
            <a:r>
              <a:rPr lang="ru-RU" sz="2800" b="1" dirty="0" smtClean="0"/>
              <a:t> став </a:t>
            </a:r>
            <a:r>
              <a:rPr lang="ru-RU" sz="2800" b="1" dirty="0" err="1" smtClean="0"/>
              <a:t>Тимотей</a:t>
            </a:r>
            <a:r>
              <a:rPr lang="ru-RU" sz="2800" b="1" dirty="0" smtClean="0"/>
              <a:t> Старух, </a:t>
            </a:r>
            <a:r>
              <a:rPr lang="ru-RU" sz="2800" b="1" dirty="0" err="1" smtClean="0"/>
              <a:t>який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перебував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цій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посаді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липня</a:t>
            </a:r>
            <a:r>
              <a:rPr lang="ru-RU" sz="2800" b="1" dirty="0" smtClean="0"/>
              <a:t> 1919 р.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0004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265" name="Picture 1" descr="C:\Documents and Settings\user\Рабочий стол\бережанці в лавах уга\Starukh_Tymot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28604"/>
            <a:ext cx="4929222" cy="621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/>
              <a:t>ТЕМОТЕЙ СТАРУХ  - </a:t>
            </a:r>
            <a:r>
              <a:rPr lang="uk-UA" sz="2000" b="1" i="1" dirty="0" smtClean="0"/>
              <a:t>яскравий представник української інтелігенції </a:t>
            </a:r>
            <a:r>
              <a:rPr lang="uk-UA" sz="2000" b="1" i="1" dirty="0" err="1" smtClean="0"/>
              <a:t>Бережанщини</a:t>
            </a:r>
            <a:r>
              <a:rPr lang="uk-UA" sz="2000" b="1" i="1" dirty="0" smtClean="0"/>
              <a:t>. Один із лідерів листопадового чину.</a:t>
            </a:r>
          </a:p>
          <a:p>
            <a:pPr algn="ctr"/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071546"/>
            <a:ext cx="364333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 tooltip="1911"/>
              </a:rPr>
              <a:t>1911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р.  став послом до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 tooltip="Галицький сейм"/>
              </a:rPr>
              <a:t>Крайового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 tooltip="Галицький сейм"/>
              </a:rPr>
              <a:t> сейму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 м. 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Львові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 tooltip="1913"/>
              </a:rPr>
              <a:t>1913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р. —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переобраний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послом до парламенту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Австро-Угорщини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Один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найактивніших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українських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послів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меценат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українського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студентства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преси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 tooltip="1918"/>
              </a:rPr>
              <a:t>1918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 tooltip="1919"/>
              </a:rPr>
              <a:t>1919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рр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 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8" tooltip="Комісар"/>
              </a:rPr>
              <a:t>комісар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9" tooltip="ЗУНР"/>
              </a:rPr>
              <a:t>ЗУНР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міста</a:t>
            </a:r>
            <a:r>
              <a:rPr lang="ru-RU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Бережани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або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Бережанського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повіту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ЗУНР</a:t>
            </a:r>
            <a:r>
              <a:rPr lang="ru-RU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Був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головою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Ширшої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повітової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Ради у Бережанах в час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існування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9" tooltip="ЗУНР"/>
              </a:rPr>
              <a:t>ЗУНР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У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січні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 tooltip="1919"/>
              </a:rPr>
              <a:t>1919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року на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0" tooltip="Трудовий Конгрес України"/>
              </a:rPr>
              <a:t>Трудовому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0" tooltip="Трудовий Конгрес України"/>
              </a:rPr>
              <a:t>Конгресі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0" tooltip="Трудовий Конгрес України"/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0" tooltip="Трудовий Конгрес України"/>
              </a:rPr>
              <a:t>України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Києві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Тимотея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Старуха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обрано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заступником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голови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Конгресу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 1920 році був арештований поляками разом з дружиною.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k-press.if.ua/sites/default/files/2015/illu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917890" cy="41434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500042"/>
            <a:ext cx="47149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u="sng" dirty="0" err="1" smtClean="0">
                <a:solidFill>
                  <a:srgbClr val="0070C0"/>
                </a:solidFill>
              </a:rPr>
              <a:t>Ісидор</a:t>
            </a:r>
            <a:r>
              <a:rPr lang="uk-UA" sz="3600" b="1" i="1" u="sng" dirty="0" smtClean="0">
                <a:solidFill>
                  <a:srgbClr val="0070C0"/>
                </a:solidFill>
              </a:rPr>
              <a:t> </a:t>
            </a:r>
            <a:r>
              <a:rPr lang="uk-UA" sz="3600" b="1" i="1" u="sng" dirty="0" err="1" smtClean="0">
                <a:solidFill>
                  <a:srgbClr val="0070C0"/>
                </a:solidFill>
              </a:rPr>
              <a:t>Єлюк</a:t>
            </a:r>
            <a:r>
              <a:rPr lang="uk-UA" sz="3600" b="1" i="1" u="sng" dirty="0" smtClean="0">
                <a:solidFill>
                  <a:srgbClr val="0070C0"/>
                </a:solidFill>
              </a:rPr>
              <a:t> </a:t>
            </a:r>
            <a:r>
              <a:rPr lang="uk-UA" sz="3600" b="1" dirty="0" smtClean="0">
                <a:solidFill>
                  <a:srgbClr val="0070C0"/>
                </a:solidFill>
              </a:rPr>
              <a:t>– професор, визначний </a:t>
            </a:r>
            <a:r>
              <a:rPr lang="uk-UA" sz="3600" b="1" dirty="0" err="1" smtClean="0">
                <a:solidFill>
                  <a:srgbClr val="0070C0"/>
                </a:solidFill>
              </a:rPr>
              <a:t>громацький</a:t>
            </a:r>
            <a:r>
              <a:rPr lang="uk-UA" sz="3600" b="1" dirty="0" smtClean="0">
                <a:solidFill>
                  <a:srgbClr val="0070C0"/>
                </a:solidFill>
              </a:rPr>
              <a:t> діяч. Після зміни влади в Бережанах,був заступником повітового старости. Помер у </a:t>
            </a:r>
            <a:r>
              <a:rPr lang="uk-UA" sz="3600" b="1" dirty="0" err="1" smtClean="0">
                <a:solidFill>
                  <a:srgbClr val="0070C0"/>
                </a:solidFill>
              </a:rPr>
              <a:t>“Чотирикутнику</a:t>
            </a:r>
            <a:r>
              <a:rPr lang="uk-UA" sz="3600" b="1" dirty="0" smtClean="0">
                <a:solidFill>
                  <a:srgbClr val="0070C0"/>
                </a:solidFill>
              </a:rPr>
              <a:t> </a:t>
            </a:r>
            <a:r>
              <a:rPr lang="uk-UA" sz="3600" b="1" dirty="0" err="1" smtClean="0">
                <a:solidFill>
                  <a:srgbClr val="0070C0"/>
                </a:solidFill>
              </a:rPr>
              <a:t>смерті”</a:t>
            </a:r>
            <a:r>
              <a:rPr lang="uk-UA" sz="3600" b="1" dirty="0" smtClean="0">
                <a:solidFill>
                  <a:srgbClr val="0070C0"/>
                </a:solidFill>
              </a:rPr>
              <a:t> у 1919 році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user\Рабочий стол\бережанці в лавах уга\12712410511194261117202210137126217216169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285776"/>
            <a:ext cx="9786974" cy="7143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500042"/>
            <a:ext cx="71287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u="sng" dirty="0" smtClean="0">
                <a:solidFill>
                  <a:schemeClr val="bg1"/>
                </a:solidFill>
              </a:rPr>
              <a:t>АНТІН  ЧЕРНЕЦЬКИЙ- </a:t>
            </a:r>
            <a:r>
              <a:rPr lang="uk-UA" b="1" dirty="0" smtClean="0">
                <a:solidFill>
                  <a:schemeClr val="bg1"/>
                </a:solidFill>
              </a:rPr>
              <a:t>уродженець міста Бережани,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громадсько-політичний, профспілковий діяч, журналіст, один з лідерів Української соціал-демократичної партії (УСДП), член парламенту ЗУНР</a:t>
            </a: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uk-UA" sz="2000" b="1" dirty="0" smtClean="0">
                <a:solidFill>
                  <a:schemeClr val="bg1"/>
                </a:solidFill>
              </a:rPr>
              <a:t>– Української Національної Ради , державний секретар праці і суспільної опіки в уряді ЗУНР.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636912"/>
            <a:ext cx="72728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Взяв </a:t>
            </a:r>
            <a:r>
              <a:rPr lang="ru-RU" sz="2000" b="1" dirty="0" err="1" smtClean="0">
                <a:solidFill>
                  <a:schemeClr val="bg1"/>
                </a:solidFill>
              </a:rPr>
              <a:t>активну</a:t>
            </a:r>
            <a:r>
              <a:rPr lang="ru-RU" sz="2000" b="1" dirty="0" smtClean="0">
                <a:solidFill>
                  <a:schemeClr val="bg1"/>
                </a:solidFill>
              </a:rPr>
              <a:t> участь у </a:t>
            </a:r>
            <a:r>
              <a:rPr lang="ru-RU" sz="2000" b="1" dirty="0" err="1" smtClean="0">
                <a:solidFill>
                  <a:schemeClr val="bg1"/>
                </a:solidFill>
              </a:rPr>
              <a:t>боротьбі</a:t>
            </a:r>
            <a:r>
              <a:rPr lang="ru-RU" sz="2000" b="1" dirty="0" smtClean="0">
                <a:solidFill>
                  <a:schemeClr val="bg1"/>
                </a:solidFill>
              </a:rPr>
              <a:t> за </a:t>
            </a:r>
            <a:r>
              <a:rPr lang="ru-RU" sz="2000" b="1" dirty="0" err="1" smtClean="0">
                <a:solidFill>
                  <a:schemeClr val="bg1"/>
                </a:solidFill>
              </a:rPr>
              <a:t>проголошення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Західноукраїнської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держави</a:t>
            </a:r>
            <a:r>
              <a:rPr lang="ru-RU" sz="2000" b="1" dirty="0" smtClean="0">
                <a:solidFill>
                  <a:schemeClr val="bg1"/>
                </a:solidFill>
              </a:rPr>
              <a:t>. </a:t>
            </a:r>
            <a:r>
              <a:rPr lang="ru-RU" sz="2000" b="1" dirty="0" err="1" smtClean="0">
                <a:solidFill>
                  <a:schemeClr val="bg1"/>
                </a:solidFill>
              </a:rPr>
              <a:t>Був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учасником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першолистопадового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збройного</a:t>
            </a: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b="1" dirty="0" err="1" smtClean="0">
                <a:solidFill>
                  <a:schemeClr val="bg1"/>
                </a:solidFill>
              </a:rPr>
              <a:t>повстання</a:t>
            </a:r>
            <a:r>
              <a:rPr lang="ru-RU" sz="2000" b="1" dirty="0" smtClean="0">
                <a:solidFill>
                  <a:schemeClr val="bg1"/>
                </a:solidFill>
              </a:rPr>
              <a:t> у </a:t>
            </a:r>
            <a:r>
              <a:rPr lang="ru-RU" sz="2000" b="1" dirty="0" err="1" smtClean="0">
                <a:solidFill>
                  <a:schemeClr val="bg1"/>
                </a:solidFill>
              </a:rPr>
              <a:t>Львові</a:t>
            </a:r>
            <a:r>
              <a:rPr lang="ru-RU" sz="2000" b="1" dirty="0" smtClean="0">
                <a:solidFill>
                  <a:schemeClr val="bg1"/>
                </a:solidFill>
              </a:rPr>
              <a:t>. </a:t>
            </a:r>
          </a:p>
          <a:p>
            <a:pPr algn="just"/>
            <a:r>
              <a:rPr lang="ru-RU" sz="2000" b="1" i="1" dirty="0" smtClean="0">
                <a:solidFill>
                  <a:schemeClr val="bg1"/>
                </a:solidFill>
              </a:rPr>
              <a:t>“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Старі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наші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патріоти</a:t>
            </a:r>
            <a:r>
              <a:rPr lang="ru-RU" sz="2000" b="1" i="1" dirty="0" smtClean="0">
                <a:solidFill>
                  <a:schemeClr val="bg1"/>
                </a:solidFill>
              </a:rPr>
              <a:t>,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які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привикли</a:t>
            </a:r>
            <a:r>
              <a:rPr lang="ru-RU" sz="2000" b="1" i="1" dirty="0" smtClean="0">
                <a:solidFill>
                  <a:schemeClr val="bg1"/>
                </a:solidFill>
              </a:rPr>
              <a:t> в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Австрії</a:t>
            </a:r>
            <a:r>
              <a:rPr lang="ru-RU" sz="2000" b="1" i="1" dirty="0" smtClean="0">
                <a:solidFill>
                  <a:schemeClr val="bg1"/>
                </a:solidFill>
              </a:rPr>
              <a:t> вести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політику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легальними</a:t>
            </a:r>
            <a:r>
              <a:rPr lang="ru-RU" sz="2000" b="1" i="1" dirty="0" smtClean="0">
                <a:solidFill>
                  <a:schemeClr val="bg1"/>
                </a:solidFill>
              </a:rPr>
              <a:t> способами, не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передбачаючи</a:t>
            </a:r>
            <a:r>
              <a:rPr lang="ru-RU" sz="2000" b="1" i="1" dirty="0" smtClean="0">
                <a:solidFill>
                  <a:schemeClr val="bg1"/>
                </a:solidFill>
              </a:rPr>
              <a:t>,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i="1" dirty="0" smtClean="0">
                <a:solidFill>
                  <a:schemeClr val="bg1"/>
                </a:solidFill>
              </a:rPr>
              <a:t> скоро треба буде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брати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владу</a:t>
            </a:r>
            <a:r>
              <a:rPr lang="ru-RU" sz="2000" b="1" i="1" dirty="0" smtClean="0">
                <a:solidFill>
                  <a:schemeClr val="bg1"/>
                </a:solidFill>
              </a:rPr>
              <a:t> в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свої</a:t>
            </a:r>
            <a:r>
              <a:rPr lang="ru-RU" sz="2000" b="1" i="1" dirty="0" smtClean="0">
                <a:solidFill>
                  <a:schemeClr val="bg1"/>
                </a:solidFill>
              </a:rPr>
              <a:t> руки, на день 1 листопада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заповіли</a:t>
            </a:r>
            <a:r>
              <a:rPr lang="ru-RU" sz="2000" b="1" i="1" dirty="0" smtClean="0">
                <a:solidFill>
                  <a:schemeClr val="bg1"/>
                </a:solidFill>
              </a:rPr>
              <a:t> у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Львові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з</a:t>
            </a:r>
            <a:r>
              <a:rPr lang="en-US" sz="2000" b="1" i="1" dirty="0" smtClean="0">
                <a:solidFill>
                  <a:schemeClr val="bg1"/>
                </a:solidFill>
              </a:rPr>
              <a:t>’</a:t>
            </a:r>
            <a:r>
              <a:rPr lang="uk-UA" sz="2000" b="1" i="1" dirty="0" err="1" smtClean="0">
                <a:solidFill>
                  <a:schemeClr val="bg1"/>
                </a:solidFill>
              </a:rPr>
              <a:t>їзд</a:t>
            </a:r>
            <a:r>
              <a:rPr lang="uk-UA" sz="2000" b="1" i="1" dirty="0" smtClean="0">
                <a:solidFill>
                  <a:schemeClr val="bg1"/>
                </a:solidFill>
              </a:rPr>
              <a:t> повітових діячів для обговорення та вироблення плану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перебрання</a:t>
            </a:r>
            <a:r>
              <a:rPr lang="uk-UA" sz="2000" b="1" i="1" dirty="0" smtClean="0">
                <a:solidFill>
                  <a:schemeClr val="bg1"/>
                </a:solidFill>
              </a:rPr>
              <a:t> влади в краю. А ми, молодь, вже вночі з 31 жовтня на 1 листопада зайняли Львів</a:t>
            </a:r>
            <a:r>
              <a:rPr lang="ru-RU" sz="2000" b="1" i="1" dirty="0" smtClean="0">
                <a:solidFill>
                  <a:schemeClr val="bg1"/>
                </a:solidFill>
              </a:rPr>
              <a:t>”. –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Згадував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Антін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C:\Documents and Settings\user\Рабочий стол\Старшини_УС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429000"/>
            <a:ext cx="4603438" cy="2790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Ucy;&amp;gcy;&amp;acy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904" y="142852"/>
            <a:ext cx="4483096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57158" y="500042"/>
            <a:ext cx="564360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Із</a:t>
            </a:r>
            <a:r>
              <a:rPr lang="ru-RU" sz="2400" b="1" dirty="0" smtClean="0">
                <a:solidFill>
                  <a:srgbClr val="FF0000"/>
                </a:solidFill>
              </a:rPr>
              <a:t> початком </a:t>
            </a:r>
            <a:r>
              <a:rPr lang="ru-RU" sz="2400" b="1" dirty="0" err="1" smtClean="0">
                <a:solidFill>
                  <a:srgbClr val="FF0000"/>
                </a:solidFill>
              </a:rPr>
              <a:t>українсько-польської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війни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надзвичайно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гостро</a:t>
            </a:r>
            <a:r>
              <a:rPr lang="ru-RU" sz="2400" b="1" dirty="0" smtClean="0">
                <a:solidFill>
                  <a:srgbClr val="FF0000"/>
                </a:solidFill>
              </a:rPr>
              <a:t> стояло </a:t>
            </a:r>
            <a:r>
              <a:rPr lang="ru-RU" sz="2400" b="1" dirty="0" err="1" smtClean="0">
                <a:solidFill>
                  <a:srgbClr val="FF0000"/>
                </a:solidFill>
              </a:rPr>
              <a:t>питання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організації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війська</a:t>
            </a:r>
            <a:r>
              <a:rPr lang="ru-RU" sz="2400" b="1" dirty="0" smtClean="0">
                <a:solidFill>
                  <a:srgbClr val="FF0000"/>
                </a:solidFill>
              </a:rPr>
              <a:t>. Першим </a:t>
            </a:r>
            <a:r>
              <a:rPr lang="ru-RU" sz="2400" b="1" dirty="0" err="1" smtClean="0">
                <a:solidFill>
                  <a:srgbClr val="FF0000"/>
                </a:solidFill>
              </a:rPr>
              <a:t>військовим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формуванням</a:t>
            </a:r>
            <a:r>
              <a:rPr lang="ru-RU" sz="2400" b="1" dirty="0" smtClean="0">
                <a:solidFill>
                  <a:srgbClr val="FF0000"/>
                </a:solidFill>
              </a:rPr>
              <a:t> у Бережанах стала сотня </a:t>
            </a:r>
            <a:r>
              <a:rPr lang="ru-RU" sz="2400" b="1" dirty="0" err="1" smtClean="0">
                <a:solidFill>
                  <a:srgbClr val="FF0000"/>
                </a:solidFill>
              </a:rPr>
              <a:t>поручника</a:t>
            </a:r>
            <a:r>
              <a:rPr lang="ru-RU" sz="2400" b="1" dirty="0" smtClean="0">
                <a:solidFill>
                  <a:srgbClr val="FF0000"/>
                </a:solidFill>
              </a:rPr>
              <a:t> Степана </a:t>
            </a:r>
            <a:r>
              <a:rPr lang="ru-RU" sz="2400" b="1" dirty="0" err="1" smtClean="0">
                <a:solidFill>
                  <a:srgbClr val="FF0000"/>
                </a:solidFill>
              </a:rPr>
              <a:t>Глібовицького</a:t>
            </a:r>
            <a:r>
              <a:rPr lang="ru-RU" sz="2400" b="1" dirty="0" smtClean="0">
                <a:solidFill>
                  <a:srgbClr val="FF0000"/>
                </a:solidFill>
              </a:rPr>
              <a:t>, яка </a:t>
            </a:r>
            <a:r>
              <a:rPr lang="ru-RU" sz="2400" b="1" dirty="0" err="1" smtClean="0">
                <a:solidFill>
                  <a:srgbClr val="FF0000"/>
                </a:solidFill>
              </a:rPr>
              <a:t>забезпечувала</a:t>
            </a:r>
            <a:r>
              <a:rPr lang="ru-RU" sz="2400" b="1" dirty="0" smtClean="0">
                <a:solidFill>
                  <a:srgbClr val="FF0000"/>
                </a:solidFill>
              </a:rPr>
              <a:t> порядок у </a:t>
            </a:r>
            <a:r>
              <a:rPr lang="ru-RU" sz="2400" b="1" dirty="0" err="1" smtClean="0">
                <a:solidFill>
                  <a:srgbClr val="FF0000"/>
                </a:solidFill>
              </a:rPr>
              <a:t>повіті</a:t>
            </a:r>
            <a:r>
              <a:rPr lang="ru-RU" sz="2400" b="1" dirty="0" smtClean="0">
                <a:solidFill>
                  <a:srgbClr val="FF0000"/>
                </a:solidFill>
              </a:rPr>
              <a:t>. З метою </a:t>
            </a:r>
            <a:r>
              <a:rPr lang="ru-RU" sz="2400" b="1" dirty="0" err="1" smtClean="0">
                <a:solidFill>
                  <a:srgbClr val="FF0000"/>
                </a:solidFill>
              </a:rPr>
              <a:t>допомоги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оборонцям</a:t>
            </a:r>
            <a:r>
              <a:rPr lang="ru-RU" sz="2400" b="1" dirty="0" smtClean="0">
                <a:solidFill>
                  <a:srgbClr val="FF0000"/>
                </a:solidFill>
              </a:rPr>
              <a:t> Львова в Бережанах </a:t>
            </a:r>
            <a:r>
              <a:rPr lang="ru-RU" sz="2400" b="1" dirty="0" err="1" smtClean="0">
                <a:solidFill>
                  <a:srgbClr val="FF0000"/>
                </a:solidFill>
              </a:rPr>
              <a:t>розпочали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мобілізацію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колишніх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австрійських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військових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добровольців</a:t>
            </a:r>
            <a:r>
              <a:rPr lang="ru-RU" sz="2400" b="1" dirty="0" smtClean="0">
                <a:solidFill>
                  <a:srgbClr val="FF0000"/>
                </a:solidFill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</a:rPr>
              <a:t>формування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</a:rPr>
              <a:t> них </a:t>
            </a:r>
            <a:r>
              <a:rPr lang="ru-RU" sz="2400" b="1" dirty="0" err="1" smtClean="0">
                <a:solidFill>
                  <a:srgbClr val="FF0000"/>
                </a:solidFill>
              </a:rPr>
              <a:t>похідних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сотень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</a:rPr>
              <a:t>Основними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організаторами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українського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війська</a:t>
            </a:r>
            <a:r>
              <a:rPr lang="ru-RU" sz="2400" b="1" dirty="0" smtClean="0">
                <a:solidFill>
                  <a:srgbClr val="FF0000"/>
                </a:solidFill>
              </a:rPr>
              <a:t> на </a:t>
            </a:r>
            <a:r>
              <a:rPr lang="ru-RU" sz="2400" b="1" dirty="0" err="1" smtClean="0">
                <a:solidFill>
                  <a:srgbClr val="FF0000"/>
                </a:solidFill>
              </a:rPr>
              <a:t>Бережанщині</a:t>
            </a:r>
            <a:r>
              <a:rPr lang="ru-RU" sz="2400" b="1" dirty="0" smtClean="0">
                <a:solidFill>
                  <a:srgbClr val="FF0000"/>
                </a:solidFill>
              </a:rPr>
              <a:t> стали О. </a:t>
            </a:r>
            <a:r>
              <a:rPr lang="ru-RU" sz="2400" b="1" dirty="0" err="1" smtClean="0">
                <a:solidFill>
                  <a:srgbClr val="FF0000"/>
                </a:solidFill>
              </a:rPr>
              <a:t>Ковшевич</a:t>
            </a:r>
            <a:r>
              <a:rPr lang="ru-RU" sz="2400" b="1" dirty="0" smtClean="0">
                <a:solidFill>
                  <a:srgbClr val="FF0000"/>
                </a:solidFill>
              </a:rPr>
              <a:t>, П. </a:t>
            </a:r>
            <a:r>
              <a:rPr lang="ru-RU" sz="2400" b="1" dirty="0" err="1" smtClean="0">
                <a:solidFill>
                  <a:srgbClr val="FF0000"/>
                </a:solidFill>
              </a:rPr>
              <a:t>Бігус</a:t>
            </a:r>
            <a:r>
              <a:rPr lang="ru-RU" sz="2400" b="1" dirty="0" smtClean="0">
                <a:solidFill>
                  <a:srgbClr val="FF0000"/>
                </a:solidFill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</a:rPr>
              <a:t>інші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5058" name="AutoShape 2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1889125"/>
            <a:ext cx="6505575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1889125"/>
            <a:ext cx="6505575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314</TotalTime>
  <Words>956</Words>
  <Application>Microsoft Office PowerPoint</Application>
  <PresentationFormat>Екран (4:3)</PresentationFormat>
  <Paragraphs>50</Paragraphs>
  <Slides>18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6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</dc:creator>
  <cp:lastModifiedBy>Пользователь Windows</cp:lastModifiedBy>
  <cp:revision>35</cp:revision>
  <dcterms:created xsi:type="dcterms:W3CDTF">2018-10-21T19:35:59Z</dcterms:created>
  <dcterms:modified xsi:type="dcterms:W3CDTF">2018-10-24T05:55:41Z</dcterms:modified>
</cp:coreProperties>
</file>