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435280" cy="48245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800" dirty="0" smtClean="0"/>
              <a:t>  </a:t>
            </a:r>
            <a:r>
              <a:rPr lang="uk-UA" sz="4800" dirty="0" smtClean="0">
                <a:solidFill>
                  <a:srgbClr val="FF0000"/>
                </a:solidFill>
              </a:rPr>
              <a:t>Дослідження-передбачення на основі спостережень</a:t>
            </a:r>
          </a:p>
          <a:p>
            <a:pPr marL="0" indent="0" algn="ctr">
              <a:buNone/>
            </a:pPr>
            <a:endParaRPr lang="uk-UA" sz="4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uk-UA" sz="4800" dirty="0" smtClean="0"/>
              <a:t> </a:t>
            </a:r>
            <a:r>
              <a:rPr lang="uk-UA" sz="4000" i="1" dirty="0" smtClean="0"/>
              <a:t>Великий-велетень, стежина-стежка, гриби-гриб, лимон-лимони, човен-човни, крило-крила, голубка-голуб.</a:t>
            </a:r>
          </a:p>
        </p:txBody>
      </p:sp>
    </p:spTree>
    <p:extLst>
      <p:ext uri="{BB962C8B-B14F-4D97-AF65-F5344CB8AC3E}">
        <p14:creationId xmlns:p14="http://schemas.microsoft.com/office/powerpoint/2010/main" val="12468105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00628"/>
            <a:ext cx="7948364" cy="40565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 smtClean="0"/>
              <a:t>     Вимова наголошених і ненаголошених голосних. Ненаголошені голосні </a:t>
            </a:r>
            <a:r>
              <a:rPr lang="en-US" sz="3200" dirty="0" smtClean="0"/>
              <a:t>[</a:t>
            </a:r>
            <a:r>
              <a:rPr lang="uk-UA" sz="3200" dirty="0" smtClean="0"/>
              <a:t>е</a:t>
            </a:r>
            <a:r>
              <a:rPr lang="en-US" sz="3200" dirty="0" smtClean="0"/>
              <a:t>] , [</a:t>
            </a:r>
            <a:r>
              <a:rPr lang="uk-UA" sz="3200" dirty="0" smtClean="0"/>
              <a:t>и</a:t>
            </a:r>
            <a:r>
              <a:rPr lang="en-US" sz="3200" dirty="0" smtClean="0"/>
              <a:t>] , [</a:t>
            </a:r>
            <a:r>
              <a:rPr lang="uk-UA" sz="3200" dirty="0"/>
              <a:t>о</a:t>
            </a:r>
            <a:r>
              <a:rPr lang="en-US" sz="3200" dirty="0" smtClean="0"/>
              <a:t>] </a:t>
            </a:r>
            <a:r>
              <a:rPr lang="uk-UA" sz="3200" dirty="0" smtClean="0"/>
              <a:t>в коренях слів . Ненаголошені голосні, що не перевіряються наголосом. Позначення на письмі </a:t>
            </a:r>
            <a:r>
              <a:rPr lang="uk-UA" sz="3200" dirty="0"/>
              <a:t>ненаголошених </a:t>
            </a:r>
            <a:r>
              <a:rPr lang="uk-UA" sz="3200" dirty="0" smtClean="0"/>
              <a:t>голосних [</a:t>
            </a:r>
            <a:r>
              <a:rPr lang="uk-UA" sz="3200" dirty="0"/>
              <a:t>е] , [и] , [о</a:t>
            </a:r>
            <a:r>
              <a:rPr lang="uk-UA" sz="3200" dirty="0" smtClean="0"/>
              <a:t>] перед складом з наголошеним</a:t>
            </a:r>
            <a:r>
              <a:rPr lang="en-US" sz="3200" dirty="0" smtClean="0"/>
              <a:t> [y]</a:t>
            </a:r>
            <a:r>
              <a:rPr lang="en-US" sz="3200" dirty="0"/>
              <a:t> </a:t>
            </a:r>
            <a:r>
              <a:rPr lang="uk-UA" sz="3200" dirty="0" smtClean="0"/>
              <a:t>в коренях слів .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63991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149480" cy="864096"/>
          </a:xfrm>
        </p:spPr>
        <p:txBody>
          <a:bodyPr/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Очікувані результати </a:t>
            </a:r>
            <a:endParaRPr lang="uk-UA" sz="4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00628"/>
            <a:ext cx="7848872" cy="405656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Учні </a:t>
            </a:r>
            <a:r>
              <a:rPr lang="uk-UA" sz="2400" dirty="0"/>
              <a:t>правильно записують слова з вивченими </a:t>
            </a:r>
            <a:r>
              <a:rPr lang="uk-UA" sz="2400" dirty="0" smtClean="0"/>
              <a:t>орфограмами, </a:t>
            </a:r>
            <a:r>
              <a:rPr lang="uk-UA" sz="2400" dirty="0" err="1"/>
              <a:t>обгрунтовують</a:t>
            </a:r>
            <a:r>
              <a:rPr lang="uk-UA" sz="2400" dirty="0"/>
              <a:t> написання слів відповідно до орфографічних </a:t>
            </a:r>
            <a:r>
              <a:rPr lang="uk-UA" sz="2400" dirty="0" smtClean="0"/>
              <a:t>правил.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Учні </a:t>
            </a:r>
            <a:r>
              <a:rPr lang="uk-UA" sz="2400" dirty="0"/>
              <a:t>розрізняють ненаголошені голосні </a:t>
            </a:r>
            <a:r>
              <a:rPr lang="uk-UA" sz="2400" dirty="0" smtClean="0"/>
              <a:t>звуки; користуються </a:t>
            </a:r>
            <a:r>
              <a:rPr lang="uk-UA" sz="2400" dirty="0"/>
              <a:t>орфографічним словником </a:t>
            </a:r>
            <a:r>
              <a:rPr lang="uk-UA" sz="2400" dirty="0" smtClean="0"/>
              <a:t>;помічають </a:t>
            </a:r>
            <a:r>
              <a:rPr lang="uk-UA" sz="2400" dirty="0"/>
              <a:t>і виправляють орфоепічні й орфографічні помилки відповідно до вивчених правил </a:t>
            </a:r>
            <a:endParaRPr lang="uk-UA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Учні </a:t>
            </a:r>
            <a:r>
              <a:rPr lang="uk-UA" sz="2400" dirty="0"/>
              <a:t>усвідомлюють </a:t>
            </a:r>
            <a:r>
              <a:rPr lang="uk-UA" sz="2400" dirty="0" smtClean="0"/>
              <a:t>красу, естетичну довершеність </a:t>
            </a:r>
            <a:r>
              <a:rPr lang="uk-UA" sz="2400" dirty="0"/>
              <a:t>української </a:t>
            </a:r>
            <a:r>
              <a:rPr lang="uk-UA" sz="2400" dirty="0" smtClean="0"/>
              <a:t>мови, зокрема </a:t>
            </a:r>
            <a:r>
              <a:rPr lang="uk-UA" sz="2400" dirty="0"/>
              <a:t>її милозвучність і </a:t>
            </a:r>
            <a:r>
              <a:rPr lang="uk-UA" sz="2400" dirty="0" smtClean="0"/>
              <a:t>мелодійність.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3065915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7833048" cy="1008112"/>
          </a:xfrm>
        </p:spPr>
        <p:txBody>
          <a:bodyPr/>
          <a:lstStyle/>
          <a:p>
            <a:r>
              <a:rPr lang="uk-UA" sz="4800" dirty="0" smtClean="0">
                <a:solidFill>
                  <a:srgbClr val="FF0000"/>
                </a:solidFill>
              </a:rPr>
              <a:t>«Незакінчені речення»</a:t>
            </a:r>
            <a:endParaRPr lang="uk-UA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i="1" dirty="0" smtClean="0"/>
              <a:t>- На сьогоднішньому уроці для мене найважливішим відкриттям було …</a:t>
            </a:r>
          </a:p>
          <a:p>
            <a:pPr>
              <a:buFontTx/>
              <a:buChar char="-"/>
            </a:pPr>
            <a:endParaRPr lang="uk-UA" sz="3200" i="1" dirty="0"/>
          </a:p>
          <a:p>
            <a:pPr>
              <a:buFontTx/>
              <a:buChar char="-"/>
            </a:pPr>
            <a:endParaRPr lang="uk-UA" sz="3200" i="1" dirty="0" smtClean="0"/>
          </a:p>
          <a:p>
            <a:pPr marL="0" indent="0">
              <a:buNone/>
            </a:pPr>
            <a:r>
              <a:rPr lang="uk-UA" sz="3200" i="1" dirty="0" smtClean="0"/>
              <a:t>- Отримана на сьогоднішньому уроці інформація дає нам підстави для висновку,що…</a:t>
            </a:r>
            <a:endParaRPr lang="uk-UA" sz="3200" i="1" dirty="0"/>
          </a:p>
        </p:txBody>
      </p:sp>
    </p:spTree>
    <p:extLst>
      <p:ext uri="{BB962C8B-B14F-4D97-AF65-F5344CB8AC3E}">
        <p14:creationId xmlns:p14="http://schemas.microsoft.com/office/powerpoint/2010/main" val="16490283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31</TotalTime>
  <Words>159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Углы</vt:lpstr>
      <vt:lpstr>Презентация PowerPoint</vt:lpstr>
      <vt:lpstr>Презентация PowerPoint</vt:lpstr>
      <vt:lpstr>Очікувані результати </vt:lpstr>
      <vt:lpstr>«Незакінчені речення»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№3</dc:title>
  <dc:creator>Admin</dc:creator>
  <cp:lastModifiedBy>Admin</cp:lastModifiedBy>
  <cp:revision>8</cp:revision>
  <dcterms:created xsi:type="dcterms:W3CDTF">2018-12-29T12:08:19Z</dcterms:created>
  <dcterms:modified xsi:type="dcterms:W3CDTF">2018-12-31T13:16:17Z</dcterms:modified>
</cp:coreProperties>
</file>