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1" d="100"/>
          <a:sy n="91" d="100"/>
        </p:scale>
        <p:origin x="84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DFDB4-0FD4-4137-950F-C69AF0B2F322}" type="datetimeFigureOut">
              <a:rPr lang="uk-UA" smtClean="0"/>
              <a:pPr/>
              <a:t>04.01.2019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7E144-F105-4C09-AF4E-48A2A9A2077C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459579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DFDB4-0FD4-4137-950F-C69AF0B2F322}" type="datetimeFigureOut">
              <a:rPr lang="uk-UA" smtClean="0"/>
              <a:pPr/>
              <a:t>04.01.2019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7E144-F105-4C09-AF4E-48A2A9A2077C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00940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DFDB4-0FD4-4137-950F-C69AF0B2F322}" type="datetimeFigureOut">
              <a:rPr lang="uk-UA" smtClean="0"/>
              <a:pPr/>
              <a:t>04.01.2019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7E144-F105-4C09-AF4E-48A2A9A2077C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363117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DFDB4-0FD4-4137-950F-C69AF0B2F322}" type="datetimeFigureOut">
              <a:rPr lang="uk-UA" smtClean="0"/>
              <a:pPr/>
              <a:t>04.01.2019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7E144-F105-4C09-AF4E-48A2A9A2077C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329339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DFDB4-0FD4-4137-950F-C69AF0B2F322}" type="datetimeFigureOut">
              <a:rPr lang="uk-UA" smtClean="0"/>
              <a:pPr/>
              <a:t>04.01.2019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7E144-F105-4C09-AF4E-48A2A9A2077C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376130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DFDB4-0FD4-4137-950F-C69AF0B2F322}" type="datetimeFigureOut">
              <a:rPr lang="uk-UA" smtClean="0"/>
              <a:pPr/>
              <a:t>04.01.2019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7E144-F105-4C09-AF4E-48A2A9A2077C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721997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DFDB4-0FD4-4137-950F-C69AF0B2F322}" type="datetimeFigureOut">
              <a:rPr lang="uk-UA" smtClean="0"/>
              <a:pPr/>
              <a:t>04.01.2019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7E144-F105-4C09-AF4E-48A2A9A2077C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32530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DFDB4-0FD4-4137-950F-C69AF0B2F322}" type="datetimeFigureOut">
              <a:rPr lang="uk-UA" smtClean="0"/>
              <a:pPr/>
              <a:t>04.01.2019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7E144-F105-4C09-AF4E-48A2A9A2077C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74070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DFDB4-0FD4-4137-950F-C69AF0B2F322}" type="datetimeFigureOut">
              <a:rPr lang="uk-UA" smtClean="0"/>
              <a:pPr/>
              <a:t>04.01.2019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7E144-F105-4C09-AF4E-48A2A9A2077C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7373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DFDB4-0FD4-4137-950F-C69AF0B2F322}" type="datetimeFigureOut">
              <a:rPr lang="uk-UA" smtClean="0"/>
              <a:pPr/>
              <a:t>04.01.2019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7E144-F105-4C09-AF4E-48A2A9A2077C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82093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DFDB4-0FD4-4137-950F-C69AF0B2F322}" type="datetimeFigureOut">
              <a:rPr lang="uk-UA" smtClean="0"/>
              <a:pPr/>
              <a:t>04.01.2019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7E144-F105-4C09-AF4E-48A2A9A2077C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0632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DFDB4-0FD4-4137-950F-C69AF0B2F322}" type="datetimeFigureOut">
              <a:rPr lang="uk-UA" smtClean="0"/>
              <a:pPr/>
              <a:t>04.01.2019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7E144-F105-4C09-AF4E-48A2A9A2077C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29159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DFDB4-0FD4-4137-950F-C69AF0B2F322}" type="datetimeFigureOut">
              <a:rPr lang="uk-UA" smtClean="0"/>
              <a:pPr/>
              <a:t>04.01.2019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7E144-F105-4C09-AF4E-48A2A9A2077C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00279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DFDB4-0FD4-4137-950F-C69AF0B2F322}" type="datetimeFigureOut">
              <a:rPr lang="uk-UA" smtClean="0"/>
              <a:pPr/>
              <a:t>04.01.2019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7E144-F105-4C09-AF4E-48A2A9A2077C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51496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DFDB4-0FD4-4137-950F-C69AF0B2F322}" type="datetimeFigureOut">
              <a:rPr lang="uk-UA" smtClean="0"/>
              <a:pPr/>
              <a:t>04.01.2019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7E144-F105-4C09-AF4E-48A2A9A2077C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10065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7E144-F105-4C09-AF4E-48A2A9A2077C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DFDB4-0FD4-4137-950F-C69AF0B2F322}" type="datetimeFigureOut">
              <a:rPr lang="uk-UA" smtClean="0"/>
              <a:pPr/>
              <a:t>04.01.2019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61232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0DFDB4-0FD4-4137-950F-C69AF0B2F322}" type="datetimeFigureOut">
              <a:rPr lang="uk-UA" smtClean="0"/>
              <a:pPr/>
              <a:t>04.01.2019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AE7E144-F105-4C09-AF4E-48A2A9A2077C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62277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004" y="286941"/>
            <a:ext cx="7112692" cy="1646302"/>
          </a:xfrm>
        </p:spPr>
        <p:txBody>
          <a:bodyPr/>
          <a:lstStyle/>
          <a:p>
            <a:r>
              <a:rPr lang="uk-UA" dirty="0" err="1" smtClean="0"/>
              <a:t>Рефрейлінг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4866" y="2344055"/>
            <a:ext cx="3819092" cy="21874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  <a:reflection blurRad="6350" stA="50000" endA="300" endPos="90000" dir="5400000" sy="-100000" algn="bl" rotWithShape="0"/>
          </a:effectLst>
          <a:scene3d>
            <a:camera prst="obliqueTopRight"/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5" name="Подзаголовок 2"/>
          <p:cNvSpPr txBox="1">
            <a:spLocks/>
          </p:cNvSpPr>
          <p:nvPr/>
        </p:nvSpPr>
        <p:spPr>
          <a:xfrm>
            <a:off x="455919" y="2921543"/>
            <a:ext cx="5251198" cy="1096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200" smtClean="0"/>
              <a:t>За вікном холодно, але…</a:t>
            </a:r>
            <a:endParaRPr lang="uk-UA" sz="3200" dirty="0"/>
          </a:p>
        </p:txBody>
      </p:sp>
    </p:spTree>
    <p:extLst>
      <p:ext uri="{BB962C8B-B14F-4D97-AF65-F5344CB8AC3E}">
        <p14:creationId xmlns:p14="http://schemas.microsoft.com/office/powerpoint/2010/main" val="25646034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5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585" y="376843"/>
            <a:ext cx="7015942" cy="1320800"/>
          </a:xfrm>
        </p:spPr>
        <p:txBody>
          <a:bodyPr>
            <a:noAutofit/>
          </a:bodyPr>
          <a:lstStyle/>
          <a:p>
            <a:r>
              <a:rPr lang="uk-UA" sz="5400" dirty="0" smtClean="0"/>
              <a:t>Проблемні запитання </a:t>
            </a:r>
            <a:endParaRPr lang="uk-UA" sz="5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2070589"/>
          </a:xfrm>
        </p:spPr>
        <p:txBody>
          <a:bodyPr>
            <a:normAutofit/>
          </a:bodyPr>
          <a:lstStyle/>
          <a:p>
            <a:r>
              <a:rPr lang="uk-UA" sz="2800" i="1" dirty="0" smtClean="0"/>
              <a:t>Яке добро вашим рідним може принести сьогоднішній урок рідної мови?</a:t>
            </a:r>
            <a:endParaRPr lang="uk-UA" sz="2800" i="1" dirty="0"/>
          </a:p>
          <a:p>
            <a:r>
              <a:rPr lang="uk-UA" sz="2800" i="1" dirty="0" smtClean="0"/>
              <a:t>Чи можна вважати ваші знання подарунком для вашої родини?</a:t>
            </a:r>
            <a:endParaRPr lang="uk-UA" sz="2800" i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0657" y="376843"/>
            <a:ext cx="2102594" cy="260172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bliqueTopRight"/>
            <a:lightRig rig="threePt" dir="t"/>
          </a:scene3d>
          <a:sp3d>
            <a:bevelT/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3400" y="3757353"/>
            <a:ext cx="4118464" cy="270994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 prst="angle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641029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2396" y="170121"/>
            <a:ext cx="5301819" cy="655458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3931920" cy="1320800"/>
          </a:xfrm>
        </p:spPr>
        <p:txBody>
          <a:bodyPr>
            <a:normAutofit/>
          </a:bodyPr>
          <a:lstStyle/>
          <a:p>
            <a:r>
              <a:rPr lang="uk-UA" sz="5400" dirty="0" err="1" smtClean="0"/>
              <a:t>Какографія</a:t>
            </a:r>
            <a:endParaRPr lang="uk-UA" sz="5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57188" y="1791086"/>
            <a:ext cx="4755054" cy="42694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2800" i="1" dirty="0" smtClean="0">
                <a:solidFill>
                  <a:schemeClr val="tx1"/>
                </a:solidFill>
              </a:rPr>
              <a:t>   Мене звати </a:t>
            </a:r>
            <a:r>
              <a:rPr lang="uk-UA" sz="2800" i="1" dirty="0" err="1" smtClean="0">
                <a:solidFill>
                  <a:schemeClr val="tx1"/>
                </a:solidFill>
              </a:rPr>
              <a:t>васелина</a:t>
            </a:r>
            <a:r>
              <a:rPr lang="uk-UA" sz="2800" i="1" dirty="0" smtClean="0">
                <a:solidFill>
                  <a:schemeClr val="tx1"/>
                </a:solidFill>
              </a:rPr>
              <a:t>. Я </a:t>
            </a:r>
            <a:r>
              <a:rPr lang="uk-UA" sz="2800" i="1" dirty="0" err="1" smtClean="0">
                <a:solidFill>
                  <a:schemeClr val="tx1"/>
                </a:solidFill>
              </a:rPr>
              <a:t>причудова</a:t>
            </a:r>
            <a:r>
              <a:rPr lang="uk-UA" sz="2800" i="1" dirty="0" smtClean="0">
                <a:solidFill>
                  <a:schemeClr val="tx1"/>
                </a:solidFill>
              </a:rPr>
              <a:t> </a:t>
            </a:r>
            <a:r>
              <a:rPr lang="uk-UA" sz="2800" i="1" dirty="0" err="1" smtClean="0">
                <a:solidFill>
                  <a:schemeClr val="tx1"/>
                </a:solidFill>
              </a:rPr>
              <a:t>доничка</a:t>
            </a:r>
            <a:r>
              <a:rPr lang="uk-UA" sz="2800" i="1" dirty="0" smtClean="0">
                <a:solidFill>
                  <a:schemeClr val="tx1"/>
                </a:solidFill>
              </a:rPr>
              <a:t> і розумна </a:t>
            </a:r>
            <a:r>
              <a:rPr lang="uk-UA" sz="2800" i="1" dirty="0" err="1" smtClean="0">
                <a:solidFill>
                  <a:schemeClr val="tx1"/>
                </a:solidFill>
              </a:rPr>
              <a:t>учиниця</a:t>
            </a:r>
            <a:r>
              <a:rPr lang="uk-UA" sz="2800" i="1" dirty="0" smtClean="0">
                <a:solidFill>
                  <a:schemeClr val="tx1"/>
                </a:solidFill>
              </a:rPr>
              <a:t>, дбайлива </a:t>
            </a:r>
            <a:r>
              <a:rPr lang="uk-UA" sz="2800" i="1" dirty="0" err="1" smtClean="0">
                <a:solidFill>
                  <a:schemeClr val="tx1"/>
                </a:solidFill>
              </a:rPr>
              <a:t>онученька</a:t>
            </a:r>
            <a:r>
              <a:rPr lang="uk-UA" sz="2800" i="1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r>
              <a:rPr lang="uk-UA" sz="2800" i="1" dirty="0" smtClean="0">
                <a:solidFill>
                  <a:schemeClr val="tx1"/>
                </a:solidFill>
              </a:rPr>
              <a:t>   Принеси мені </a:t>
            </a:r>
            <a:r>
              <a:rPr lang="uk-UA" sz="2800" i="1" dirty="0" err="1" smtClean="0">
                <a:solidFill>
                  <a:schemeClr val="tx1"/>
                </a:solidFill>
              </a:rPr>
              <a:t>велитенський</a:t>
            </a:r>
            <a:r>
              <a:rPr lang="uk-UA" sz="2800" i="1" dirty="0" smtClean="0">
                <a:solidFill>
                  <a:schemeClr val="tx1"/>
                </a:solidFill>
              </a:rPr>
              <a:t> </a:t>
            </a:r>
            <a:r>
              <a:rPr lang="uk-UA" sz="2800" i="1" dirty="0" err="1" smtClean="0">
                <a:solidFill>
                  <a:schemeClr val="tx1"/>
                </a:solidFill>
              </a:rPr>
              <a:t>човин</a:t>
            </a:r>
            <a:r>
              <a:rPr lang="uk-UA" sz="2800" i="1" dirty="0" smtClean="0">
                <a:solidFill>
                  <a:schemeClr val="tx1"/>
                </a:solidFill>
              </a:rPr>
              <a:t>, </a:t>
            </a:r>
            <a:r>
              <a:rPr lang="uk-UA" sz="2800" i="1" dirty="0" err="1" smtClean="0">
                <a:solidFill>
                  <a:schemeClr val="tx1"/>
                </a:solidFill>
              </a:rPr>
              <a:t>блескучий</a:t>
            </a:r>
            <a:r>
              <a:rPr lang="uk-UA" sz="2800" i="1" dirty="0" smtClean="0">
                <a:solidFill>
                  <a:schemeClr val="tx1"/>
                </a:solidFill>
              </a:rPr>
              <a:t> </a:t>
            </a:r>
            <a:r>
              <a:rPr lang="uk-UA" sz="2800" i="1" dirty="0" err="1" smtClean="0">
                <a:solidFill>
                  <a:schemeClr val="tx1"/>
                </a:solidFill>
              </a:rPr>
              <a:t>пинал</a:t>
            </a:r>
            <a:r>
              <a:rPr lang="uk-UA" sz="2800" i="1" dirty="0" smtClean="0">
                <a:solidFill>
                  <a:schemeClr val="tx1"/>
                </a:solidFill>
              </a:rPr>
              <a:t>. А ще я хочу </a:t>
            </a:r>
            <a:r>
              <a:rPr lang="uk-UA" sz="2800" i="1" dirty="0" err="1" smtClean="0">
                <a:solidFill>
                  <a:schemeClr val="tx1"/>
                </a:solidFill>
              </a:rPr>
              <a:t>зилений</a:t>
            </a:r>
            <a:r>
              <a:rPr lang="uk-UA" sz="2800" i="1" dirty="0" smtClean="0">
                <a:solidFill>
                  <a:schemeClr val="tx1"/>
                </a:solidFill>
              </a:rPr>
              <a:t> </a:t>
            </a:r>
            <a:r>
              <a:rPr lang="uk-UA" sz="2800" i="1" dirty="0" err="1" smtClean="0">
                <a:solidFill>
                  <a:schemeClr val="tx1"/>
                </a:solidFill>
              </a:rPr>
              <a:t>вилосипед</a:t>
            </a:r>
            <a:r>
              <a:rPr lang="uk-UA" sz="2800" i="1" dirty="0" smtClean="0">
                <a:solidFill>
                  <a:schemeClr val="tx1"/>
                </a:solidFill>
              </a:rPr>
              <a:t> і </a:t>
            </a:r>
            <a:r>
              <a:rPr lang="uk-UA" sz="2800" i="1" dirty="0" err="1" smtClean="0">
                <a:solidFill>
                  <a:schemeClr val="tx1"/>
                </a:solidFill>
              </a:rPr>
              <a:t>мякі</a:t>
            </a:r>
            <a:r>
              <a:rPr lang="uk-UA" sz="2800" i="1" dirty="0" smtClean="0">
                <a:solidFill>
                  <a:schemeClr val="tx1"/>
                </a:solidFill>
              </a:rPr>
              <a:t> цукерки.</a:t>
            </a:r>
            <a:endParaRPr lang="uk-UA" sz="2800" i="1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8344" y="1137683"/>
            <a:ext cx="39446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i="1" dirty="0" err="1" smtClean="0">
                <a:solidFill>
                  <a:srgbClr val="FF0000"/>
                </a:solidFill>
              </a:rPr>
              <a:t>Св</a:t>
            </a:r>
            <a:r>
              <a:rPr lang="en-US" sz="3200" i="1" dirty="0" smtClean="0">
                <a:solidFill>
                  <a:srgbClr val="FF0000"/>
                </a:solidFill>
              </a:rPr>
              <a:t>’</a:t>
            </a:r>
            <a:r>
              <a:rPr lang="uk-UA" sz="3200" i="1" dirty="0" err="1" smtClean="0">
                <a:solidFill>
                  <a:srgbClr val="FF0000"/>
                </a:solidFill>
              </a:rPr>
              <a:t>ятий</a:t>
            </a:r>
            <a:r>
              <a:rPr lang="uk-UA" sz="3200" i="1" dirty="0" smtClean="0">
                <a:solidFill>
                  <a:srgbClr val="FF0000"/>
                </a:solidFill>
              </a:rPr>
              <a:t> </a:t>
            </a:r>
            <a:r>
              <a:rPr lang="uk-UA" sz="3200" i="1" dirty="0" err="1" smtClean="0">
                <a:solidFill>
                  <a:srgbClr val="FF0000"/>
                </a:solidFill>
              </a:rPr>
              <a:t>Меколаю</a:t>
            </a:r>
            <a:r>
              <a:rPr lang="uk-UA" sz="3200" i="1" dirty="0" smtClean="0">
                <a:solidFill>
                  <a:srgbClr val="FF0000"/>
                </a:solidFill>
              </a:rPr>
              <a:t>!</a:t>
            </a:r>
            <a:endParaRPr lang="uk-UA" sz="32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83683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21536" y="76201"/>
            <a:ext cx="9152466" cy="1769532"/>
          </a:xfrm>
        </p:spPr>
        <p:txBody>
          <a:bodyPr>
            <a:noAutofit/>
          </a:bodyPr>
          <a:lstStyle/>
          <a:p>
            <a:r>
              <a:rPr lang="uk-UA" sz="4800" dirty="0" smtClean="0"/>
              <a:t>Карта поняття.  </a:t>
            </a:r>
            <a:br>
              <a:rPr lang="uk-UA" sz="4800" dirty="0" smtClean="0"/>
            </a:br>
            <a:r>
              <a:rPr lang="uk-UA" sz="4800" dirty="0"/>
              <a:t> </a:t>
            </a:r>
            <a:r>
              <a:rPr lang="uk-UA" sz="4800" dirty="0" smtClean="0"/>
              <a:t>        Резиденція Миколая</a:t>
            </a:r>
            <a:br>
              <a:rPr lang="uk-UA" sz="4800" dirty="0" smtClean="0"/>
            </a:br>
            <a:endParaRPr lang="uk-UA" sz="4800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677334" y="2160590"/>
            <a:ext cx="6239933" cy="2021944"/>
          </a:xfrm>
        </p:spPr>
        <p:txBody>
          <a:bodyPr>
            <a:normAutofit/>
          </a:bodyPr>
          <a:lstStyle/>
          <a:p>
            <a:r>
              <a:rPr lang="uk-UA" sz="2400" i="1" dirty="0" smtClean="0"/>
              <a:t>Перша група – «Зелені </a:t>
            </a:r>
            <a:r>
              <a:rPr lang="uk-UA" sz="2400" i="1" dirty="0" err="1" smtClean="0"/>
              <a:t>смаколики</a:t>
            </a:r>
            <a:r>
              <a:rPr lang="uk-UA" sz="2400" i="1" dirty="0" smtClean="0"/>
              <a:t>»</a:t>
            </a:r>
          </a:p>
          <a:p>
            <a:r>
              <a:rPr lang="uk-UA" sz="2400" i="1" dirty="0" smtClean="0"/>
              <a:t>Друга група – «Веселі книгарі»</a:t>
            </a:r>
          </a:p>
          <a:p>
            <a:r>
              <a:rPr lang="uk-UA" sz="2400" i="1" dirty="0" smtClean="0"/>
              <a:t>Третя група – «А тобі – кожух»</a:t>
            </a:r>
          </a:p>
          <a:p>
            <a:r>
              <a:rPr lang="uk-UA" sz="2400" i="1" dirty="0" smtClean="0"/>
              <a:t>Четверта група – «Велосипед – вітер»</a:t>
            </a:r>
            <a:endParaRPr lang="uk-UA" sz="2400" i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8589" y="2160590"/>
            <a:ext cx="4370826" cy="255693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bliqueTopRight"/>
            <a:lightRig rig="twoPt" dir="t">
              <a:rot lat="0" lon="0" rev="7200000"/>
            </a:lightRig>
          </a:scene3d>
          <a:sp3d>
            <a:bevelT w="25400" h="19050" prst="angle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7428943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7606145" cy="1320800"/>
          </a:xfrm>
        </p:spPr>
        <p:txBody>
          <a:bodyPr>
            <a:noAutofit/>
          </a:bodyPr>
          <a:lstStyle/>
          <a:p>
            <a:r>
              <a:rPr lang="ru-RU" sz="4400" dirty="0" smtClean="0"/>
              <a:t>Спец</a:t>
            </a:r>
            <a:r>
              <a:rPr lang="uk-UA" sz="4400" dirty="0" err="1" smtClean="0"/>
              <a:t>іальні</a:t>
            </a:r>
            <a:r>
              <a:rPr lang="uk-UA" sz="4400" dirty="0" smtClean="0"/>
              <a:t> ролі під час обговорення</a:t>
            </a:r>
            <a:endParaRPr lang="uk-UA" sz="4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6389" y="1654232"/>
            <a:ext cx="3794913" cy="4538749"/>
          </a:xfrm>
        </p:spPr>
        <p:txBody>
          <a:bodyPr/>
          <a:lstStyle/>
          <a:p>
            <a:r>
              <a:rPr lang="uk-UA" dirty="0" smtClean="0"/>
              <a:t>Перший учасник – «Коректор» (виправляє помилки, записує слова звукописом)</a:t>
            </a:r>
          </a:p>
          <a:p>
            <a:r>
              <a:rPr lang="uk-UA" dirty="0" smtClean="0"/>
              <a:t>Другий учасник – «Учитель» (оголошує орфографічне правило)</a:t>
            </a:r>
          </a:p>
          <a:p>
            <a:r>
              <a:rPr lang="uk-UA" dirty="0" smtClean="0"/>
              <a:t>Третій учасник – «Теоретик» (називає орфограму)</a:t>
            </a:r>
          </a:p>
          <a:p>
            <a:r>
              <a:rPr lang="uk-UA" dirty="0" smtClean="0"/>
              <a:t>Четвертий учасник – «Диктор» (Озвучує текст відповідно до норм орфоепії)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3693" y="742999"/>
            <a:ext cx="3511088" cy="265337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8008" y="3647005"/>
            <a:ext cx="3818964" cy="254597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 prst="angle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2310" y="592762"/>
            <a:ext cx="2953855" cy="295385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19325" y="3686345"/>
            <a:ext cx="2456330" cy="246729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8740270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9" dur="8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8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596668" cy="1320800"/>
          </a:xfrm>
        </p:spPr>
        <p:txBody>
          <a:bodyPr>
            <a:normAutofit/>
          </a:bodyPr>
          <a:lstStyle/>
          <a:p>
            <a:r>
              <a:rPr lang="uk-UA" sz="5400" dirty="0" err="1" smtClean="0"/>
              <a:t>Мовна</a:t>
            </a:r>
            <a:r>
              <a:rPr lang="uk-UA" sz="5400" dirty="0" smtClean="0"/>
              <a:t> мозаїка</a:t>
            </a:r>
            <a:endParaRPr lang="uk-UA" sz="5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6675" y="1320800"/>
            <a:ext cx="3616760" cy="463343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uk-UA" sz="2800" i="1" dirty="0" smtClean="0"/>
              <a:t>   К..</a:t>
            </a:r>
            <a:r>
              <a:rPr lang="uk-UA" sz="2800" i="1" dirty="0" err="1" smtClean="0"/>
              <a:t>шеня</a:t>
            </a:r>
            <a:r>
              <a:rPr lang="uk-UA" sz="2800" i="1" dirty="0" smtClean="0"/>
              <a:t>, ап..</a:t>
            </a:r>
            <a:r>
              <a:rPr lang="uk-UA" sz="2800" i="1" dirty="0" err="1" smtClean="0"/>
              <a:t>льсин</a:t>
            </a:r>
            <a:r>
              <a:rPr lang="uk-UA" sz="2800" i="1" dirty="0" smtClean="0"/>
              <a:t>, </a:t>
            </a:r>
            <a:r>
              <a:rPr lang="uk-UA" sz="2800" i="1" dirty="0" err="1" smtClean="0"/>
              <a:t>тр</a:t>
            </a:r>
            <a:r>
              <a:rPr lang="uk-UA" sz="2800" i="1" dirty="0" smtClean="0"/>
              <a:t>..</a:t>
            </a:r>
            <a:r>
              <a:rPr lang="uk-UA" sz="2800" i="1" dirty="0" err="1" smtClean="0"/>
              <a:t>вога</a:t>
            </a:r>
            <a:r>
              <a:rPr lang="uk-UA" sz="2800" i="1" dirty="0" smtClean="0"/>
              <a:t>,</a:t>
            </a:r>
          </a:p>
          <a:p>
            <a:pPr>
              <a:buNone/>
            </a:pPr>
            <a:r>
              <a:rPr lang="uk-UA" sz="2800" i="1" dirty="0" smtClean="0"/>
              <a:t>   ..</a:t>
            </a:r>
            <a:r>
              <a:rPr lang="uk-UA" sz="2800" i="1" dirty="0" err="1" smtClean="0"/>
              <a:t>мблема</a:t>
            </a:r>
            <a:r>
              <a:rPr lang="uk-UA" sz="2800" i="1" dirty="0" smtClean="0"/>
              <a:t>, р..</a:t>
            </a:r>
            <a:r>
              <a:rPr lang="uk-UA" sz="2800" i="1" dirty="0" err="1" smtClean="0"/>
              <a:t>тельно</a:t>
            </a:r>
            <a:r>
              <a:rPr lang="uk-UA" sz="2800" i="1" dirty="0" smtClean="0"/>
              <a:t>, </a:t>
            </a:r>
          </a:p>
          <a:p>
            <a:pPr>
              <a:buNone/>
            </a:pPr>
            <a:r>
              <a:rPr lang="uk-UA" sz="2800" i="1" dirty="0" smtClean="0"/>
              <a:t> п..ріг,</a:t>
            </a:r>
          </a:p>
          <a:p>
            <a:pPr>
              <a:buNone/>
            </a:pPr>
            <a:r>
              <a:rPr lang="uk-UA" sz="2800" i="1" dirty="0" smtClean="0"/>
              <a:t>  н..</a:t>
            </a:r>
            <a:r>
              <a:rPr lang="uk-UA" sz="2800" i="1" dirty="0" err="1" smtClean="0"/>
              <a:t>діля</a:t>
            </a:r>
            <a:r>
              <a:rPr lang="uk-UA" sz="2800" i="1" dirty="0" smtClean="0"/>
              <a:t>, ар..</a:t>
            </a:r>
            <a:r>
              <a:rPr lang="uk-UA" sz="2800" i="1" dirty="0" err="1" smtClean="0"/>
              <a:t>фметика</a:t>
            </a:r>
            <a:r>
              <a:rPr lang="uk-UA" sz="2800" i="1" dirty="0" smtClean="0"/>
              <a:t>,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6721" y="960062"/>
            <a:ext cx="3776661" cy="253108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8756" y="3657599"/>
            <a:ext cx="3939456" cy="295459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 prst="angle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40156" y="876833"/>
            <a:ext cx="3485747" cy="261431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596667" y="3576919"/>
            <a:ext cx="2385097" cy="318543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97418" y="960063"/>
            <a:ext cx="3329328" cy="24969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97632" y="3818963"/>
            <a:ext cx="3968449" cy="252804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56223" y="849273"/>
            <a:ext cx="3183055" cy="267376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763533" y="3884791"/>
            <a:ext cx="2994772" cy="274341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5607654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381" y="143435"/>
            <a:ext cx="1519019" cy="1013012"/>
          </a:xfrm>
        </p:spPr>
        <p:txBody>
          <a:bodyPr>
            <a:normAutofit/>
          </a:bodyPr>
          <a:lstStyle/>
          <a:p>
            <a:r>
              <a:rPr lang="en-US" sz="6000" dirty="0" smtClean="0"/>
              <a:t>P.S.</a:t>
            </a:r>
            <a:endParaRPr lang="uk-UA" sz="60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614580" y="1237224"/>
            <a:ext cx="8659423" cy="735011"/>
          </a:xfrm>
        </p:spPr>
        <p:txBody>
          <a:bodyPr>
            <a:noAutofit/>
          </a:bodyPr>
          <a:lstStyle/>
          <a:p>
            <a:r>
              <a:rPr lang="uk-UA" sz="2800" i="1" dirty="0" smtClean="0"/>
              <a:t>е-и залежить від лексичного значення слова:</a:t>
            </a:r>
            <a:endParaRPr lang="uk-UA" sz="2800" i="1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688298" y="2053012"/>
            <a:ext cx="5506313" cy="2653459"/>
          </a:xfrm>
        </p:spPr>
        <p:txBody>
          <a:bodyPr>
            <a:normAutofit/>
          </a:bodyPr>
          <a:lstStyle/>
          <a:p>
            <a:r>
              <a:rPr lang="uk-UA" sz="2000" i="1" dirty="0" smtClean="0"/>
              <a:t>Клинок (від клин)    і   кленок (від </a:t>
            </a:r>
            <a:r>
              <a:rPr lang="uk-UA" sz="2000" i="1" dirty="0"/>
              <a:t>к</a:t>
            </a:r>
            <a:r>
              <a:rPr lang="uk-UA" sz="2000" i="1" dirty="0" smtClean="0"/>
              <a:t>лен)</a:t>
            </a:r>
          </a:p>
          <a:p>
            <a:r>
              <a:rPr lang="uk-UA" sz="2000" i="1" dirty="0" smtClean="0"/>
              <a:t>Диньки (від диня)   і   деньки (від день)</a:t>
            </a:r>
          </a:p>
          <a:p>
            <a:r>
              <a:rPr lang="uk-UA" sz="2000" i="1" dirty="0" smtClean="0"/>
              <a:t>Гриби (від гриб)   і   греби (від гребти)</a:t>
            </a:r>
          </a:p>
          <a:p>
            <a:r>
              <a:rPr lang="uk-UA" sz="2000" i="1" dirty="0" smtClean="0"/>
              <a:t>Ісус Христос   і   хрест</a:t>
            </a:r>
          </a:p>
          <a:p>
            <a:r>
              <a:rPr lang="uk-UA" sz="2000" i="1" dirty="0" smtClean="0"/>
              <a:t>Християнин і хрестити</a:t>
            </a:r>
          </a:p>
          <a:p>
            <a:r>
              <a:rPr lang="uk-UA" sz="2000" i="1" dirty="0" smtClean="0"/>
              <a:t>Християнський і хрещеник</a:t>
            </a:r>
            <a:endParaRPr lang="uk-UA" sz="2000" i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299897" y="1873641"/>
            <a:ext cx="197682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Е </a:t>
            </a:r>
            <a:r>
              <a:rPr lang="ru-RU" sz="96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е</a:t>
            </a:r>
            <a:endParaRPr lang="ru-RU" sz="96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208524" y="3564265"/>
            <a:ext cx="215956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9600" b="1" cap="none" spc="0" dirty="0" smtClean="0">
                <a:ln/>
                <a:solidFill>
                  <a:schemeClr val="accent3"/>
                </a:solidFill>
                <a:effectLst/>
              </a:rPr>
              <a:t>И </a:t>
            </a:r>
            <a:r>
              <a:rPr lang="ru-RU" sz="9600" b="1" cap="none" spc="0" dirty="0" err="1" smtClean="0">
                <a:ln/>
                <a:solidFill>
                  <a:schemeClr val="accent3"/>
                </a:solidFill>
                <a:effectLst/>
              </a:rPr>
              <a:t>и</a:t>
            </a:r>
            <a:endParaRPr lang="ru-RU" sz="96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510779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1169" y="197224"/>
            <a:ext cx="8596668" cy="1320800"/>
          </a:xfrm>
        </p:spPr>
        <p:txBody>
          <a:bodyPr>
            <a:normAutofit/>
          </a:bodyPr>
          <a:lstStyle/>
          <a:p>
            <a:r>
              <a:rPr lang="uk-UA" sz="5400" dirty="0" smtClean="0"/>
              <a:t>Я так думаю…</a:t>
            </a:r>
            <a:endParaRPr lang="uk-UA" sz="5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uk-UA" sz="2800" i="1" dirty="0" smtClean="0"/>
              <a:t>Я вважаю, що …</a:t>
            </a:r>
          </a:p>
          <a:p>
            <a:r>
              <a:rPr lang="uk-UA" sz="2800" i="1" dirty="0" smtClean="0"/>
              <a:t>Тому, що …</a:t>
            </a:r>
          </a:p>
          <a:p>
            <a:r>
              <a:rPr lang="uk-UA" sz="2800" i="1" dirty="0" smtClean="0"/>
              <a:t>Наприклад, …</a:t>
            </a:r>
            <a:endParaRPr lang="uk-UA" sz="2800" i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2375" y="857624"/>
            <a:ext cx="3286472" cy="406664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bliqueTopRigh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352395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596668" cy="1320800"/>
          </a:xfrm>
        </p:spPr>
        <p:txBody>
          <a:bodyPr/>
          <a:lstStyle/>
          <a:p>
            <a:r>
              <a:rPr lang="uk-UA" dirty="0" smtClean="0"/>
              <a:t>Домашнє Завдання</a:t>
            </a:r>
            <a:br>
              <a:rPr lang="uk-UA" dirty="0" smtClean="0"/>
            </a:br>
            <a:r>
              <a:rPr lang="uk-UA" dirty="0"/>
              <a:t> </a:t>
            </a:r>
            <a:r>
              <a:rPr lang="uk-UA" dirty="0" smtClean="0"/>
              <a:t>                       Вправа 235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0" y="1320800"/>
            <a:ext cx="4184035" cy="5384800"/>
          </a:xfrm>
        </p:spPr>
        <p:txBody>
          <a:bodyPr>
            <a:normAutofit/>
          </a:bodyPr>
          <a:lstStyle/>
          <a:p>
            <a:r>
              <a:rPr lang="uk-UA" sz="2400" i="1" dirty="0" smtClean="0"/>
              <a:t>Кількість балів </a:t>
            </a:r>
          </a:p>
          <a:p>
            <a:r>
              <a:rPr lang="uk-UA" sz="2400" i="1" dirty="0" smtClean="0"/>
              <a:t>1, 2, 3</a:t>
            </a:r>
          </a:p>
          <a:p>
            <a:endParaRPr lang="uk-UA" sz="2400" i="1" dirty="0" smtClean="0"/>
          </a:p>
          <a:p>
            <a:r>
              <a:rPr lang="uk-UA" sz="2400" i="1" dirty="0" smtClean="0"/>
              <a:t>4, 5, 6</a:t>
            </a:r>
          </a:p>
          <a:p>
            <a:endParaRPr lang="uk-UA" sz="2400" i="1" dirty="0" smtClean="0"/>
          </a:p>
          <a:p>
            <a:r>
              <a:rPr lang="uk-UA" sz="2400" i="1" dirty="0" smtClean="0"/>
              <a:t>7, 8 , 9</a:t>
            </a:r>
          </a:p>
          <a:p>
            <a:endParaRPr lang="uk-UA" sz="2400" i="1" dirty="0" smtClean="0"/>
          </a:p>
          <a:p>
            <a:r>
              <a:rPr lang="uk-UA" sz="2400" i="1" dirty="0" smtClean="0"/>
              <a:t>10, 11, 12</a:t>
            </a:r>
            <a:endParaRPr lang="uk-UA" sz="2400" i="1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84034" y="1228165"/>
            <a:ext cx="7048742" cy="5629835"/>
          </a:xfrm>
        </p:spPr>
        <p:txBody>
          <a:bodyPr>
            <a:normAutofit/>
          </a:bodyPr>
          <a:lstStyle/>
          <a:p>
            <a:r>
              <a:rPr lang="uk-UA" sz="2400" i="1" dirty="0" smtClean="0"/>
              <a:t>Що необхідно виконати</a:t>
            </a:r>
          </a:p>
          <a:p>
            <a:r>
              <a:rPr lang="uk-UA" sz="2400" i="1" dirty="0" smtClean="0"/>
              <a:t>Переписати вправу, уставляючи пропущені літери.</a:t>
            </a:r>
          </a:p>
          <a:p>
            <a:r>
              <a:rPr lang="uk-UA" sz="2400" i="1" dirty="0" smtClean="0"/>
              <a:t>Позначити вивчені орфограми, пояснити розділові знаки.</a:t>
            </a:r>
          </a:p>
          <a:p>
            <a:r>
              <a:rPr lang="uk-UA" sz="2400" i="1" dirty="0" smtClean="0"/>
              <a:t>Вказати орфограму, добрати 2 приклади. Записати 2 приказки про Миколая з вивченими орфограмами.</a:t>
            </a:r>
          </a:p>
          <a:p>
            <a:r>
              <a:rPr lang="uk-UA" sz="2400" i="1" dirty="0" smtClean="0"/>
              <a:t>Слова із пропущеними літерами об</a:t>
            </a:r>
            <a:r>
              <a:rPr lang="en-US" sz="2400" i="1" dirty="0" smtClean="0"/>
              <a:t>’</a:t>
            </a:r>
            <a:r>
              <a:rPr lang="uk-UA" sz="2400" i="1" dirty="0" smtClean="0"/>
              <a:t>єднати за орфограмою і скласти «Карту поняття». Дібрати кілька речень  про діяння Миколая, використовуючи в них слова з вивченими </a:t>
            </a:r>
            <a:r>
              <a:rPr lang="uk-UA" sz="2400" i="1" dirty="0" err="1" smtClean="0"/>
              <a:t>орфогрмами</a:t>
            </a:r>
            <a:endParaRPr lang="uk-UA" sz="2400" i="1" dirty="0" smtClean="0"/>
          </a:p>
          <a:p>
            <a:endParaRPr lang="uk-UA" sz="2400" i="1" dirty="0"/>
          </a:p>
        </p:txBody>
      </p:sp>
    </p:spTree>
    <p:extLst>
      <p:ext uri="{BB962C8B-B14F-4D97-AF65-F5344CB8AC3E}">
        <p14:creationId xmlns:p14="http://schemas.microsoft.com/office/powerpoint/2010/main" val="2074418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168</TotalTime>
  <Words>355</Words>
  <Application>Microsoft Office PowerPoint</Application>
  <PresentationFormat>Широкоэкранный</PresentationFormat>
  <Paragraphs>52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Trebuchet MS</vt:lpstr>
      <vt:lpstr>Wingdings 3</vt:lpstr>
      <vt:lpstr>Аспект</vt:lpstr>
      <vt:lpstr>Рефрейлінг</vt:lpstr>
      <vt:lpstr>Проблемні запитання </vt:lpstr>
      <vt:lpstr>Какографія</vt:lpstr>
      <vt:lpstr>Карта поняття.            Резиденція Миколая </vt:lpstr>
      <vt:lpstr>Спеціальні ролі під час обговорення</vt:lpstr>
      <vt:lpstr>Мовна мозаїка</vt:lpstr>
      <vt:lpstr>P.S.</vt:lpstr>
      <vt:lpstr>Я так думаю…</vt:lpstr>
      <vt:lpstr>Домашнє Завдання                         Вправа 235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Рефрейлінг</dc:title>
  <dc:creator>Vi.Mykhailiuk</dc:creator>
  <cp:lastModifiedBy>klient</cp:lastModifiedBy>
  <cp:revision>20</cp:revision>
  <dcterms:created xsi:type="dcterms:W3CDTF">2018-12-04T13:36:15Z</dcterms:created>
  <dcterms:modified xsi:type="dcterms:W3CDTF">2019-01-04T11:01:10Z</dcterms:modified>
</cp:coreProperties>
</file>