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84" r:id="rId8"/>
    <p:sldId id="285" r:id="rId9"/>
    <p:sldId id="262" r:id="rId10"/>
    <p:sldId id="263" r:id="rId11"/>
    <p:sldId id="266" r:id="rId12"/>
    <p:sldId id="267" r:id="rId13"/>
    <p:sldId id="268" r:id="rId14"/>
    <p:sldId id="269" r:id="rId15"/>
    <p:sldId id="272" r:id="rId16"/>
    <p:sldId id="274" r:id="rId17"/>
    <p:sldId id="273" r:id="rId18"/>
    <p:sldId id="278" r:id="rId19"/>
    <p:sldId id="279" r:id="rId20"/>
    <p:sldId id="280" r:id="rId21"/>
    <p:sldId id="281" r:id="rId22"/>
    <p:sldId id="277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neo.ru/kak-sozdat-lingvisticheskij-internet-mem-dlya-zanyatij-po-russkomu-yazyku-i-kulture-rech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" y="260648"/>
            <a:ext cx="8229600" cy="1399032"/>
          </a:xfrm>
        </p:spPr>
        <p:txBody>
          <a:bodyPr/>
          <a:lstStyle/>
          <a:p>
            <a:pPr algn="ctr"/>
            <a:r>
              <a:rPr lang="uk-UA" sz="7200" b="1" dirty="0" smtClean="0"/>
              <a:t>МЕМИ</a:t>
            </a:r>
            <a:endParaRPr lang="uk-UA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77344"/>
            <a:ext cx="7920880" cy="49480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sz="3300" b="1" dirty="0" smtClean="0"/>
          </a:p>
          <a:p>
            <a:pPr>
              <a:buNone/>
            </a:pPr>
            <a:r>
              <a:rPr lang="uk-UA" sz="4200" b="1" dirty="0" smtClean="0">
                <a:solidFill>
                  <a:srgbClr val="FF0000"/>
                </a:solidFill>
              </a:rPr>
              <a:t>М</a:t>
            </a:r>
            <a:r>
              <a:rPr lang="uk-UA" sz="4200" b="1" u="sng" dirty="0" smtClean="0">
                <a:solidFill>
                  <a:srgbClr val="FF0000"/>
                </a:solidFill>
              </a:rPr>
              <a:t>А</a:t>
            </a:r>
            <a:r>
              <a:rPr lang="uk-UA" sz="4200" b="1" dirty="0" smtClean="0">
                <a:solidFill>
                  <a:srgbClr val="FF0000"/>
                </a:solidFill>
              </a:rPr>
              <a:t>МИ</a:t>
            </a:r>
          </a:p>
          <a:p>
            <a:pPr>
              <a:buNone/>
            </a:pPr>
            <a:r>
              <a:rPr lang="uk-UA" sz="4200" b="1" dirty="0" smtClean="0">
                <a:solidFill>
                  <a:srgbClr val="FF0000"/>
                </a:solidFill>
              </a:rPr>
              <a:t>	Е	</a:t>
            </a:r>
            <a:r>
              <a:rPr lang="uk-UA" dirty="0" smtClean="0"/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4200" b="1" dirty="0" smtClean="0">
                <a:solidFill>
                  <a:srgbClr val="FFFF00"/>
                </a:solidFill>
              </a:rPr>
              <a:t>M</a:t>
            </a:r>
            <a:r>
              <a:rPr lang="uk-UA" sz="4200" b="1" dirty="0" smtClean="0">
                <a:solidFill>
                  <a:srgbClr val="FFFF00"/>
                </a:solidFill>
              </a:rPr>
              <a:t>Е</a:t>
            </a:r>
            <a:r>
              <a:rPr lang="en-US" sz="4200" b="1" dirty="0" smtClean="0">
                <a:solidFill>
                  <a:srgbClr val="FFFF00"/>
                </a:solidFill>
              </a:rPr>
              <a:t>M</a:t>
            </a:r>
            <a:r>
              <a:rPr lang="uk-UA" sz="4200" b="1" dirty="0" smtClean="0">
                <a:solidFill>
                  <a:srgbClr val="FFFF00"/>
                </a:solidFill>
              </a:rPr>
              <a:t>(англ.)</a:t>
            </a:r>
            <a:r>
              <a:rPr lang="en-US" sz="2800" b="1" dirty="0" smtClean="0"/>
              <a:t>			</a:t>
            </a:r>
            <a:endParaRPr lang="uk-UA" sz="2800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				</a:t>
            </a:r>
          </a:p>
          <a:p>
            <a:pPr>
              <a:buNone/>
            </a:pPr>
            <a:r>
              <a:rPr lang="uk-UA" dirty="0" smtClean="0"/>
              <a:t>					    	</a:t>
            </a:r>
            <a:endParaRPr lang="uk-UA" dirty="0"/>
          </a:p>
        </p:txBody>
      </p:sp>
      <p:pic>
        <p:nvPicPr>
          <p:cNvPr id="1026" name="Picture 2" descr="C:\Users\klient\Desktop\коля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672177"/>
            <a:ext cx="3071835" cy="2143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klient\Desktop\корол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583515"/>
            <a:ext cx="2395537" cy="17943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klient\Desktop\Рисунок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412776"/>
            <a:ext cx="6893219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7139136" cy="1399032"/>
          </a:xfrm>
        </p:spPr>
        <p:txBody>
          <a:bodyPr/>
          <a:lstStyle/>
          <a:p>
            <a:r>
              <a:rPr lang="uk-UA" b="1" dirty="0" smtClean="0"/>
              <a:t>Світла пітьма</a:t>
            </a:r>
            <a:endParaRPr lang="uk-UA" b="1" dirty="0"/>
          </a:p>
        </p:txBody>
      </p:sp>
      <p:pic>
        <p:nvPicPr>
          <p:cNvPr id="4098" name="Picture 2" descr="F:\педрада\IMG_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47" y="1882775"/>
            <a:ext cx="609730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r>
              <a:rPr lang="uk-UA" b="1" dirty="0" smtClean="0">
                <a:solidFill>
                  <a:srgbClr val="FF0000"/>
                </a:solidFill>
              </a:rPr>
              <a:t>Крижаний вогонь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педрада\IMG_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47" y="1882775"/>
            <a:ext cx="609730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 кидалась ти на списи, на муки, </a:t>
            </a:r>
            <a:r>
              <a:rPr lang="uk-UA" b="1" dirty="0" err="1" smtClean="0">
                <a:solidFill>
                  <a:srgbClr val="FF0000"/>
                </a:solidFill>
              </a:rPr>
              <a:t>Пунійська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Львице</a:t>
            </a:r>
            <a:r>
              <a:rPr lang="uk-UA" b="1" dirty="0" smtClean="0">
                <a:solidFill>
                  <a:srgbClr val="FF0000"/>
                </a:solidFill>
              </a:rPr>
              <a:t>, яросте </a:t>
            </a:r>
            <a:r>
              <a:rPr lang="uk-UA" b="1" dirty="0" err="1" smtClean="0">
                <a:solidFill>
                  <a:srgbClr val="FF0000"/>
                </a:solidFill>
              </a:rPr>
              <a:t>Ваала</a:t>
            </a:r>
            <a:r>
              <a:rPr lang="uk-UA" b="1" dirty="0" smtClean="0">
                <a:solidFill>
                  <a:srgbClr val="FF0000"/>
                </a:solidFill>
              </a:rPr>
              <a:t>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педрада\IMG_9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171028" cy="4628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І жили вони довго і щасливо…, поки доля не звела їх разом…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педрада\IMG_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643049"/>
            <a:ext cx="6858048" cy="48853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Вальпургійова</a:t>
            </a:r>
            <a:r>
              <a:rPr lang="uk-UA" b="1" dirty="0" smtClean="0">
                <a:solidFill>
                  <a:srgbClr val="FF0000"/>
                </a:solidFill>
              </a:rPr>
              <a:t> ніч (гучна, весела гулянка)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ранкова світлиц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Не завжди обписані сходи є прикладом шкоди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_DSC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07589"/>
            <a:ext cx="3500462" cy="52290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Життя – як американські гірки: ніколи не знаєш, що тебе чекає за поворотом.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ранкова світлиця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Чоловіки люблять впевнених у собі жінок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lient\Desktop\IMG_5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Лебедина пісня</a:t>
            </a:r>
            <a:endParaRPr lang="uk-UA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klient\Desktop\IMG_6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20688"/>
            <a:ext cx="4634156" cy="45719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6912768" cy="7056784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solidFill>
                  <a:srgbClr val="FF0000"/>
                </a:solidFill>
              </a:rPr>
              <a:t>Мем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або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dirty="0" err="1" smtClean="0">
                <a:solidFill>
                  <a:srgbClr val="FF0000"/>
                </a:solidFill>
              </a:rPr>
              <a:t>інтернет-мем</a:t>
            </a:r>
            <a:r>
              <a:rPr lang="ru-RU" sz="3600" dirty="0" smtClean="0">
                <a:solidFill>
                  <a:srgbClr val="FF0000"/>
                </a:solidFill>
              </a:rPr>
              <a:t>,</a:t>
            </a:r>
            <a:r>
              <a:rPr lang="ru-RU" sz="2800" b="1" i="1" dirty="0" smtClean="0"/>
              <a:t> </a:t>
            </a:r>
            <a:r>
              <a:rPr lang="ru-RU" sz="2800" b="1" dirty="0" smtClean="0"/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будь-яка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дотепна</a:t>
            </a:r>
            <a:r>
              <a:rPr lang="ru-RU" sz="2800" b="1" dirty="0" smtClean="0">
                <a:solidFill>
                  <a:srgbClr val="FFFF00"/>
                </a:solidFill>
              </a:rPr>
              <a:t> коротка </a:t>
            </a:r>
            <a:r>
              <a:rPr lang="ru-RU" sz="2800" b="1" dirty="0" err="1" smtClean="0">
                <a:solidFill>
                  <a:srgbClr val="FFFF00"/>
                </a:solidFill>
              </a:rPr>
              <a:t>інформація</a:t>
            </a:r>
            <a:r>
              <a:rPr lang="ru-RU" sz="2800" b="1" dirty="0" smtClean="0">
                <a:solidFill>
                  <a:srgbClr val="FFFF00"/>
                </a:solidFill>
              </a:rPr>
              <a:t> (фраза, </a:t>
            </a:r>
            <a:r>
              <a:rPr lang="ru-RU" sz="2800" b="1" dirty="0" err="1" smtClean="0">
                <a:solidFill>
                  <a:srgbClr val="FFFF00"/>
                </a:solidFill>
              </a:rPr>
              <a:t>зображення</a:t>
            </a:r>
            <a:r>
              <a:rPr lang="ru-RU" sz="2800" b="1" dirty="0" smtClean="0">
                <a:solidFill>
                  <a:srgbClr val="FFFF00"/>
                </a:solidFill>
              </a:rPr>
              <a:t>, звукоряд,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відео</a:t>
            </a:r>
            <a:r>
              <a:rPr lang="ru-RU" sz="2800" b="1" dirty="0" smtClean="0">
                <a:solidFill>
                  <a:srgbClr val="FFFF00"/>
                </a:solidFill>
              </a:rPr>
              <a:t>) </a:t>
            </a:r>
            <a:r>
              <a:rPr lang="ru-RU" sz="2800" b="1" dirty="0" err="1" smtClean="0">
                <a:solidFill>
                  <a:srgbClr val="FFFF00"/>
                </a:solidFill>
              </a:rPr>
              <a:t>іронічного</a:t>
            </a:r>
            <a:r>
              <a:rPr lang="ru-RU" sz="2800" b="1" dirty="0" smtClean="0">
                <a:solidFill>
                  <a:srgbClr val="FFFF00"/>
                </a:solidFill>
              </a:rPr>
              <a:t> характеру, яка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відтворює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певне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ставлення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</a:rPr>
              <a:t>якихось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подій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обставин</a:t>
            </a:r>
            <a:r>
              <a:rPr lang="ru-RU" sz="2800" b="1" dirty="0" smtClean="0">
                <a:solidFill>
                  <a:srgbClr val="FFFF00"/>
                </a:solidFill>
              </a:rPr>
              <a:t>, та </a:t>
            </a:r>
            <a:r>
              <a:rPr lang="ru-RU" sz="2800" b="1" dirty="0" err="1" smtClean="0">
                <a:solidFill>
                  <a:srgbClr val="FFFF00"/>
                </a:solidFill>
              </a:rPr>
              <a:t>поширюється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інтернеті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Найпопулярнішими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інтернет-меми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форматі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зображення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влучним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жартівливим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текстовим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поясненням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 </a:t>
            </a:r>
            <a:endParaRPr lang="uk-U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Так і до Америки </a:t>
            </a:r>
            <a:r>
              <a:rPr lang="uk-UA" b="1" dirty="0" err="1" smtClean="0">
                <a:solidFill>
                  <a:srgbClr val="FF0000"/>
                </a:solidFill>
              </a:rPr>
              <a:t>добрикаєш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klient\Desktop\IMG_5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F:\Новая папка\DSCN2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klient\Desktop\IMG_5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klient\Desktop\IMG_6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Дякуємо за увагу!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ГАРНОГО НАСТРОЮ...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 З МЕМАМИ!</a:t>
            </a:r>
          </a:p>
          <a:p>
            <a:pPr algn="ctr">
              <a:buNone/>
            </a:pPr>
            <a:endParaRPr lang="uk-UA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klient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504340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16824" cy="7200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Докінз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популяризував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ідею</a:t>
            </a:r>
            <a:r>
              <a:rPr lang="ru-RU" sz="3200" b="1" dirty="0" smtClean="0">
                <a:solidFill>
                  <a:schemeClr val="accent6"/>
                </a:solidFill>
              </a:rPr>
              <a:t> того, </a:t>
            </a:r>
            <a:r>
              <a:rPr lang="ru-RU" sz="3200" b="1" dirty="0" err="1" smtClean="0">
                <a:solidFill>
                  <a:schemeClr val="accent6"/>
                </a:solidFill>
              </a:rPr>
              <a:t>що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подібно</a:t>
            </a:r>
            <a:r>
              <a:rPr lang="ru-RU" sz="3200" b="1" dirty="0" smtClean="0">
                <a:solidFill>
                  <a:schemeClr val="accent6"/>
                </a:solidFill>
              </a:rPr>
              <a:t> тому, як </a:t>
            </a:r>
            <a:r>
              <a:rPr lang="ru-RU" sz="3200" b="1" dirty="0" err="1" smtClean="0">
                <a:solidFill>
                  <a:schemeClr val="accent6"/>
                </a:solidFill>
              </a:rPr>
              <a:t>біологічна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інформація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складається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з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найменших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одиниць</a:t>
            </a:r>
            <a:r>
              <a:rPr lang="ru-RU" sz="3200" b="1" dirty="0" smtClean="0">
                <a:solidFill>
                  <a:schemeClr val="accent6"/>
                </a:solidFill>
              </a:rPr>
              <a:t> – </a:t>
            </a:r>
            <a:r>
              <a:rPr lang="ru-RU" sz="3200" b="1" dirty="0" err="1" smtClean="0">
                <a:solidFill>
                  <a:schemeClr val="accent6"/>
                </a:solidFill>
              </a:rPr>
              <a:t>генів</a:t>
            </a:r>
            <a:r>
              <a:rPr lang="ru-RU" sz="3200" b="1" dirty="0" smtClean="0">
                <a:solidFill>
                  <a:schemeClr val="accent6"/>
                </a:solidFill>
              </a:rPr>
              <a:t>, так </a:t>
            </a:r>
            <a:r>
              <a:rPr lang="ru-RU" sz="3200" b="1" dirty="0" err="1" smtClean="0">
                <a:solidFill>
                  <a:schemeClr val="accent6"/>
                </a:solidFill>
              </a:rPr>
              <a:t>і</a:t>
            </a:r>
            <a:r>
              <a:rPr lang="ru-RU" sz="3200" b="1" dirty="0" smtClean="0">
                <a:solidFill>
                  <a:schemeClr val="accent6"/>
                </a:solidFill>
              </a:rPr>
              <a:t> вся культурна </a:t>
            </a:r>
            <a:r>
              <a:rPr lang="ru-RU" sz="3200" b="1" dirty="0" err="1" smtClean="0">
                <a:solidFill>
                  <a:schemeClr val="accent6"/>
                </a:solidFill>
              </a:rPr>
              <a:t>інформація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складається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з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мемів</a:t>
            </a:r>
            <a:r>
              <a:rPr lang="ru-RU" sz="3200" b="1" dirty="0" smtClean="0">
                <a:solidFill>
                  <a:schemeClr val="accent6"/>
                </a:solidFill>
              </a:rPr>
              <a:t>. </a:t>
            </a:r>
            <a:r>
              <a:rPr lang="ru-RU" sz="3200" b="1" dirty="0" err="1" smtClean="0">
                <a:solidFill>
                  <a:schemeClr val="accent6"/>
                </a:solidFill>
              </a:rPr>
              <a:t>Причому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термін</a:t>
            </a:r>
            <a:r>
              <a:rPr lang="ru-RU" sz="3200" b="1" dirty="0" smtClean="0">
                <a:solidFill>
                  <a:schemeClr val="accent6"/>
                </a:solidFill>
              </a:rPr>
              <a:t> </a:t>
            </a:r>
            <a:r>
              <a:rPr lang="en-US" sz="3200" b="1" i="1" dirty="0" smtClean="0">
                <a:solidFill>
                  <a:schemeClr val="accent6"/>
                </a:solidFill>
              </a:rPr>
              <a:t>meme</a:t>
            </a:r>
            <a:r>
              <a:rPr lang="ru-RU" sz="3200" b="1" dirty="0" smtClean="0">
                <a:solidFill>
                  <a:schemeClr val="accent6"/>
                </a:solidFill>
              </a:rPr>
              <a:t>походить не </a:t>
            </a:r>
            <a:r>
              <a:rPr lang="ru-RU" sz="3200" b="1" dirty="0" err="1" smtClean="0">
                <a:solidFill>
                  <a:schemeClr val="accent6"/>
                </a:solidFill>
              </a:rPr>
              <a:t>від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англійського</a:t>
            </a:r>
            <a:r>
              <a:rPr lang="ru-RU" sz="3200" b="1" dirty="0" smtClean="0">
                <a:solidFill>
                  <a:schemeClr val="accent6"/>
                </a:solidFill>
              </a:rPr>
              <a:t> </a:t>
            </a:r>
            <a:r>
              <a:rPr lang="en-US" sz="3200" b="1" i="1" dirty="0" smtClean="0">
                <a:solidFill>
                  <a:schemeClr val="accent6"/>
                </a:solidFill>
              </a:rPr>
              <a:t>memory</a:t>
            </a:r>
            <a:r>
              <a:rPr lang="en-US" sz="3200" b="1" dirty="0" smtClean="0">
                <a:solidFill>
                  <a:schemeClr val="accent6"/>
                </a:solidFill>
              </a:rPr>
              <a:t> (</a:t>
            </a:r>
            <a:r>
              <a:rPr lang="ru-RU" sz="3200" b="1" dirty="0" err="1" smtClean="0">
                <a:solidFill>
                  <a:schemeClr val="accent6"/>
                </a:solidFill>
              </a:rPr>
              <a:t>пам'ять</a:t>
            </a:r>
            <a:r>
              <a:rPr lang="ru-RU" sz="3200" b="1" dirty="0" smtClean="0">
                <a:solidFill>
                  <a:schemeClr val="accent6"/>
                </a:solidFill>
              </a:rPr>
              <a:t>), а </a:t>
            </a:r>
            <a:r>
              <a:rPr lang="ru-RU" sz="3200" b="1" dirty="0" err="1" smtClean="0">
                <a:solidFill>
                  <a:schemeClr val="accent6"/>
                </a:solidFill>
              </a:rPr>
              <a:t>від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терміну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</a:p>
          <a:p>
            <a:endParaRPr lang="uk-UA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78524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klient\Desktop\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795562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Функції та значення </a:t>
            </a:r>
            <a:r>
              <a:rPr lang="uk-UA" b="1" dirty="0" err="1">
                <a:solidFill>
                  <a:srgbClr val="FFFF00"/>
                </a:solidFill>
              </a:rPr>
              <a:t>мемів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chemeClr val="accent3"/>
                </a:solidFill>
              </a:rPr>
              <a:t>репрезентативна</a:t>
            </a:r>
            <a:r>
              <a:rPr lang="ru-RU" b="1" dirty="0" smtClean="0">
                <a:solidFill>
                  <a:schemeClr val="accent3"/>
                </a:solidFill>
              </a:rPr>
              <a:t>:</a:t>
            </a:r>
            <a:r>
              <a:rPr lang="ru-RU" b="1" dirty="0" smtClean="0">
                <a:solidFill>
                  <a:schemeClr val="accent6"/>
                </a:solidFill>
              </a:rPr>
              <a:t> </a:t>
            </a:r>
            <a:r>
              <a:rPr lang="ru-RU" b="1" dirty="0" err="1" smtClean="0">
                <a:solidFill>
                  <a:schemeClr val="accent6"/>
                </a:solidFill>
              </a:rPr>
              <a:t>відтворення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побаченого</a:t>
            </a:r>
            <a:r>
              <a:rPr lang="ru-RU" b="1" dirty="0" smtClean="0">
                <a:solidFill>
                  <a:schemeClr val="accent6"/>
                </a:solidFill>
              </a:rPr>
              <a:t>, </a:t>
            </a:r>
            <a:r>
              <a:rPr lang="ru-RU" b="1" dirty="0" err="1" smtClean="0">
                <a:solidFill>
                  <a:schemeClr val="accent6"/>
                </a:solidFill>
              </a:rPr>
              <a:t>прочитаного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чи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почутого</a:t>
            </a:r>
            <a:r>
              <a:rPr lang="ru-RU" b="1" dirty="0" smtClean="0">
                <a:solidFill>
                  <a:schemeClr val="accent6"/>
                </a:solidFill>
              </a:rPr>
              <a:t> з </a:t>
            </a:r>
            <a:r>
              <a:rPr lang="ru-RU" b="1" dirty="0" err="1" smtClean="0">
                <a:solidFill>
                  <a:schemeClr val="accent6"/>
                </a:solidFill>
              </a:rPr>
              <a:t>відповідним</a:t>
            </a:r>
            <a:r>
              <a:rPr lang="ru-RU" b="1" dirty="0" smtClean="0">
                <a:solidFill>
                  <a:schemeClr val="accent6"/>
                </a:solidFill>
              </a:rPr>
              <a:t> акцентом на </a:t>
            </a:r>
            <a:r>
              <a:rPr lang="ru-RU" b="1" dirty="0" err="1" smtClean="0">
                <a:solidFill>
                  <a:schemeClr val="accent6"/>
                </a:solidFill>
              </a:rPr>
              <a:t>певній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інформації</a:t>
            </a:r>
            <a:r>
              <a:rPr lang="ru-RU" b="1" dirty="0" smtClean="0">
                <a:solidFill>
                  <a:schemeClr val="accent6"/>
                </a:solidFill>
              </a:rPr>
              <a:t>;</a:t>
            </a:r>
          </a:p>
          <a:p>
            <a:r>
              <a:rPr lang="ru-RU" b="1" i="1" dirty="0" err="1" smtClean="0">
                <a:solidFill>
                  <a:schemeClr val="accent3"/>
                </a:solidFill>
              </a:rPr>
              <a:t>комунікативна</a:t>
            </a:r>
            <a:r>
              <a:rPr lang="ru-RU" b="1" dirty="0" smtClean="0">
                <a:solidFill>
                  <a:schemeClr val="accent3"/>
                </a:solidFill>
              </a:rPr>
              <a:t>:</a:t>
            </a:r>
            <a:r>
              <a:rPr lang="ru-RU" b="1" dirty="0" smtClean="0">
                <a:solidFill>
                  <a:schemeClr val="accent6"/>
                </a:solidFill>
              </a:rPr>
              <a:t> </a:t>
            </a:r>
            <a:r>
              <a:rPr lang="ru-RU" b="1" dirty="0" err="1" smtClean="0">
                <a:solidFill>
                  <a:schemeClr val="accent6"/>
                </a:solidFill>
              </a:rPr>
              <a:t>реакція</a:t>
            </a:r>
            <a:r>
              <a:rPr lang="ru-RU" b="1" dirty="0" smtClean="0">
                <a:solidFill>
                  <a:schemeClr val="accent6"/>
                </a:solidFill>
              </a:rPr>
              <a:t> на </a:t>
            </a:r>
            <a:r>
              <a:rPr lang="ru-RU" b="1" dirty="0" err="1" smtClean="0">
                <a:solidFill>
                  <a:schemeClr val="accent6"/>
                </a:solidFill>
              </a:rPr>
              <a:t>ситуацію</a:t>
            </a:r>
            <a:r>
              <a:rPr lang="ru-RU" b="1" dirty="0" smtClean="0">
                <a:solidFill>
                  <a:schemeClr val="accent6"/>
                </a:solidFill>
              </a:rPr>
              <a:t>, яка </a:t>
            </a:r>
            <a:r>
              <a:rPr lang="ru-RU" b="1" dirty="0" err="1" smtClean="0">
                <a:solidFill>
                  <a:schemeClr val="accent6"/>
                </a:solidFill>
              </a:rPr>
              <a:t>породжує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дискусію</a:t>
            </a:r>
            <a:r>
              <a:rPr lang="ru-RU" b="1" dirty="0" smtClean="0">
                <a:solidFill>
                  <a:schemeClr val="accent6"/>
                </a:solidFill>
              </a:rPr>
              <a:t>, а </a:t>
            </a:r>
            <a:r>
              <a:rPr lang="ru-RU" b="1" dirty="0" err="1" smtClean="0">
                <a:solidFill>
                  <a:schemeClr val="accent6"/>
                </a:solidFill>
              </a:rPr>
              <a:t>також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створення</a:t>
            </a:r>
            <a:r>
              <a:rPr lang="ru-RU" b="1" dirty="0" smtClean="0">
                <a:solidFill>
                  <a:schemeClr val="accent6"/>
                </a:solidFill>
              </a:rPr>
              <a:t> особливого </a:t>
            </a:r>
            <a:r>
              <a:rPr lang="ru-RU" b="1" dirty="0" err="1" smtClean="0">
                <a:solidFill>
                  <a:schemeClr val="accent6"/>
                </a:solidFill>
              </a:rPr>
              <a:t>мовного</a:t>
            </a:r>
            <a:r>
              <a:rPr lang="ru-RU" b="1" dirty="0" smtClean="0">
                <a:solidFill>
                  <a:schemeClr val="accent6"/>
                </a:solidFill>
              </a:rPr>
              <a:t> простору, </a:t>
            </a:r>
            <a:r>
              <a:rPr lang="ru-RU" b="1" dirty="0" err="1" smtClean="0">
                <a:solidFill>
                  <a:schemeClr val="accent6"/>
                </a:solidFill>
              </a:rPr>
              <a:t>зрозумілого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певній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групі</a:t>
            </a:r>
            <a:r>
              <a:rPr lang="ru-RU" b="1" dirty="0" smtClean="0">
                <a:solidFill>
                  <a:schemeClr val="accent6"/>
                </a:solidFill>
              </a:rPr>
              <a:t>;</a:t>
            </a:r>
          </a:p>
          <a:p>
            <a:r>
              <a:rPr lang="ru-RU" b="1" i="1" dirty="0" err="1" smtClean="0">
                <a:solidFill>
                  <a:schemeClr val="accent3"/>
                </a:solidFill>
              </a:rPr>
              <a:t>креативна</a:t>
            </a:r>
            <a:r>
              <a:rPr lang="ru-RU" b="1" i="1" dirty="0" smtClean="0">
                <a:solidFill>
                  <a:schemeClr val="accent3"/>
                </a:solidFill>
              </a:rPr>
              <a:t>:</a:t>
            </a:r>
            <a:r>
              <a:rPr lang="ru-RU" b="1" dirty="0" smtClean="0">
                <a:solidFill>
                  <a:schemeClr val="accent6"/>
                </a:solidFill>
              </a:rPr>
              <a:t> </a:t>
            </a:r>
            <a:r>
              <a:rPr lang="ru-RU" b="1" dirty="0" err="1" smtClean="0">
                <a:solidFill>
                  <a:schemeClr val="accent6"/>
                </a:solidFill>
              </a:rPr>
              <a:t>відтворення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подій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дійсності</a:t>
            </a:r>
            <a:r>
              <a:rPr lang="ru-RU" b="1" dirty="0" smtClean="0">
                <a:solidFill>
                  <a:schemeClr val="accent6"/>
                </a:solidFill>
              </a:rPr>
              <a:t> у </a:t>
            </a:r>
            <a:r>
              <a:rPr lang="ru-RU" b="1" dirty="0" err="1" smtClean="0">
                <a:solidFill>
                  <a:schemeClr val="accent6"/>
                </a:solidFill>
              </a:rPr>
              <a:t>творчому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форматі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з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використанням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сучасних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онлайн-інструментів</a:t>
            </a:r>
            <a:r>
              <a:rPr lang="ru-RU" b="1" dirty="0" smtClean="0">
                <a:solidFill>
                  <a:schemeClr val="accent6"/>
                </a:solidFill>
              </a:rPr>
              <a:t>.</a:t>
            </a:r>
          </a:p>
          <a:p>
            <a:endParaRPr lang="ru-RU" b="1" dirty="0" smtClean="0">
              <a:solidFill>
                <a:schemeClr val="accent6"/>
              </a:solidFill>
            </a:endParaRPr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55160" cy="10927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 такими принципами </a:t>
            </a:r>
            <a:r>
              <a:rPr lang="ru-RU" b="1" dirty="0" err="1">
                <a:solidFill>
                  <a:srgbClr val="FFFF00"/>
                </a:solidFill>
              </a:rPr>
              <a:t>створюється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мем</a:t>
            </a:r>
            <a:r>
              <a:rPr lang="ru-RU" b="1" dirty="0">
                <a:solidFill>
                  <a:srgbClr val="FFFF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5904656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Інформаційна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складова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</a:rPr>
              <a:t>В </a:t>
            </a:r>
            <a:r>
              <a:rPr lang="ru-RU" sz="3600" b="1" dirty="0" err="1" smtClean="0">
                <a:solidFill>
                  <a:srgbClr val="FFFF00"/>
                </a:solidFill>
              </a:rPr>
              <a:t>основі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мему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може</a:t>
            </a:r>
            <a:r>
              <a:rPr lang="ru-RU" sz="3600" b="1" dirty="0" smtClean="0">
                <a:solidFill>
                  <a:srgbClr val="FFFF00"/>
                </a:solidFill>
              </a:rPr>
              <a:t> бути </a:t>
            </a:r>
            <a:r>
              <a:rPr lang="ru-RU" sz="3600" b="1" dirty="0" err="1" smtClean="0">
                <a:solidFill>
                  <a:srgbClr val="FFFF00"/>
                </a:solidFill>
              </a:rPr>
              <a:t>певна</a:t>
            </a:r>
            <a:r>
              <a:rPr lang="ru-RU" sz="3600" b="1" dirty="0" smtClean="0">
                <a:solidFill>
                  <a:srgbClr val="FFFF00"/>
                </a:solidFill>
              </a:rPr>
              <a:t> фраза, </a:t>
            </a:r>
            <a:r>
              <a:rPr lang="ru-RU" sz="3600" b="1" dirty="0" err="1" smtClean="0">
                <a:solidFill>
                  <a:srgbClr val="FFFF00"/>
                </a:solidFill>
              </a:rPr>
              <a:t>спірне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питання</a:t>
            </a:r>
            <a:r>
              <a:rPr lang="ru-RU" sz="3600" b="1" dirty="0" smtClean="0">
                <a:solidFill>
                  <a:srgbClr val="FFFF00"/>
                </a:solidFill>
              </a:rPr>
              <a:t>, формула, афоризм </a:t>
            </a:r>
            <a:r>
              <a:rPr lang="ru-RU" sz="3600" b="1" dirty="0" err="1" smtClean="0">
                <a:solidFill>
                  <a:srgbClr val="FFFF00"/>
                </a:solidFill>
              </a:rPr>
              <a:t>тощо</a:t>
            </a:r>
            <a:r>
              <a:rPr lang="ru-RU" sz="3600" b="1" dirty="0" smtClean="0">
                <a:solidFill>
                  <a:srgbClr val="FFFF00"/>
                </a:solidFill>
              </a:rPr>
              <a:t>. </a:t>
            </a:r>
            <a:r>
              <a:rPr lang="ru-RU" sz="3600" b="1" dirty="0" err="1" smtClean="0">
                <a:solidFill>
                  <a:srgbClr val="FFFF00"/>
                </a:solidFill>
              </a:rPr>
              <a:t>Мем</a:t>
            </a:r>
            <a:r>
              <a:rPr lang="ru-RU" sz="3600" b="1" dirty="0" smtClean="0">
                <a:solidFill>
                  <a:srgbClr val="FFFF00"/>
                </a:solidFill>
              </a:rPr>
              <a:t> – </a:t>
            </a:r>
            <a:r>
              <a:rPr lang="ru-RU" sz="3600" b="1" dirty="0" err="1" smtClean="0">
                <a:solidFill>
                  <a:srgbClr val="FFFF00"/>
                </a:solidFill>
              </a:rPr>
              <a:t>це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лаконічна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змістовна</a:t>
            </a:r>
            <a:r>
              <a:rPr lang="ru-RU" sz="3600" b="1" dirty="0" smtClean="0">
                <a:solidFill>
                  <a:srgbClr val="FFFF00"/>
                </a:solidFill>
              </a:rPr>
              <a:t> фраза, яка </a:t>
            </a:r>
            <a:r>
              <a:rPr lang="ru-RU" sz="3600" b="1" dirty="0" err="1" smtClean="0">
                <a:solidFill>
                  <a:srgbClr val="FFFF00"/>
                </a:solidFill>
              </a:rPr>
              <a:t>має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гумористичний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відтінок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зрозумілий</a:t>
            </a:r>
            <a:r>
              <a:rPr lang="ru-RU" sz="3600" b="1" dirty="0" smtClean="0">
                <a:solidFill>
                  <a:srgbClr val="FFFF00"/>
                </a:solidFill>
              </a:rPr>
              <a:t> та </a:t>
            </a:r>
            <a:r>
              <a:rPr lang="ru-RU" sz="3600" b="1" dirty="0" err="1" smtClean="0">
                <a:solidFill>
                  <a:srgbClr val="FFFF00"/>
                </a:solidFill>
              </a:rPr>
              <a:t>близький</a:t>
            </a:r>
            <a:r>
              <a:rPr lang="ru-RU" sz="3600" b="1" dirty="0" smtClean="0">
                <a:solidFill>
                  <a:srgbClr val="FFFF00"/>
                </a:solidFill>
              </a:rPr>
              <a:t> для </a:t>
            </a:r>
            <a:r>
              <a:rPr lang="ru-RU" sz="3600" b="1" dirty="0" err="1" smtClean="0">
                <a:solidFill>
                  <a:srgbClr val="FFFF00"/>
                </a:solidFill>
              </a:rPr>
              <a:t>певної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групи</a:t>
            </a:r>
            <a:r>
              <a:rPr lang="ru-RU" sz="3600" b="1" dirty="0" smtClean="0">
                <a:solidFill>
                  <a:srgbClr val="FFFF00"/>
                </a:solidFill>
              </a:rPr>
              <a:t> людей.</a:t>
            </a:r>
          </a:p>
          <a:p>
            <a:pPr>
              <a:buNone/>
            </a:pPr>
            <a:endParaRPr lang="ru-RU" sz="2200" dirty="0" smtClean="0">
              <a:solidFill>
                <a:schemeClr val="accent6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857364"/>
            <a:ext cx="6500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Емоційна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складова</a:t>
            </a:r>
            <a:r>
              <a:rPr lang="ru-RU" sz="3200" b="1" dirty="0" smtClean="0">
                <a:solidFill>
                  <a:srgbClr val="FFFF00"/>
                </a:solidFill>
              </a:rPr>
              <a:t>. </a:t>
            </a:r>
            <a:r>
              <a:rPr lang="ru-RU" sz="3200" b="1" dirty="0" err="1" smtClean="0">
                <a:solidFill>
                  <a:srgbClr val="FFFF00"/>
                </a:solidFill>
              </a:rPr>
              <a:t>Сенс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мему</a:t>
            </a:r>
            <a:r>
              <a:rPr lang="ru-RU" sz="3200" b="1" dirty="0" smtClean="0">
                <a:solidFill>
                  <a:srgbClr val="FFFF00"/>
                </a:solidFill>
              </a:rPr>
              <a:t> – </a:t>
            </a:r>
            <a:r>
              <a:rPr lang="ru-RU" sz="3200" b="1" dirty="0" err="1" smtClean="0">
                <a:solidFill>
                  <a:srgbClr val="FFFF00"/>
                </a:solidFill>
              </a:rPr>
              <a:t>гумор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емоційна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близькість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поєднання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зображення</a:t>
            </a:r>
            <a:r>
              <a:rPr lang="ru-RU" sz="3200" b="1" dirty="0" smtClean="0">
                <a:solidFill>
                  <a:srgbClr val="FFFF00"/>
                </a:solidFill>
              </a:rPr>
              <a:t> та </a:t>
            </a:r>
            <a:r>
              <a:rPr lang="ru-RU" sz="3200" b="1" dirty="0" err="1" smtClean="0">
                <a:solidFill>
                  <a:srgbClr val="FFFF00"/>
                </a:solidFill>
              </a:rPr>
              <a:t>текстової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складової</a:t>
            </a:r>
            <a:r>
              <a:rPr lang="ru-RU" sz="3200" b="1" dirty="0" smtClean="0">
                <a:solidFill>
                  <a:srgbClr val="FFFF00"/>
                </a:solidFill>
              </a:rPr>
              <a:t> для </a:t>
            </a:r>
            <a:r>
              <a:rPr lang="ru-RU" sz="3200" b="1" dirty="0" err="1" smtClean="0">
                <a:solidFill>
                  <a:srgbClr val="FFFF00"/>
                </a:solidFill>
              </a:rPr>
              <a:t>репрезентативної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групи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учнів</a:t>
            </a:r>
            <a:r>
              <a:rPr lang="ru-RU" sz="3200" b="1" dirty="0" smtClean="0">
                <a:solidFill>
                  <a:srgbClr val="FFFF00"/>
                </a:solidFill>
              </a:rPr>
              <a:t> (</a:t>
            </a:r>
            <a:r>
              <a:rPr lang="ru-RU" sz="3200" b="1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певний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клас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паралель</a:t>
            </a:r>
            <a:r>
              <a:rPr lang="ru-RU" sz="3200" b="1" dirty="0" smtClean="0">
                <a:solidFill>
                  <a:srgbClr val="FFFF00"/>
                </a:solidFill>
              </a:rPr>
              <a:t>).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6600" b="1" i="1" dirty="0" err="1" smtClean="0">
                <a:solidFill>
                  <a:schemeClr val="accent3"/>
                </a:solidFill>
              </a:rPr>
              <a:t>креативна</a:t>
            </a:r>
            <a:r>
              <a:rPr lang="ru-RU" sz="6600" b="1" i="1" dirty="0" smtClean="0">
                <a:solidFill>
                  <a:schemeClr val="accent3"/>
                </a:solidFill>
              </a:rPr>
              <a:t>:</a:t>
            </a:r>
          </a:p>
          <a:p>
            <a:pPr>
              <a:buNone/>
            </a:pPr>
            <a:r>
              <a:rPr lang="ru-RU" sz="6600" b="1" i="1" dirty="0" smtClean="0">
                <a:solidFill>
                  <a:schemeClr val="accent3"/>
                </a:solidFill>
              </a:rPr>
              <a:t> </a:t>
            </a:r>
            <a:r>
              <a:rPr lang="ru-RU" sz="6600" b="1" dirty="0" smtClean="0">
                <a:solidFill>
                  <a:schemeClr val="accent6"/>
                </a:solidFill>
              </a:rPr>
              <a:t> </a:t>
            </a:r>
            <a:r>
              <a:rPr lang="ru-RU" sz="4800" b="1" dirty="0" err="1" smtClean="0">
                <a:solidFill>
                  <a:srgbClr val="FFFF00"/>
                </a:solidFill>
              </a:rPr>
              <a:t>відтворення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подій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дійсності</a:t>
            </a:r>
            <a:r>
              <a:rPr lang="ru-RU" sz="4800" b="1" dirty="0" smtClean="0">
                <a:solidFill>
                  <a:srgbClr val="FFFF00"/>
                </a:solidFill>
              </a:rPr>
              <a:t> у </a:t>
            </a:r>
            <a:r>
              <a:rPr lang="ru-RU" sz="4800" b="1" dirty="0" err="1" smtClean="0">
                <a:solidFill>
                  <a:srgbClr val="FFFF00"/>
                </a:solidFill>
              </a:rPr>
              <a:t>творчому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форматі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з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використанням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сучасних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онлайн-інструментів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err="1" smtClean="0">
                <a:solidFill>
                  <a:schemeClr val="accent6"/>
                </a:solidFill>
              </a:rPr>
              <a:t>Ідеї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завдань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із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використанням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мемів</a:t>
            </a:r>
            <a:endParaRPr lang="uk-UA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5229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Створіть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власноруч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наприклад</a:t>
            </a:r>
            <a:r>
              <a:rPr lang="ru-RU" b="1" dirty="0" smtClean="0">
                <a:solidFill>
                  <a:srgbClr val="FFFF00"/>
                </a:solidFill>
              </a:rPr>
              <a:t>, </a:t>
            </a:r>
            <a:r>
              <a:rPr lang="ru-RU" b="1" dirty="0" err="1" smtClean="0">
                <a:solidFill>
                  <a:srgbClr val="FFFF00"/>
                </a:solidFill>
                <a:hlinkClick r:id="rId2"/>
              </a:rPr>
              <a:t>лінгвістичний</a:t>
            </a:r>
            <a:r>
              <a:rPr lang="ru-RU" b="1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hlinkClick r:id="rId2"/>
              </a:rPr>
              <a:t>мем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</a:rPr>
              <a:t>якому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класична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література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чи</a:t>
            </a:r>
            <a:r>
              <a:rPr lang="ru-RU" b="1" dirty="0" smtClean="0">
                <a:solidFill>
                  <a:srgbClr val="FFFF00"/>
                </a:solidFill>
              </a:rPr>
              <a:t> правила </a:t>
            </a:r>
            <a:r>
              <a:rPr lang="ru-RU" b="1" dirty="0" err="1" smtClean="0">
                <a:solidFill>
                  <a:srgbClr val="FFFF00"/>
                </a:solidFill>
              </a:rPr>
              <a:t>мовлення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будуть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подані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 err="1" smtClean="0">
                <a:solidFill>
                  <a:srgbClr val="FFFF00"/>
                </a:solidFill>
              </a:rPr>
              <a:t>дещо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незвичному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осучасненому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форматі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Надайте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учням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певну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світлину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запропунуйте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дібрати</a:t>
            </a:r>
            <a:r>
              <a:rPr lang="ru-RU" b="1" dirty="0" smtClean="0">
                <a:solidFill>
                  <a:srgbClr val="FFFF00"/>
                </a:solidFill>
              </a:rPr>
              <a:t> заголовок за темою </a:t>
            </a:r>
            <a:r>
              <a:rPr lang="ru-RU" b="1" dirty="0" err="1" smtClean="0">
                <a:solidFill>
                  <a:srgbClr val="FFFF00"/>
                </a:solidFill>
              </a:rPr>
              <a:t>вивчення</a:t>
            </a:r>
            <a:r>
              <a:rPr lang="ru-RU" b="1" dirty="0" smtClean="0">
                <a:solidFill>
                  <a:srgbClr val="FFFF00"/>
                </a:solidFill>
              </a:rPr>
              <a:t> таким чином, </a:t>
            </a:r>
            <a:r>
              <a:rPr lang="ru-RU" b="1" dirty="0" err="1" smtClean="0">
                <a:solidFill>
                  <a:srgbClr val="FFFF00"/>
                </a:solidFill>
              </a:rPr>
              <a:t>щоб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утворився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мем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дозволить </a:t>
            </a:r>
            <a:r>
              <a:rPr lang="ru-RU" b="1" dirty="0" err="1" smtClean="0">
                <a:solidFill>
                  <a:srgbClr val="FFFF00"/>
                </a:solidFill>
              </a:rPr>
              <a:t>швидко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виристати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креативний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підхід</a:t>
            </a:r>
            <a:r>
              <a:rPr lang="ru-RU" b="1" dirty="0" smtClean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опанування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навчального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матеріалу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Запропонуйте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учням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добірки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підписів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набір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світлин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попросіть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створити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меми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скомпонувавши</a:t>
            </a:r>
            <a:r>
              <a:rPr lang="ru-RU" b="1" dirty="0" smtClean="0">
                <a:solidFill>
                  <a:srgbClr val="FFFF00"/>
                </a:solidFill>
              </a:rPr>
              <a:t> заготовки та </a:t>
            </a:r>
            <a:r>
              <a:rPr lang="ru-RU" b="1" dirty="0" err="1" smtClean="0">
                <a:solidFill>
                  <a:srgbClr val="FFFF00"/>
                </a:solidFill>
              </a:rPr>
              <a:t>надавши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аргументацію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власного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бачення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</TotalTime>
  <Words>150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МЕМИ</vt:lpstr>
      <vt:lpstr>     </vt:lpstr>
      <vt:lpstr>Слайд 3</vt:lpstr>
      <vt:lpstr>Слайд 4</vt:lpstr>
      <vt:lpstr>Функції та значення мемів</vt:lpstr>
      <vt:lpstr>За такими принципами створюється мем: </vt:lpstr>
      <vt:lpstr>Слайд 7</vt:lpstr>
      <vt:lpstr>Слайд 8</vt:lpstr>
      <vt:lpstr>   Ідеї завдань із використанням мемів</vt:lpstr>
      <vt:lpstr>Слайд 10</vt:lpstr>
      <vt:lpstr>Світла пітьма</vt:lpstr>
      <vt:lpstr>       Крижаний вогонь</vt:lpstr>
      <vt:lpstr>Як кидалась ти на списи, на муки, Пунійська Львице, яросте Ваала!</vt:lpstr>
      <vt:lpstr>І жили вони довго і щасливо…, поки доля не звела їх разом…</vt:lpstr>
      <vt:lpstr>Вальпургійова ніч (гучна, весела гулянка) </vt:lpstr>
      <vt:lpstr>Не завжди обписані сходи є прикладом шкоди</vt:lpstr>
      <vt:lpstr>Життя – як американські гірки: ніколи не знаєш, що тебе чекає за поворотом.</vt:lpstr>
      <vt:lpstr>Чоловіки люблять впевнених у собі жінок</vt:lpstr>
      <vt:lpstr>Лебедина пісня</vt:lpstr>
      <vt:lpstr>Так і до Америки добрикаєш</vt:lpstr>
      <vt:lpstr>Слайд 21</vt:lpstr>
      <vt:lpstr>Слайд 22</vt:lpstr>
      <vt:lpstr>Слайд 23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МЕМИ</dc:title>
  <dc:creator>klient</dc:creator>
  <cp:lastModifiedBy>klient</cp:lastModifiedBy>
  <cp:revision>39</cp:revision>
  <dcterms:created xsi:type="dcterms:W3CDTF">2018-08-14T09:45:25Z</dcterms:created>
  <dcterms:modified xsi:type="dcterms:W3CDTF">2018-08-15T10:33:33Z</dcterms:modified>
</cp:coreProperties>
</file>