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7" r:id="rId2"/>
    <p:sldId id="296" r:id="rId3"/>
    <p:sldId id="292" r:id="rId4"/>
    <p:sldId id="259" r:id="rId5"/>
    <p:sldId id="260" r:id="rId6"/>
    <p:sldId id="261" r:id="rId7"/>
    <p:sldId id="262" r:id="rId8"/>
    <p:sldId id="263" r:id="rId9"/>
    <p:sldId id="264" r:id="rId10"/>
    <p:sldId id="265" r:id="rId11"/>
    <p:sldId id="266" r:id="rId12"/>
    <p:sldId id="287" r:id="rId13"/>
    <p:sldId id="267" r:id="rId14"/>
    <p:sldId id="288" r:id="rId15"/>
    <p:sldId id="268" r:id="rId16"/>
    <p:sldId id="269" r:id="rId17"/>
    <p:sldId id="294" r:id="rId18"/>
    <p:sldId id="271" r:id="rId19"/>
    <p:sldId id="295" r:id="rId20"/>
    <p:sldId id="272" r:id="rId21"/>
    <p:sldId id="274" r:id="rId22"/>
    <p:sldId id="275" r:id="rId23"/>
    <p:sldId id="290" r:id="rId24"/>
    <p:sldId id="291" r:id="rId25"/>
    <p:sldId id="277" r:id="rId26"/>
    <p:sldId id="279" r:id="rId27"/>
    <p:sldId id="280" r:id="rId28"/>
    <p:sldId id="281" r:id="rId29"/>
    <p:sldId id="282" r:id="rId30"/>
    <p:sldId id="284" r:id="rId31"/>
    <p:sldId id="283" r:id="rId32"/>
    <p:sldId id="289"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224" autoAdjust="0"/>
    <p:restoredTop sz="94660"/>
  </p:normalViewPr>
  <p:slideViewPr>
    <p:cSldViewPr>
      <p:cViewPr varScale="1">
        <p:scale>
          <a:sx n="68" d="100"/>
          <a:sy n="68" d="100"/>
        </p:scale>
        <p:origin x="-141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19.01.2018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19.01.2018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19.01.2018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A51C9CE-CD3C-4817-8804-FBA90D646AD2}" type="datetimeFigureOut">
              <a:rPr lang="ru-RU" smtClean="0"/>
              <a:pPr/>
              <a:t>19.01.2018</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fld id="{0FC06D57-6A4C-46E3-9460-441970AAD88B}" type="slidenum">
              <a:rPr lang="ru-RU" smtClean="0"/>
              <a:pPr/>
              <a:t>‹#›</a:t>
            </a:fld>
            <a:endParaRPr lang="ru-RU"/>
          </a:p>
        </p:txBody>
      </p:sp>
    </p:spTree>
    <p:extLst>
      <p:ext uri="{BB962C8B-B14F-4D97-AF65-F5344CB8AC3E}">
        <p14:creationId xmlns="" xmlns:p14="http://schemas.microsoft.com/office/powerpoint/2010/main" val="3826251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19.01.2018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19.01.2018</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19.01.2018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19.01.2018</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19.01.2018</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19.01.2018</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19.01.2018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19.01.2018</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19.01.2018</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42.png"/><Relationship Id="rId4" Type="http://schemas.microsoft.com/office/2007/relationships/media" Target="../media/media1.mp3"/></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Autofit/>
          </a:bodyPr>
          <a:lstStyle/>
          <a:p>
            <a:r>
              <a:rPr lang="de-DE" sz="8000" dirty="0" smtClean="0"/>
              <a:t>DIE BERÜHMTEN</a:t>
            </a:r>
            <a:br>
              <a:rPr lang="de-DE" sz="8000" dirty="0" smtClean="0"/>
            </a:br>
            <a:r>
              <a:rPr lang="de-DE" sz="8000" dirty="0" smtClean="0"/>
              <a:t>DEUTSCHEN</a:t>
            </a:r>
            <a:endParaRPr lang="ru-RU" sz="8000" dirty="0"/>
          </a:p>
        </p:txBody>
      </p:sp>
      <p:sp>
        <p:nvSpPr>
          <p:cNvPr id="3" name="Подзаголовок 2"/>
          <p:cNvSpPr>
            <a:spLocks noGrp="1"/>
          </p:cNvSpPr>
          <p:nvPr>
            <p:ph type="subTitle" idx="1"/>
          </p:nvPr>
        </p:nvSpPr>
        <p:spPr/>
        <p:txBody>
          <a:bodyPr/>
          <a:lstStyle/>
          <a:p>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8196" y="116632"/>
            <a:ext cx="3610744" cy="2232248"/>
          </a:xfrm>
          <a:solidFill>
            <a:srgbClr val="FFFF00"/>
          </a:solidFill>
        </p:spPr>
        <p:txBody>
          <a:bodyPr anchor="ctr">
            <a:normAutofit fontScale="90000"/>
          </a:bodyPr>
          <a:lstStyle/>
          <a:p>
            <a:r>
              <a:rPr lang="de-DE" sz="6000" i="1" dirty="0">
                <a:solidFill>
                  <a:srgbClr val="FF0000"/>
                </a:solidFill>
              </a:rPr>
              <a:t>Friedrich von </a:t>
            </a:r>
            <a:r>
              <a:rPr lang="de-DE" sz="6000" i="1" dirty="0" smtClean="0">
                <a:solidFill>
                  <a:srgbClr val="FF0000"/>
                </a:solidFill>
              </a:rPr>
              <a:t>Schiller</a:t>
            </a:r>
            <a:r>
              <a:rPr lang="de-DE" sz="6000" dirty="0" smtClean="0">
                <a:solidFill>
                  <a:srgbClr val="FF0000"/>
                </a:solidFill>
              </a:rPr>
              <a:t/>
            </a:r>
            <a:br>
              <a:rPr lang="de-DE" sz="6000" dirty="0" smtClean="0">
                <a:solidFill>
                  <a:srgbClr val="FF0000"/>
                </a:solidFill>
              </a:rPr>
            </a:br>
            <a:r>
              <a:rPr lang="de-DE" sz="6000" b="1" dirty="0" smtClean="0">
                <a:solidFill>
                  <a:srgbClr val="FF0000"/>
                </a:solidFill>
              </a:rPr>
              <a:t>1759-1805</a:t>
            </a:r>
            <a:endParaRPr lang="uk-UA" sz="6000" b="1" dirty="0">
              <a:solidFill>
                <a:srgbClr val="FF0000"/>
              </a:solidFill>
            </a:endParaRPr>
          </a:p>
        </p:txBody>
      </p:sp>
      <p:pic>
        <p:nvPicPr>
          <p:cNvPr id="9218"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4572000" y="404664"/>
            <a:ext cx="4333723" cy="56316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0" y="2579906"/>
            <a:ext cx="5472608" cy="4278094"/>
          </a:xfrm>
          <a:prstGeom prst="rect">
            <a:avLst/>
          </a:prstGeom>
          <a:solidFill>
            <a:srgbClr val="FFFF00"/>
          </a:solidFill>
        </p:spPr>
        <p:txBody>
          <a:bodyPr wrap="square" rtlCol="0">
            <a:spAutoFit/>
          </a:bodyPr>
          <a:lstStyle/>
          <a:p>
            <a:r>
              <a:rPr lang="de-DE" sz="3200" b="1" dirty="0">
                <a:solidFill>
                  <a:srgbClr val="FF0000"/>
                </a:solidFill>
              </a:rPr>
              <a:t/>
            </a:r>
            <a:br>
              <a:rPr lang="de-DE" sz="3200" b="1" dirty="0">
                <a:solidFill>
                  <a:srgbClr val="FF0000"/>
                </a:solidFill>
              </a:rPr>
            </a:br>
            <a:r>
              <a:rPr lang="de-DE" sz="4000" b="1" dirty="0">
                <a:solidFill>
                  <a:srgbClr val="FF0000"/>
                </a:solidFill>
              </a:rPr>
              <a:t>Schiller ist ein deutscher Dichter, Dramatiker, Theoretiker der Kunst, Historiker. Militärarzt, Professor für Geschichte in Yen</a:t>
            </a:r>
            <a:endParaRPr lang="uk-UA" sz="4000" b="1" dirty="0">
              <a:solidFill>
                <a:srgbClr val="FF0000"/>
              </a:solidFill>
            </a:endParaRPr>
          </a:p>
        </p:txBody>
      </p:sp>
    </p:spTree>
    <p:extLst>
      <p:ext uri="{BB962C8B-B14F-4D97-AF65-F5344CB8AC3E}">
        <p14:creationId xmlns="" xmlns:p14="http://schemas.microsoft.com/office/powerpoint/2010/main" val="3581022355"/>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29974"/>
            <a:ext cx="5148063" cy="6495370"/>
          </a:xfrm>
          <a:noFill/>
        </p:spPr>
        <p:txBody>
          <a:bodyPr>
            <a:normAutofit fontScale="85000" lnSpcReduction="20000"/>
          </a:bodyPr>
          <a:lstStyle/>
          <a:p>
            <a:r>
              <a:rPr lang="de-DE" sz="3600" dirty="0"/>
              <a:t/>
            </a:r>
            <a:br>
              <a:rPr lang="de-DE" sz="3600" dirty="0"/>
            </a:br>
            <a:r>
              <a:rPr lang="de-DE" sz="7700" b="1" i="1" dirty="0">
                <a:solidFill>
                  <a:srgbClr val="FFFF00"/>
                </a:solidFill>
              </a:rPr>
              <a:t>In der Kindheit </a:t>
            </a:r>
            <a:r>
              <a:rPr lang="de-DE" sz="7700" b="1" i="1" dirty="0" smtClean="0">
                <a:solidFill>
                  <a:srgbClr val="FFFF00"/>
                </a:solidFill>
              </a:rPr>
              <a:t> war Frederick </a:t>
            </a:r>
            <a:r>
              <a:rPr lang="de-DE" sz="7700" b="1" i="1" dirty="0">
                <a:solidFill>
                  <a:srgbClr val="FFFF00"/>
                </a:solidFill>
              </a:rPr>
              <a:t>krank, nur zur Jugend wurde er gestärkt. </a:t>
            </a:r>
            <a:r>
              <a:rPr lang="de-DE" dirty="0"/>
              <a:t/>
            </a:r>
            <a:br>
              <a:rPr lang="de-DE" dirty="0"/>
            </a:br>
            <a:endParaRPr lang="uk-UA" dirty="0"/>
          </a:p>
        </p:txBody>
      </p:sp>
      <p:pic>
        <p:nvPicPr>
          <p:cNvPr id="6147"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292080" y="0"/>
            <a:ext cx="4061048" cy="61127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884465791"/>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87743" y="188641"/>
            <a:ext cx="8229600" cy="144016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txBody>
          <a:bodyPr/>
          <a:lstStyle/>
          <a:p>
            <a:r>
              <a:rPr lang="de-DE" dirty="0"/>
              <a:t>1788 wurde Schiller Professor für Geschichte und Philosophie an der Universität Jena.</a:t>
            </a:r>
            <a:endParaRPr lang="uk-UA" dirty="0"/>
          </a:p>
        </p:txBody>
      </p:sp>
      <p:pic>
        <p:nvPicPr>
          <p:cNvPr id="4098"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2170" t="1792" r="6645" b="8899"/>
          <a:stretch/>
        </p:blipFill>
        <p:spPr bwMode="auto">
          <a:xfrm>
            <a:off x="755576" y="1340768"/>
            <a:ext cx="7416824" cy="53878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583153631"/>
      </p:ext>
    </p:extLst>
  </p:cSld>
  <p:clrMapOvr>
    <a:masterClrMapping/>
  </p:clrMapOvr>
  <mc:AlternateContent xmlns:mc="http://schemas.openxmlformats.org/markup-compatibility/2006">
    <mc:Choice xmlns=""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4906888" cy="5721499"/>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txBody>
          <a:bodyPr>
            <a:normAutofit/>
          </a:bodyPr>
          <a:lstStyle/>
          <a:p>
            <a:r>
              <a:rPr lang="de-DE" sz="3600" dirty="0">
                <a:solidFill>
                  <a:srgbClr val="FF0000"/>
                </a:solidFill>
              </a:rPr>
              <a:t/>
            </a:r>
            <a:br>
              <a:rPr lang="de-DE" sz="3600" dirty="0">
                <a:solidFill>
                  <a:srgbClr val="FF0000"/>
                </a:solidFill>
              </a:rPr>
            </a:br>
            <a:r>
              <a:rPr lang="de-DE" sz="3600" dirty="0">
                <a:solidFill>
                  <a:srgbClr val="FF0000"/>
                </a:solidFill>
              </a:rPr>
              <a:t>Der 45-jährige Schiller starb am 9. Mai 1805 in Weimar an Tuberkulose. Seine Zeitungen fanden viele neue Gedichte und mehr als 25 Tragödien und Dramen.</a:t>
            </a:r>
            <a:endParaRPr lang="uk-UA" sz="3600" dirty="0">
              <a:solidFill>
                <a:srgbClr val="FF0000"/>
              </a:solidFill>
            </a:endParaRPr>
          </a:p>
        </p:txBody>
      </p:sp>
      <p:pic>
        <p:nvPicPr>
          <p:cNvPr id="10242"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26588" r="9839"/>
          <a:stretch/>
        </p:blipFill>
        <p:spPr bwMode="auto">
          <a:xfrm>
            <a:off x="5868144" y="260648"/>
            <a:ext cx="2949677" cy="6336704"/>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884810480"/>
      </p:ext>
    </p:extLst>
  </p:cSld>
  <p:clrMapOvr>
    <a:masterClrMapping/>
  </p:clrMapOvr>
  <mc:AlternateContent xmlns:mc="http://schemas.openxmlformats.org/markup-compatibility/2006">
    <mc:Choice xmlns=""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de-DE" sz="4800" b="1" dirty="0" smtClean="0">
                <a:solidFill>
                  <a:srgbClr val="FFFF00"/>
                </a:solidFill>
              </a:rPr>
              <a:t>Schillers Unterschrift</a:t>
            </a:r>
            <a:endParaRPr lang="uk-UA" sz="4800" b="1" dirty="0">
              <a:solidFill>
                <a:srgbClr val="FFFF00"/>
              </a:solidFill>
            </a:endParaRPr>
          </a:p>
        </p:txBody>
      </p:sp>
      <p:pic>
        <p:nvPicPr>
          <p:cNvPr id="4" name="Рисунок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16553" y="1988840"/>
            <a:ext cx="8564027" cy="3452019"/>
          </a:xfrm>
          <a:prstGeom prst="rect">
            <a:avLst/>
          </a:prstGeom>
        </p:spPr>
      </p:pic>
    </p:spTree>
    <p:extLst>
      <p:ext uri="{BB962C8B-B14F-4D97-AF65-F5344CB8AC3E}">
        <p14:creationId xmlns="" xmlns:p14="http://schemas.microsoft.com/office/powerpoint/2010/main" val="1090303109"/>
      </p:ext>
    </p:extLst>
  </p:cSld>
  <p:clrMapOvr>
    <a:masterClrMapping/>
  </p:clrMapOvr>
  <mc:AlternateContent xmlns:mc="http://schemas.openxmlformats.org/markup-compatibility/2006">
    <mc:Choice xmlns=""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4271806" y="836712"/>
            <a:ext cx="4906912" cy="58726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0" y="116632"/>
            <a:ext cx="8229600" cy="1143000"/>
          </a:xfrm>
          <a:solidFill>
            <a:srgbClr val="FF0000"/>
          </a:solidFill>
        </p:spPr>
        <p:txBody>
          <a:bodyPr>
            <a:noAutofit/>
          </a:bodyPr>
          <a:lstStyle/>
          <a:p>
            <a:r>
              <a:rPr lang="de-DE" sz="9600" dirty="0"/>
              <a:t>Heinrich Heine</a:t>
            </a:r>
            <a:endParaRPr lang="uk-UA" sz="9600" dirty="0"/>
          </a:p>
        </p:txBody>
      </p:sp>
      <p:pic>
        <p:nvPicPr>
          <p:cNvPr id="1638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23528" y="1489567"/>
            <a:ext cx="3976836" cy="49710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884648549"/>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16632"/>
            <a:ext cx="4114800" cy="5760639"/>
          </a:xfrm>
          <a:solidFill>
            <a:srgbClr val="FFFF00"/>
          </a:solidFill>
        </p:spPr>
        <p:txBody>
          <a:bodyPr>
            <a:normAutofit/>
          </a:bodyPr>
          <a:lstStyle/>
          <a:p>
            <a:pPr marL="0" indent="0">
              <a:buNone/>
            </a:pPr>
            <a:r>
              <a:rPr lang="de-DE" sz="4500" dirty="0" smtClean="0"/>
              <a:t>Heine </a:t>
            </a:r>
            <a:r>
              <a:rPr lang="de-DE" sz="4500" dirty="0"/>
              <a:t>wurde am 13. Dezember 1797 in Düsseldorf in der Familie eines jüdischen Kaufmanns geboren</a:t>
            </a:r>
            <a:r>
              <a:rPr lang="de-DE" sz="4500" dirty="0" smtClean="0"/>
              <a:t>.</a:t>
            </a:r>
            <a:endParaRPr lang="uk-UA" sz="4500" dirty="0" smtClean="0"/>
          </a:p>
        </p:txBody>
      </p:sp>
      <p:pic>
        <p:nvPicPr>
          <p:cNvPr id="1741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633369" y="332656"/>
            <a:ext cx="4510631" cy="5427229"/>
          </a:xfrm>
          <a:prstGeom prst="ellipse">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369585383"/>
      </p:ext>
    </p:extLst>
  </p:cSld>
  <p:clrMapOvr>
    <a:masterClrMapping/>
  </p:clrMapOvr>
  <mc:AlternateContent xmlns:mc="http://schemas.openxmlformats.org/markup-compatibility/2006">
    <mc:Choice xmlns=""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2536" y="35954"/>
            <a:ext cx="9865096" cy="2232248"/>
          </a:xfrm>
          <a:solidFill>
            <a:srgbClr val="FF0000"/>
          </a:solidFill>
        </p:spPr>
        <p:txBody>
          <a:bodyPr>
            <a:normAutofit/>
          </a:bodyPr>
          <a:lstStyle/>
          <a:p>
            <a:r>
              <a:rPr lang="de-DE" dirty="0">
                <a:solidFill>
                  <a:srgbClr val="FFFF00"/>
                </a:solidFill>
              </a:rPr>
              <a:t>Nach seinem Abschluss am Lyzeum diente Heine in einem Bankier Büro, einem Ticketschalter in einem Lebensmittelgeschäft, einem Kommissar. Aber der Dienst belastete ihn im Gegensatz zur Poesie</a:t>
            </a:r>
            <a:endParaRPr lang="uk-UA" dirty="0">
              <a:solidFill>
                <a:srgbClr val="FFFF00"/>
              </a:solidFill>
            </a:endParaRPr>
          </a:p>
          <a:p>
            <a:endParaRPr lang="uk-UA" dirty="0"/>
          </a:p>
        </p:txBody>
      </p:sp>
      <p:pic>
        <p:nvPicPr>
          <p:cNvPr id="1536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94769" y="2204864"/>
            <a:ext cx="7340600" cy="4524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51382295"/>
      </p:ext>
    </p:extLst>
  </p:cSld>
  <p:clrMapOvr>
    <a:masterClrMapping/>
  </p:clrMapOvr>
  <p:transition spd="slow">
    <p:wheel spokes="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116632"/>
            <a:ext cx="4824536" cy="5407496"/>
          </a:xfrm>
          <a:solidFill>
            <a:srgbClr val="FFFF00"/>
          </a:solidFill>
          <a:ln>
            <a:solidFill>
              <a:schemeClr val="accent1"/>
            </a:solidFill>
          </a:ln>
        </p:spPr>
        <p:txBody>
          <a:bodyPr>
            <a:normAutofit/>
          </a:bodyPr>
          <a:lstStyle/>
          <a:p>
            <a:r>
              <a:rPr lang="de-DE" dirty="0" smtClean="0"/>
              <a:t>In </a:t>
            </a:r>
            <a:r>
              <a:rPr lang="de-DE" dirty="0"/>
              <a:t>den Jahren 1826-1831 gab er eine </a:t>
            </a:r>
            <a:r>
              <a:rPr lang="de-DE" dirty="0" smtClean="0"/>
              <a:t>Prosa</a:t>
            </a:r>
            <a:r>
              <a:rPr lang="uk-UA" dirty="0" smtClean="0"/>
              <a:t>:</a:t>
            </a:r>
            <a:r>
              <a:rPr lang="de-DE" dirty="0" smtClean="0"/>
              <a:t> </a:t>
            </a:r>
            <a:r>
              <a:rPr lang="de-DE" dirty="0"/>
              <a:t>"Road Pictures</a:t>
            </a:r>
            <a:r>
              <a:rPr lang="de-DE" dirty="0" smtClean="0"/>
              <a:t>", in </a:t>
            </a:r>
            <a:r>
              <a:rPr lang="de-DE" dirty="0"/>
              <a:t>der er über Reisen in Deutschland </a:t>
            </a:r>
            <a:r>
              <a:rPr lang="de-DE" dirty="0" smtClean="0"/>
              <a:t>sprach</a:t>
            </a:r>
            <a:r>
              <a:rPr lang="uk-UA" dirty="0" smtClean="0"/>
              <a:t>.</a:t>
            </a:r>
            <a:endParaRPr lang="uk-UA" dirty="0"/>
          </a:p>
        </p:txBody>
      </p:sp>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317604" y="21266"/>
            <a:ext cx="3826396" cy="6076317"/>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935" r="3779" b="3059"/>
          <a:stretch/>
        </p:blipFill>
        <p:spPr bwMode="auto">
          <a:xfrm>
            <a:off x="75754" y="2708920"/>
            <a:ext cx="5241850" cy="4032448"/>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696102055"/>
      </p:ext>
    </p:extLst>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188640"/>
            <a:ext cx="8229600" cy="4525963"/>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a:lstStyle/>
          <a:p>
            <a:r>
              <a:rPr lang="de-DE" b="1" i="1" dirty="0">
                <a:solidFill>
                  <a:srgbClr val="FFFF00"/>
                </a:solidFill>
              </a:rPr>
              <a:t>Dann reiste er nach Frankreich und blieb dort für immer als politischer Emigrant. Er veröffentlichte mehrere Bücher über die gegenwärtige Situation in Deutschland und über das politische und kulturelle Leben in Frankreich</a:t>
            </a:r>
            <a:endParaRPr lang="uk-UA" b="1" i="1" dirty="0">
              <a:solidFill>
                <a:srgbClr val="FFFF00"/>
              </a:solidFill>
            </a:endParaRPr>
          </a:p>
          <a:p>
            <a:endParaRPr lang="uk-UA" dirty="0"/>
          </a:p>
        </p:txBody>
      </p:sp>
      <p:pic>
        <p:nvPicPr>
          <p:cNvPr id="1027" name="Picture 3"/>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6022" b="13653"/>
          <a:stretch/>
        </p:blipFill>
        <p:spPr bwMode="auto">
          <a:xfrm>
            <a:off x="-972616" y="3284983"/>
            <a:ext cx="5753100" cy="34658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248150" y="2662501"/>
            <a:ext cx="4895850" cy="3719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21581794"/>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4000496" cy="6524863"/>
          </a:xfrm>
          <a:prstGeom prst="rect">
            <a:avLst/>
          </a:prstGeom>
          <a:noFill/>
        </p:spPr>
        <p:txBody>
          <a:bodyPr wrap="square" rtlCol="0">
            <a:spAutoFit/>
          </a:bodyPr>
          <a:lstStyle/>
          <a:p>
            <a:pPr algn="ctr"/>
            <a:r>
              <a:rPr lang="de-DE" sz="2200" b="1" dirty="0" smtClean="0">
                <a:solidFill>
                  <a:schemeClr val="bg1"/>
                </a:solidFill>
              </a:rPr>
              <a:t>Johann Wolfgang von Goethe</a:t>
            </a:r>
            <a:r>
              <a:rPr lang="de-DE" sz="2200" dirty="0" smtClean="0">
                <a:solidFill>
                  <a:schemeClr val="bg1"/>
                </a:solidFill>
              </a:rPr>
              <a:t> </a:t>
            </a:r>
            <a:endParaRPr lang="uk-UA" sz="2200" dirty="0" smtClean="0">
              <a:solidFill>
                <a:schemeClr val="bg1"/>
              </a:solidFill>
            </a:endParaRPr>
          </a:p>
          <a:p>
            <a:pPr algn="ctr"/>
            <a:r>
              <a:rPr lang="de-DE" sz="2200" dirty="0" smtClean="0">
                <a:solidFill>
                  <a:schemeClr val="bg1"/>
                </a:solidFill>
              </a:rPr>
              <a:t>(*</a:t>
            </a:r>
            <a:r>
              <a:rPr lang="de-DE" sz="2200" dirty="0" smtClean="0">
                <a:solidFill>
                  <a:schemeClr val="bg1"/>
                </a:solidFill>
              </a:rPr>
              <a:t> 28. August 1749 in Frankfurt am Main als </a:t>
            </a:r>
            <a:r>
              <a:rPr lang="de-DE" sz="2200" b="1" dirty="0" smtClean="0">
                <a:solidFill>
                  <a:schemeClr val="bg1"/>
                </a:solidFill>
              </a:rPr>
              <a:t>Johann Wolfgang Goethe</a:t>
            </a:r>
            <a:r>
              <a:rPr lang="de-DE" sz="2200" dirty="0" smtClean="0">
                <a:solidFill>
                  <a:schemeClr val="bg1"/>
                </a:solidFill>
              </a:rPr>
              <a:t>; † 22. März 1832 in Weimar), 1782 geadelt, war ein deutscher Dichter und Naturforscher. Er gilt als einer der bedeutendsten Schöpfer deutschsprachiger Dichtung.</a:t>
            </a:r>
          </a:p>
          <a:p>
            <a:pPr algn="ctr"/>
            <a:r>
              <a:rPr lang="de-DE" sz="2200" dirty="0" smtClean="0">
                <a:solidFill>
                  <a:schemeClr val="bg1"/>
                </a:solidFill>
              </a:rPr>
              <a:t>Goethe stammte aus einer angesehenen bürgerlichen Familie; sein Großvater mütterlicherseits war als Stadtschultheiß höchster Justizbeamter der Stadt Frankfurt, sein Vater Doktor der Rechte und kaiserlicher Rat. </a:t>
            </a:r>
          </a:p>
          <a:p>
            <a:pPr algn="ctr"/>
            <a:endParaRPr lang="ru-RU" sz="2200" dirty="0">
              <a:solidFill>
                <a:schemeClr val="bg1"/>
              </a:solidFill>
            </a:endParaRPr>
          </a:p>
        </p:txBody>
      </p:sp>
      <p:pic>
        <p:nvPicPr>
          <p:cNvPr id="1028" name="Picture 4" descr="Результат пошуку зображень за запитом &quot;goethe johann wolfgang&quot;"/>
          <p:cNvPicPr>
            <a:picLocks noChangeAspect="1" noChangeArrowheads="1"/>
          </p:cNvPicPr>
          <p:nvPr/>
        </p:nvPicPr>
        <p:blipFill>
          <a:blip r:embed="rId2"/>
          <a:srcRect/>
          <a:stretch>
            <a:fillRect/>
          </a:stretch>
        </p:blipFill>
        <p:spPr bwMode="auto">
          <a:xfrm>
            <a:off x="4000500" y="0"/>
            <a:ext cx="5143500" cy="68580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4544" y="260648"/>
            <a:ext cx="5868144" cy="5904656"/>
          </a:xfrm>
          <a:solidFill>
            <a:srgbClr val="FFFF00"/>
          </a:solidFill>
        </p:spPr>
        <p:txBody>
          <a:bodyPr>
            <a:noAutofit/>
          </a:bodyPr>
          <a:lstStyle/>
          <a:p>
            <a:r>
              <a:rPr lang="de-DE" sz="4800" dirty="0" smtClean="0"/>
              <a:t>Heinrich </a:t>
            </a:r>
            <a:r>
              <a:rPr lang="de-DE" sz="4800" dirty="0"/>
              <a:t>Heine starb </a:t>
            </a:r>
            <a:r>
              <a:rPr lang="de-DE" sz="4800" dirty="0" smtClean="0"/>
              <a:t>am</a:t>
            </a:r>
            <a:r>
              <a:rPr lang="uk-UA" sz="4800" dirty="0"/>
              <a:t> </a:t>
            </a:r>
            <a:r>
              <a:rPr lang="uk-UA" sz="4800" dirty="0" smtClean="0"/>
              <a:t> </a:t>
            </a:r>
            <a:r>
              <a:rPr lang="de-DE" sz="4800" dirty="0" smtClean="0"/>
              <a:t>17</a:t>
            </a:r>
            <a:r>
              <a:rPr lang="de-DE" sz="4800" dirty="0"/>
              <a:t>. Februar 1856 </a:t>
            </a:r>
            <a:r>
              <a:rPr lang="de-DE" sz="4800" dirty="0" smtClean="0"/>
              <a:t>in </a:t>
            </a:r>
            <a:r>
              <a:rPr lang="de-DE" sz="4800" dirty="0"/>
              <a:t>Paris und wurde </a:t>
            </a:r>
            <a:r>
              <a:rPr lang="de-DE" sz="4800" dirty="0" smtClean="0"/>
              <a:t>auf </a:t>
            </a:r>
            <a:r>
              <a:rPr lang="de-DE" sz="4800" dirty="0"/>
              <a:t>dem </a:t>
            </a:r>
            <a:r>
              <a:rPr lang="de-DE" sz="4800" dirty="0" smtClean="0"/>
              <a:t>Montmartre-Fried</a:t>
            </a:r>
            <a:r>
              <a:rPr lang="uk-UA" sz="4800" dirty="0" smtClean="0"/>
              <a:t>-</a:t>
            </a:r>
          </a:p>
          <a:p>
            <a:pPr marL="0" indent="0">
              <a:buNone/>
            </a:pPr>
            <a:r>
              <a:rPr lang="uk-UA" sz="4800" dirty="0" smtClean="0"/>
              <a:t>   </a:t>
            </a:r>
            <a:r>
              <a:rPr lang="de-DE" sz="4800" dirty="0" smtClean="0"/>
              <a:t>hof </a:t>
            </a:r>
            <a:r>
              <a:rPr lang="de-DE" sz="4800" dirty="0"/>
              <a:t>beigesetzt.</a:t>
            </a:r>
            <a:endParaRPr lang="uk-UA" sz="4800" dirty="0"/>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flipH="1">
            <a:off x="4932040" y="1735460"/>
            <a:ext cx="4027490" cy="51225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286607315"/>
      </p:ext>
    </p:extLst>
  </p:cSld>
  <p:clrMapOvr>
    <a:masterClrMapping/>
  </p:clrMapOvr>
  <p:transition spd="slow">
    <p:wheel spokes="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a:off x="395536" y="332656"/>
            <a:ext cx="8352928" cy="56515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7576849"/>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5" name="Объект 4"/>
          <p:cNvSpPr>
            <a:spLocks noGrp="1"/>
          </p:cNvSpPr>
          <p:nvPr>
            <p:ph idx="1"/>
          </p:nvPr>
        </p:nvSpPr>
        <p:spPr>
          <a:xfrm>
            <a:off x="539552" y="299258"/>
            <a:ext cx="7643192" cy="223224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p>
            <a:r>
              <a:rPr lang="de-DE" dirty="0" smtClean="0"/>
              <a:t>Albert </a:t>
            </a:r>
            <a:r>
              <a:rPr lang="de-DE" dirty="0"/>
              <a:t>Einstein wurde am 14. März 1879 in der süddeutschen Stadt Ulm, einer armen jüdischen Familie, geboren. </a:t>
            </a:r>
            <a:br>
              <a:rPr lang="de-DE" dirty="0"/>
            </a:br>
            <a:endParaRPr lang="uk-UA" dirty="0" smtClean="0"/>
          </a:p>
        </p:txBody>
      </p:sp>
      <p:pic>
        <p:nvPicPr>
          <p:cNvPr id="10242"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9746" r="25803"/>
          <a:stretch/>
        </p:blipFill>
        <p:spPr bwMode="auto">
          <a:xfrm>
            <a:off x="3059832" y="2229482"/>
            <a:ext cx="3600400" cy="46064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51806"/>
          <a:stretch/>
        </p:blipFill>
        <p:spPr bwMode="auto">
          <a:xfrm>
            <a:off x="5831632" y="1554294"/>
            <a:ext cx="3312368" cy="53037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4">
            <a:extLst>
              <a:ext uri="{28A0092B-C50C-407E-A947-70E740481C1C}">
                <a14:useLocalDpi xmlns="" xmlns:a14="http://schemas.microsoft.com/office/drawing/2010/main" val="0"/>
              </a:ext>
            </a:extLst>
          </a:blip>
          <a:srcRect r="52667"/>
          <a:stretch/>
        </p:blipFill>
        <p:spPr bwMode="auto">
          <a:xfrm>
            <a:off x="0" y="1714488"/>
            <a:ext cx="3353172" cy="546661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994200543"/>
      </p:ext>
    </p:extLst>
  </p:cSld>
  <p:clrMapOvr>
    <a:masterClrMapping/>
  </p:clrMapOvr>
  <mc:AlternateContent xmlns:mc="http://schemas.openxmlformats.org/markup-compatibility/2006">
    <mc:Choice xmlns=""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24282" r="9068"/>
          <a:stretch/>
        </p:blipFill>
        <p:spPr bwMode="auto">
          <a:xfrm>
            <a:off x="0" y="1571612"/>
            <a:ext cx="7560840" cy="47934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683568" y="476672"/>
            <a:ext cx="8229600" cy="1143000"/>
          </a:xfrm>
          <a:solidFill>
            <a:srgbClr val="002060"/>
          </a:solidFill>
        </p:spPr>
        <p:txBody>
          <a:bodyPr>
            <a:normAutofit fontScale="90000"/>
          </a:bodyPr>
          <a:lstStyle/>
          <a:p>
            <a:r>
              <a:rPr lang="de-DE" dirty="0">
                <a:solidFill>
                  <a:srgbClr val="FFFF00"/>
                </a:solidFill>
              </a:rPr>
              <a:t>Im Jahr 1894 zog die Familie Einstein nach Pavia in Italien. </a:t>
            </a:r>
            <a:endParaRPr lang="uk-UA" dirty="0">
              <a:solidFill>
                <a:srgbClr val="FFFF00"/>
              </a:solidFill>
            </a:endParaRPr>
          </a:p>
        </p:txBody>
      </p:sp>
      <p:pic>
        <p:nvPicPr>
          <p:cNvPr id="11266" name="Picture 2"/>
          <p:cNvPicPr>
            <a:picLocks noGrp="1" noChangeAspect="1" noChangeArrowheads="1"/>
          </p:cNvPicPr>
          <p:nvPr>
            <p:ph idx="1"/>
          </p:nvPr>
        </p:nvPicPr>
        <p:blipFill>
          <a:blip r:embed="rId4">
            <a:extLst>
              <a:ext uri="{28A0092B-C50C-407E-A947-70E740481C1C}">
                <a14:useLocalDpi xmlns="" xmlns:a14="http://schemas.microsoft.com/office/drawing/2010/main" val="0"/>
              </a:ext>
            </a:extLst>
          </a:blip>
          <a:srcRect/>
          <a:stretch>
            <a:fillRect/>
          </a:stretch>
        </p:blipFill>
        <p:spPr bwMode="auto">
          <a:xfrm>
            <a:off x="0" y="3606230"/>
            <a:ext cx="9468544" cy="32517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Рисунок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331640" y="3861048"/>
            <a:ext cx="792088" cy="792088"/>
          </a:xfrm>
          <a:prstGeom prst="rect">
            <a:avLst/>
          </a:prstGeom>
        </p:spPr>
      </p:pic>
    </p:spTree>
    <p:extLst>
      <p:ext uri="{BB962C8B-B14F-4D97-AF65-F5344CB8AC3E}">
        <p14:creationId xmlns="" xmlns:p14="http://schemas.microsoft.com/office/powerpoint/2010/main" val="2564118949"/>
      </p:ext>
    </p:extLst>
  </p:cSld>
  <p:clrMapOvr>
    <a:masterClrMapping/>
  </p:clrMapOvr>
  <mc:AlternateContent xmlns:mc="http://schemas.openxmlformats.org/markup-compatibility/2006">
    <mc:Choice xmlns=""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54" y="0"/>
            <a:ext cx="4930286" cy="6597352"/>
          </a:xfrm>
          <a:solidFill>
            <a:srgbClr val="FF0000"/>
          </a:solidFill>
        </p:spPr>
        <p:txBody>
          <a:bodyPr>
            <a:normAutofit/>
          </a:bodyPr>
          <a:lstStyle/>
          <a:p>
            <a:pPr algn="l"/>
            <a:r>
              <a:rPr lang="de-DE" sz="4800" dirty="0"/>
              <a:t>Im Jahr 1901 erhielt der Wissenschaftler </a:t>
            </a:r>
            <a:r>
              <a:rPr lang="de-DE" sz="4800" dirty="0" smtClean="0"/>
              <a:t>die</a:t>
            </a:r>
            <a:r>
              <a:rPr lang="uk-UA" sz="4800" dirty="0" smtClean="0"/>
              <a:t> </a:t>
            </a:r>
            <a:r>
              <a:rPr lang="de-DE" sz="4800" dirty="0" smtClean="0"/>
              <a:t>Staatsbürgerschaft </a:t>
            </a:r>
            <a:r>
              <a:rPr lang="de-DE" sz="4800" dirty="0"/>
              <a:t>der Schweiz und entschied sich, dort zu bleiben. </a:t>
            </a:r>
            <a:endParaRPr lang="uk-UA" sz="4800" dirty="0"/>
          </a:p>
        </p:txBody>
      </p:sp>
      <p:pic>
        <p:nvPicPr>
          <p:cNvPr id="1229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716016" y="466224"/>
            <a:ext cx="4714875" cy="5886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555110808"/>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7504" y="5229200"/>
            <a:ext cx="3429000" cy="1457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Объект 2"/>
          <p:cNvSpPr>
            <a:spLocks noGrp="1"/>
          </p:cNvSpPr>
          <p:nvPr>
            <p:ph idx="1"/>
          </p:nvPr>
        </p:nvSpPr>
        <p:spPr>
          <a:xfrm>
            <a:off x="0" y="24674"/>
            <a:ext cx="3816424" cy="5400600"/>
          </a:xfr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path path="circle">
              <a:fillToRect l="50000" t="50000" r="50000" b="50000"/>
            </a:path>
            <a:tileRect/>
          </a:gradFill>
        </p:spPr>
        <p:txBody>
          <a:bodyPr/>
          <a:lstStyle/>
          <a:p>
            <a:r>
              <a:rPr lang="de-DE" dirty="0" smtClean="0"/>
              <a:t/>
            </a:r>
            <a:br>
              <a:rPr lang="de-DE" dirty="0" smtClean="0"/>
            </a:br>
            <a:r>
              <a:rPr lang="de-DE" dirty="0" smtClean="0"/>
              <a:t>Albert Einsteins Bürgermeister in Princeton am 18. April 1955 von einem Aorten Aneurysma.</a:t>
            </a:r>
            <a:endParaRPr lang="uk-UA" dirty="0"/>
          </a:p>
        </p:txBody>
      </p:sp>
      <p:pic>
        <p:nvPicPr>
          <p:cNvPr id="1026"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347864" y="1051022"/>
            <a:ext cx="5796136" cy="579613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107927019"/>
      </p:ext>
    </p:extLst>
  </p:cSld>
  <p:clrMapOvr>
    <a:masterClrMapping/>
  </p:clrMapOvr>
  <mc:AlternateContent xmlns:mc="http://schemas.openxmlformats.org/markup-compatibility/2006">
    <mc:Choice xmlns=""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sz="half" idx="1"/>
          </p:nvPr>
        </p:nvSpPr>
        <p:spPr>
          <a:xfrm>
            <a:off x="4283968" y="191069"/>
            <a:ext cx="4145004" cy="4260930"/>
          </a:xfrm>
          <a:solidFill>
            <a:srgbClr val="FFFF00"/>
          </a:solidFill>
        </p:spPr>
        <p:txBody>
          <a:bodyPr>
            <a:normAutofit/>
          </a:bodyPr>
          <a:lstStyle/>
          <a:p>
            <a:pPr algn="ctr"/>
            <a:r>
              <a:rPr lang="en-US" sz="6600" b="1" dirty="0">
                <a:solidFill>
                  <a:srgbClr val="00B0F0"/>
                </a:solidFill>
              </a:rPr>
              <a:t>Johann </a:t>
            </a:r>
            <a:r>
              <a:rPr lang="en-US" sz="6600" b="1" dirty="0" err="1" smtClean="0">
                <a:solidFill>
                  <a:srgbClr val="00B0F0"/>
                </a:solidFill>
              </a:rPr>
              <a:t>Sebast</a:t>
            </a:r>
            <a:r>
              <a:rPr lang="uk-UA" sz="6600" b="1" dirty="0" err="1" smtClean="0">
                <a:solidFill>
                  <a:srgbClr val="00B0F0"/>
                </a:solidFill>
              </a:rPr>
              <a:t>іа</a:t>
            </a:r>
            <a:r>
              <a:rPr lang="en-US" sz="6600" b="1" dirty="0" smtClean="0">
                <a:solidFill>
                  <a:srgbClr val="00B0F0"/>
                </a:solidFill>
              </a:rPr>
              <a:t>n </a:t>
            </a:r>
            <a:r>
              <a:rPr lang="en-US" sz="6600" b="1" dirty="0">
                <a:solidFill>
                  <a:srgbClr val="00B0F0"/>
                </a:solidFill>
              </a:rPr>
              <a:t>Bach</a:t>
            </a:r>
            <a:endParaRPr lang="ru-RU" sz="6600" b="1" dirty="0">
              <a:solidFill>
                <a:srgbClr val="00B0F0"/>
              </a:solidFill>
            </a:endParaRPr>
          </a:p>
        </p:txBody>
      </p:sp>
      <p:pic>
        <p:nvPicPr>
          <p:cNvPr id="7" name="Объект 6"/>
          <p:cNvPicPr>
            <a:picLocks noGrp="1" noChangeAspect="1"/>
          </p:cNvPicPr>
          <p:nvPr>
            <p:ph sz="half" idx="2"/>
          </p:nvPr>
        </p:nvPicPr>
        <p:blipFill>
          <a:blip r:embed="rId2"/>
          <a:stretch>
            <a:fillRect/>
          </a:stretch>
        </p:blipFill>
        <p:spPr>
          <a:xfrm>
            <a:off x="395536" y="0"/>
            <a:ext cx="4129055" cy="6512504"/>
          </a:xfrm>
          <a:prstGeom prst="rect">
            <a:avLst/>
          </a:prstGeom>
        </p:spPr>
      </p:pic>
      <p:sp>
        <p:nvSpPr>
          <p:cNvPr id="9" name="TextBox 8"/>
          <p:cNvSpPr txBox="1"/>
          <p:nvPr/>
        </p:nvSpPr>
        <p:spPr>
          <a:xfrm>
            <a:off x="5337754" y="3471191"/>
            <a:ext cx="3567410" cy="1569660"/>
          </a:xfrm>
          <a:prstGeom prst="rect">
            <a:avLst/>
          </a:prstGeom>
          <a:solidFill>
            <a:srgbClr val="FFFF00"/>
          </a:solidFill>
        </p:spPr>
        <p:txBody>
          <a:bodyPr wrap="square" rtlCol="0">
            <a:spAutoFit/>
          </a:bodyPr>
          <a:lstStyle/>
          <a:p>
            <a:r>
              <a:rPr lang="de-DE" sz="3200" dirty="0" smtClean="0"/>
              <a:t>einer der größten Komponisten der Musikgeschichte</a:t>
            </a:r>
            <a:endParaRPr lang="ru-RU" sz="3200" dirty="0"/>
          </a:p>
        </p:txBody>
      </p:sp>
    </p:spTree>
    <p:extLst>
      <p:ext uri="{BB962C8B-B14F-4D97-AF65-F5344CB8AC3E}">
        <p14:creationId xmlns="" xmlns:p14="http://schemas.microsoft.com/office/powerpoint/2010/main" val="1879413985"/>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846677" y="232012"/>
            <a:ext cx="6686549" cy="982640"/>
          </a:xfrm>
          <a:solidFill>
            <a:srgbClr val="FFFF00"/>
          </a:solidFill>
        </p:spPr>
        <p:txBody>
          <a:bodyPr>
            <a:normAutofit fontScale="62500" lnSpcReduction="20000"/>
          </a:bodyPr>
          <a:lstStyle/>
          <a:p>
            <a:r>
              <a:rPr lang="de-DE" sz="2800" dirty="0"/>
              <a:t> </a:t>
            </a:r>
            <a:r>
              <a:rPr lang="de-DE" sz="5700" dirty="0"/>
              <a:t>Bach wurde am 21.03.1685 in Eisenach geboren</a:t>
            </a:r>
            <a:endParaRPr lang="ru-RU" sz="5700" dirty="0"/>
          </a:p>
        </p:txBody>
      </p:sp>
      <p:pic>
        <p:nvPicPr>
          <p:cNvPr id="4" name="Рисунок 3"/>
          <p:cNvPicPr>
            <a:picLocks noChangeAspect="1"/>
          </p:cNvPicPr>
          <p:nvPr/>
        </p:nvPicPr>
        <p:blipFill>
          <a:blip r:embed="rId2"/>
          <a:stretch>
            <a:fillRect/>
          </a:stretch>
        </p:blipFill>
        <p:spPr>
          <a:xfrm>
            <a:off x="3391469" y="1214652"/>
            <a:ext cx="5523931" cy="5523931"/>
          </a:xfrm>
          <a:prstGeom prst="rect">
            <a:avLst/>
          </a:prstGeom>
        </p:spPr>
      </p:pic>
      <p:pic>
        <p:nvPicPr>
          <p:cNvPr id="5" name="Рисунок 4"/>
          <p:cNvPicPr>
            <a:picLocks noChangeAspect="1"/>
          </p:cNvPicPr>
          <p:nvPr/>
        </p:nvPicPr>
        <p:blipFill>
          <a:blip r:embed="rId3"/>
          <a:stretch>
            <a:fillRect/>
          </a:stretch>
        </p:blipFill>
        <p:spPr>
          <a:xfrm>
            <a:off x="348017" y="1617874"/>
            <a:ext cx="2808027" cy="4717485"/>
          </a:xfrm>
          <a:prstGeom prst="rect">
            <a:avLst/>
          </a:prstGeom>
        </p:spPr>
      </p:pic>
    </p:spTree>
    <p:extLst>
      <p:ext uri="{BB962C8B-B14F-4D97-AF65-F5344CB8AC3E}">
        <p14:creationId xmlns="" xmlns:p14="http://schemas.microsoft.com/office/powerpoint/2010/main" val="3596857585"/>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97592" y="188640"/>
            <a:ext cx="7554035" cy="1584176"/>
          </a:xfrm>
          <a:solidFill>
            <a:srgbClr val="0070C0"/>
          </a:solidFill>
        </p:spPr>
        <p:txBody>
          <a:bodyPr>
            <a:normAutofit fontScale="90000"/>
          </a:bodyPr>
          <a:lstStyle/>
          <a:p>
            <a:r>
              <a:rPr lang="de-DE" dirty="0"/>
              <a:t>1700 bis 1703 besuchte Bach die Michaelisschule in Lüneburg. Lüneburg </a:t>
            </a:r>
            <a:endParaRPr lang="ru-RU" dirty="0"/>
          </a:p>
        </p:txBody>
      </p:sp>
      <p:pic>
        <p:nvPicPr>
          <p:cNvPr id="4" name="Объект 3"/>
          <p:cNvPicPr>
            <a:picLocks noGrp="1" noChangeAspect="1"/>
          </p:cNvPicPr>
          <p:nvPr>
            <p:ph idx="1"/>
          </p:nvPr>
        </p:nvPicPr>
        <p:blipFill>
          <a:blip r:embed="rId2"/>
          <a:stretch>
            <a:fillRect/>
          </a:stretch>
        </p:blipFill>
        <p:spPr>
          <a:xfrm>
            <a:off x="437951" y="1937981"/>
            <a:ext cx="8313676" cy="4148920"/>
          </a:xfrm>
          <a:prstGeom prst="rect">
            <a:avLst/>
          </a:prstGeom>
        </p:spPr>
      </p:pic>
    </p:spTree>
    <p:extLst>
      <p:ext uri="{BB962C8B-B14F-4D97-AF65-F5344CB8AC3E}">
        <p14:creationId xmlns="" xmlns:p14="http://schemas.microsoft.com/office/powerpoint/2010/main" val="2680039998"/>
      </p:ext>
    </p:extLst>
  </p:cSld>
  <p:clrMapOvr>
    <a:masterClrMapping/>
  </p:clrMapOvr>
  <mc:AlternateContent xmlns:mc="http://schemas.openxmlformats.org/markup-compatibility/2006">
    <mc:Choice xmlns=""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76056" y="188640"/>
            <a:ext cx="3511797" cy="6084108"/>
          </a:xfrm>
          <a:solidFill>
            <a:schemeClr val="tx2">
              <a:lumMod val="60000"/>
              <a:lumOff val="40000"/>
            </a:schemeClr>
          </a:solidFill>
        </p:spPr>
        <p:txBody>
          <a:bodyPr>
            <a:normAutofit fontScale="90000"/>
          </a:bodyPr>
          <a:lstStyle/>
          <a:p>
            <a:r>
              <a:rPr lang="de-DE" dirty="0">
                <a:solidFill>
                  <a:srgbClr val="FFFF00"/>
                </a:solidFill>
              </a:rPr>
              <a:t>1708 bis 1717 war er Hoforganist und Kammermusiker beim Herzog von Sachsen-Weimar. 1714 wurde er zum Konzertmeister ernannt</a:t>
            </a:r>
            <a:endParaRPr lang="ru-RU" dirty="0">
              <a:solidFill>
                <a:srgbClr val="FFFF00"/>
              </a:solidFill>
            </a:endParaRPr>
          </a:p>
        </p:txBody>
      </p:sp>
      <p:pic>
        <p:nvPicPr>
          <p:cNvPr id="4" name="Объект 3"/>
          <p:cNvPicPr>
            <a:picLocks noGrp="1" noChangeAspect="1"/>
          </p:cNvPicPr>
          <p:nvPr>
            <p:ph idx="1"/>
          </p:nvPr>
        </p:nvPicPr>
        <p:blipFill>
          <a:blip r:embed="rId2"/>
          <a:stretch>
            <a:fillRect/>
          </a:stretch>
        </p:blipFill>
        <p:spPr>
          <a:xfrm>
            <a:off x="395536" y="2060848"/>
            <a:ext cx="4093940" cy="4081533"/>
          </a:xfrm>
          <a:prstGeom prst="rect">
            <a:avLst/>
          </a:prstGeom>
        </p:spPr>
      </p:pic>
      <p:sp>
        <p:nvSpPr>
          <p:cNvPr id="5" name="TextBox 4"/>
          <p:cNvSpPr txBox="1"/>
          <p:nvPr/>
        </p:nvSpPr>
        <p:spPr>
          <a:xfrm>
            <a:off x="539552" y="848762"/>
            <a:ext cx="3461817" cy="600164"/>
          </a:xfrm>
          <a:prstGeom prst="rect">
            <a:avLst/>
          </a:prstGeom>
          <a:solidFill>
            <a:srgbClr val="FF0000"/>
          </a:solidFill>
        </p:spPr>
        <p:txBody>
          <a:bodyPr wrap="square" rtlCol="0">
            <a:spAutoFit/>
          </a:bodyPr>
          <a:lstStyle/>
          <a:p>
            <a:r>
              <a:rPr lang="en-US" dirty="0" smtClean="0"/>
              <a:t> </a:t>
            </a:r>
            <a:r>
              <a:rPr lang="en-US" sz="3300" dirty="0" err="1" smtClean="0">
                <a:solidFill>
                  <a:srgbClr val="FFFF00"/>
                </a:solidFill>
              </a:rPr>
              <a:t>Bachs</a:t>
            </a:r>
            <a:r>
              <a:rPr lang="uk-UA" sz="3300" dirty="0" smtClean="0">
                <a:solidFill>
                  <a:srgbClr val="FFFF00"/>
                </a:solidFill>
              </a:rPr>
              <a:t> </a:t>
            </a:r>
            <a:r>
              <a:rPr lang="en-US" sz="3300" dirty="0" err="1" smtClean="0">
                <a:solidFill>
                  <a:srgbClr val="FFFF00"/>
                </a:solidFill>
              </a:rPr>
              <a:t>Manuskript</a:t>
            </a:r>
            <a:endParaRPr lang="ru-RU" sz="3300" dirty="0">
              <a:solidFill>
                <a:srgbClr val="FFFF00"/>
              </a:solidFill>
            </a:endParaRPr>
          </a:p>
        </p:txBody>
      </p:sp>
    </p:spTree>
    <p:extLst>
      <p:ext uri="{BB962C8B-B14F-4D97-AF65-F5344CB8AC3E}">
        <p14:creationId xmlns="" xmlns:p14="http://schemas.microsoft.com/office/powerpoint/2010/main" val="3133906139"/>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6632"/>
            <a:ext cx="8363272" cy="178621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txBody>
          <a:bodyPr>
            <a:normAutofit/>
          </a:bodyPr>
          <a:lstStyle/>
          <a:p>
            <a:r>
              <a:rPr lang="de-DE" b="1" i="1" dirty="0">
                <a:solidFill>
                  <a:srgbClr val="FF0000"/>
                </a:solidFill>
              </a:rPr>
              <a:t>Lange war er mit dem Schriftsteller Friedrich Schiller befreundet</a:t>
            </a:r>
            <a:r>
              <a:rPr lang="de-DE" b="1" i="1" dirty="0" smtClean="0">
                <a:solidFill>
                  <a:srgbClr val="FF0000"/>
                </a:solidFill>
              </a:rPr>
              <a:t>.</a:t>
            </a:r>
            <a:endParaRPr lang="uk-UA" b="1" i="1" dirty="0">
              <a:solidFill>
                <a:srgbClr val="FF0000"/>
              </a:solidFill>
            </a:endParaRPr>
          </a:p>
        </p:txBody>
      </p:sp>
      <p:pic>
        <p:nvPicPr>
          <p:cNvPr id="13314"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331640" y="1772816"/>
            <a:ext cx="6912767" cy="5184576"/>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951946037"/>
      </p:ext>
    </p:extLst>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7797552" cy="1143000"/>
          </a:xfrm>
          <a:solidFill>
            <a:srgbClr val="FFFF00"/>
          </a:solidFill>
        </p:spPr>
        <p:txBody>
          <a:bodyPr/>
          <a:lstStyle/>
          <a:p>
            <a:r>
              <a:rPr lang="en-US" dirty="0"/>
              <a:t>Weihnachtsoratorium</a:t>
            </a:r>
            <a:endParaRPr lang="uk-UA" dirty="0"/>
          </a:p>
        </p:txBody>
      </p:sp>
      <p:pic>
        <p:nvPicPr>
          <p:cNvPr id="2051"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5989" y="1196752"/>
            <a:ext cx="6212206" cy="49685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jogan-sebastyan-bah-bwv-248-r-zdvyana-orator-ya_(mp3CC.com).mp3">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a:stretch>
            <a:fillRect/>
          </a:stretch>
        </p:blipFill>
        <p:spPr>
          <a:xfrm>
            <a:off x="6444208" y="1487252"/>
            <a:ext cx="2193776" cy="2193776"/>
          </a:xfrm>
          <a:prstGeom prst="rect">
            <a:avLst/>
          </a:prstGeom>
        </p:spPr>
      </p:pic>
    </p:spTree>
    <p:extLst>
      <p:ext uri="{BB962C8B-B14F-4D97-AF65-F5344CB8AC3E}">
        <p14:creationId xmlns="" xmlns:p14="http://schemas.microsoft.com/office/powerpoint/2010/main" val="1029040044"/>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209"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endCondLst>
                    <p:cond evt="onStopAudio" delay="0">
                      <p:tgtEl>
                        <p:sldTgt/>
                      </p:tgtEl>
                    </p:cond>
                  </p:end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sz="half" idx="2"/>
          </p:nvPr>
        </p:nvPicPr>
        <p:blipFill>
          <a:blip r:embed="rId2" cstate="print"/>
          <a:stretch>
            <a:fillRect/>
          </a:stretch>
        </p:blipFill>
        <p:spPr>
          <a:xfrm>
            <a:off x="5364088" y="104143"/>
            <a:ext cx="3799045" cy="6753857"/>
          </a:xfrm>
          <a:prstGeom prst="rect">
            <a:avLst/>
          </a:prstGeom>
        </p:spPr>
      </p:pic>
      <p:pic>
        <p:nvPicPr>
          <p:cNvPr id="5" name="Объект 4"/>
          <p:cNvPicPr>
            <a:picLocks noGrp="1" noChangeAspect="1"/>
          </p:cNvPicPr>
          <p:nvPr>
            <p:ph sz="half" idx="1"/>
          </p:nvPr>
        </p:nvPicPr>
        <p:blipFill>
          <a:blip r:embed="rId3"/>
          <a:stretch>
            <a:fillRect/>
          </a:stretch>
        </p:blipFill>
        <p:spPr>
          <a:xfrm>
            <a:off x="20787" y="24753"/>
            <a:ext cx="4006399" cy="5577594"/>
          </a:xfrm>
          <a:prstGeom prst="rect">
            <a:avLst/>
          </a:prstGeom>
        </p:spPr>
      </p:pic>
      <p:sp>
        <p:nvSpPr>
          <p:cNvPr id="2" name="Заголовок 1"/>
          <p:cNvSpPr>
            <a:spLocks noGrp="1"/>
          </p:cNvSpPr>
          <p:nvPr>
            <p:ph type="title"/>
          </p:nvPr>
        </p:nvSpPr>
        <p:spPr>
          <a:xfrm>
            <a:off x="2771800" y="260648"/>
            <a:ext cx="3168352" cy="4320480"/>
          </a:xfrm>
          <a:solidFill>
            <a:schemeClr val="tx2">
              <a:lumMod val="60000"/>
              <a:lumOff val="40000"/>
            </a:schemeClr>
          </a:solidFill>
        </p:spPr>
        <p:txBody>
          <a:bodyPr>
            <a:noAutofit/>
          </a:bodyPr>
          <a:lstStyle/>
          <a:p>
            <a:r>
              <a:rPr lang="de-DE" sz="5400" dirty="0">
                <a:solidFill>
                  <a:srgbClr val="FFFF00"/>
                </a:solidFill>
              </a:rPr>
              <a:t>Er starb am 28. Juli 1750 im Alter von 65 Jahren</a:t>
            </a:r>
            <a:endParaRPr lang="ru-RU" sz="5400" dirty="0">
              <a:solidFill>
                <a:srgbClr val="FFFF00"/>
              </a:solidFill>
            </a:endParaRPr>
          </a:p>
        </p:txBody>
      </p:sp>
    </p:spTree>
    <p:extLst>
      <p:ext uri="{BB962C8B-B14F-4D97-AF65-F5344CB8AC3E}">
        <p14:creationId xmlns="" xmlns:p14="http://schemas.microsoft.com/office/powerpoint/2010/main" val="3021272084"/>
      </p:ext>
    </p:extLst>
  </p:cSld>
  <p:clrMapOvr>
    <a:masterClrMapping/>
  </p:clrMapOvr>
  <mc:AlternateContent xmlns:mc="http://schemas.openxmlformats.org/markup-compatibility/2006">
    <mc:Choice xmlns=""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3554413" cy="4932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5697" t="14559" r="27132" b="50000"/>
          <a:stretch/>
        </p:blipFill>
        <p:spPr bwMode="auto">
          <a:xfrm>
            <a:off x="4071934" y="3868914"/>
            <a:ext cx="3056984" cy="29890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285852" y="3804879"/>
            <a:ext cx="2732959" cy="30531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5">
            <a:extLst>
              <a:ext uri="{28A0092B-C50C-407E-A947-70E740481C1C}">
                <a14:useLocalDpi xmlns="" xmlns:a14="http://schemas.microsoft.com/office/drawing/2010/main" val="0"/>
              </a:ext>
            </a:extLst>
          </a:blip>
          <a:srcRect t="19513" b="18751"/>
          <a:stretch/>
        </p:blipFill>
        <p:spPr bwMode="auto">
          <a:xfrm>
            <a:off x="3214678" y="428604"/>
            <a:ext cx="3140075" cy="3067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6">
            <a:extLst>
              <a:ext uri="{28A0092B-C50C-407E-A947-70E740481C1C}">
                <a14:useLocalDpi xmlns="" xmlns:a14="http://schemas.microsoft.com/office/drawing/2010/main" val="0"/>
              </a:ext>
            </a:extLst>
          </a:blip>
          <a:srcRect l="20819" t="15908" r="27962" b="11845"/>
          <a:stretch/>
        </p:blipFill>
        <p:spPr bwMode="auto">
          <a:xfrm>
            <a:off x="6174591" y="0"/>
            <a:ext cx="2969409" cy="41885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06967405"/>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6552" y="0"/>
            <a:ext cx="5338936" cy="5805264"/>
          </a:xfrm>
          <a:noFill/>
        </p:spPr>
        <p:txBody>
          <a:bodyPr>
            <a:normAutofit fontScale="85000" lnSpcReduction="20000"/>
          </a:bodyPr>
          <a:lstStyle/>
          <a:p>
            <a:r>
              <a:rPr lang="de-DE" dirty="0"/>
              <a:t/>
            </a:r>
            <a:br>
              <a:rPr lang="de-DE" dirty="0"/>
            </a:br>
            <a:r>
              <a:rPr lang="de-DE" sz="5200" b="1" i="1" dirty="0">
                <a:solidFill>
                  <a:srgbClr val="FFFF00"/>
                </a:solidFill>
              </a:rPr>
              <a:t>Die besten Werke Goethes wurden nach 50 Jahren geschrieben. Nach zweiundachtzig Jahren wurde er bekannt für sein berühmtes Meisterwerk </a:t>
            </a:r>
            <a:r>
              <a:rPr lang="uk-UA" sz="5200" b="1" i="1" dirty="0" smtClean="0">
                <a:solidFill>
                  <a:srgbClr val="FFFF00"/>
                </a:solidFill>
              </a:rPr>
              <a:t>«</a:t>
            </a:r>
            <a:r>
              <a:rPr lang="de-DE" sz="5200" b="1" i="1" dirty="0" smtClean="0">
                <a:solidFill>
                  <a:srgbClr val="FFFF00"/>
                </a:solidFill>
              </a:rPr>
              <a:t>Faust</a:t>
            </a:r>
            <a:r>
              <a:rPr lang="uk-UA" sz="5200" b="1" i="1" dirty="0" smtClean="0">
                <a:solidFill>
                  <a:srgbClr val="FFFF00"/>
                </a:solidFill>
              </a:rPr>
              <a:t>»</a:t>
            </a:r>
            <a:r>
              <a:rPr lang="de-DE" sz="5200" b="1" i="1" dirty="0" smtClean="0">
                <a:solidFill>
                  <a:srgbClr val="FFFF00"/>
                </a:solidFill>
              </a:rPr>
              <a:t>. </a:t>
            </a:r>
            <a:endParaRPr lang="uk-UA" sz="5200" b="1" i="1" dirty="0">
              <a:solidFill>
                <a:srgbClr val="FFFF00"/>
              </a:solidFill>
            </a:endParaRPr>
          </a:p>
        </p:txBody>
      </p:sp>
      <p:pic>
        <p:nvPicPr>
          <p:cNvPr id="2"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3732" t="1903" r="3706" b="2963"/>
          <a:stretch/>
        </p:blipFill>
        <p:spPr bwMode="auto">
          <a:xfrm>
            <a:off x="4788024" y="-115468"/>
            <a:ext cx="4464496" cy="6973468"/>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324392279"/>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22940"/>
            <a:ext cx="4690864" cy="6126163"/>
          </a:xfrm>
          <a:solidFill>
            <a:srgbClr val="FFFF00"/>
          </a:solidFill>
        </p:spPr>
        <p:txBody>
          <a:bodyPr>
            <a:normAutofit/>
          </a:bodyPr>
          <a:lstStyle/>
          <a:p>
            <a:endParaRPr lang="de-DE" dirty="0"/>
          </a:p>
          <a:p>
            <a:r>
              <a:rPr lang="de-DE" sz="3600" dirty="0"/>
              <a:t>Goethe starb an Schüttelfrost. Er starb am 22. März 1832 genau um die Mittagszeit, also zur Zeit seiner Geburt. Goethes neueste Worte - "Bitte schließe das Fenster."</a:t>
            </a:r>
            <a:endParaRPr lang="uk-UA" sz="3600" dirty="0"/>
          </a:p>
        </p:txBody>
      </p:sp>
      <p:pic>
        <p:nvPicPr>
          <p:cNvPr id="4098"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21569" t="12393" r="16413"/>
          <a:stretch/>
        </p:blipFill>
        <p:spPr bwMode="auto">
          <a:xfrm>
            <a:off x="5364088" y="404664"/>
            <a:ext cx="3227365" cy="60785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469894949"/>
      </p:ext>
    </p:extLst>
  </p:cSld>
  <p:clrMapOvr>
    <a:masterClrMapping/>
  </p:clrMapOvr>
  <mc:AlternateContent xmlns:mc="http://schemas.openxmlformats.org/markup-compatibility/2006">
    <mc:Choice xmlns=""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028" y="62998"/>
            <a:ext cx="9117972" cy="1446550"/>
          </a:xfrm>
          <a:prstGeom prst="rect">
            <a:avLst/>
          </a:prstGeom>
          <a:solidFill>
            <a:srgbClr val="00B050"/>
          </a:solidFill>
        </p:spPr>
        <p:txBody>
          <a:bodyPr wrap="square">
            <a:spAutoFit/>
          </a:bodyPr>
          <a:lstStyle/>
          <a:p>
            <a:pPr algn="ctr"/>
            <a:r>
              <a:rPr lang="en-US" sz="4400" b="1" i="1" dirty="0" smtClean="0">
                <a:solidFill>
                  <a:srgbClr val="FFFF00"/>
                </a:solidFill>
              </a:rPr>
              <a:t>Deutsche </a:t>
            </a:r>
            <a:r>
              <a:rPr lang="en-US" sz="4400" b="1" i="1" dirty="0">
                <a:solidFill>
                  <a:srgbClr val="FFFF00"/>
                </a:solidFill>
              </a:rPr>
              <a:t>Folkloristen und Schriftsteller</a:t>
            </a:r>
            <a:endParaRPr lang="uk-UA" sz="4400" b="1" i="1" dirty="0">
              <a:solidFill>
                <a:srgbClr val="FFFF00"/>
              </a:solidFill>
            </a:endParaRPr>
          </a:p>
        </p:txBody>
      </p:sp>
      <p:pic>
        <p:nvPicPr>
          <p:cNvPr id="8194"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56348" t="3433" r="4423" b="8419"/>
          <a:stretch/>
        </p:blipFill>
        <p:spPr bwMode="auto">
          <a:xfrm>
            <a:off x="213314" y="1509548"/>
            <a:ext cx="3458087" cy="48852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22" name="Picture 2"/>
          <p:cNvPicPr>
            <a:picLocks noGrp="1" noChangeAspect="1" noChangeArrowheads="1"/>
          </p:cNvPicPr>
          <p:nvPr>
            <p:ph idx="1"/>
          </p:nvPr>
        </p:nvPicPr>
        <p:blipFill rotWithShape="1">
          <a:blip r:embed="rId3">
            <a:extLst>
              <a:ext uri="{28A0092B-C50C-407E-A947-70E740481C1C}">
                <a14:useLocalDpi xmlns="" xmlns:a14="http://schemas.microsoft.com/office/drawing/2010/main" val="0"/>
              </a:ext>
            </a:extLst>
          </a:blip>
          <a:srcRect l="5356" r="55130"/>
          <a:stretch/>
        </p:blipFill>
        <p:spPr bwMode="auto">
          <a:xfrm>
            <a:off x="5652120" y="1340768"/>
            <a:ext cx="3321543" cy="507342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126939433"/>
      </p:ext>
    </p:extLst>
  </p:cSld>
  <p:clrMapOvr>
    <a:masterClrMapping/>
  </p:clrMapOvr>
  <mc:AlternateContent xmlns:mc="http://schemas.openxmlformats.org/markup-compatibility/2006">
    <mc:Choice xmlns=""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0528" y="188640"/>
            <a:ext cx="4752528" cy="3960440"/>
          </a:xfrm>
          <a:solidFill>
            <a:srgbClr val="FFFF00"/>
          </a:solidFill>
        </p:spPr>
        <p:txBody>
          <a:bodyPr>
            <a:normAutofit/>
          </a:bodyPr>
          <a:lstStyle/>
          <a:p>
            <a:r>
              <a:rPr lang="de-DE" dirty="0" smtClean="0"/>
              <a:t>In </a:t>
            </a:r>
            <a:r>
              <a:rPr lang="de-DE" dirty="0"/>
              <a:t>der Sammlung von Geschichten enthalten Brüder Grimm 210 Märchen und Legenden. "Schätze der Brüder Grimm" übersetzt in 160 Sprachen. </a:t>
            </a:r>
            <a:endParaRPr lang="uk-UA" dirty="0"/>
          </a:p>
        </p:txBody>
      </p:sp>
      <p:pic>
        <p:nvPicPr>
          <p:cNvPr id="6147"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18815" y="188640"/>
            <a:ext cx="4073180" cy="60486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7603741"/>
      </p:ext>
    </p:extLst>
  </p:cSld>
  <p:clrMapOvr>
    <a:masterClrMapping/>
  </p:clrMapOvr>
  <mc:AlternateContent xmlns:mc="http://schemas.openxmlformats.org/markup-compatibility/2006">
    <mc:Choice xmlns=""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7504" y="332656"/>
            <a:ext cx="5303440" cy="6054155"/>
          </a:xfrm>
          <a:solidFill>
            <a:srgbClr val="FF0000"/>
          </a:solidFill>
        </p:spPr>
        <p:txBody>
          <a:bodyPr/>
          <a:lstStyle/>
          <a:p>
            <a:pPr algn="ctr"/>
            <a:r>
              <a:rPr lang="de-DE" dirty="0"/>
              <a:t/>
            </a:r>
            <a:br>
              <a:rPr lang="de-DE" dirty="0"/>
            </a:br>
            <a:r>
              <a:rPr lang="de-DE" sz="3600" dirty="0"/>
              <a:t>Jacob Grimm formulierte und erforschte das Gesetz auf dem Gebiet der Linguistik, das später das "Gesetz der Grimm" genannt wurde. Gesetz über die erste deutsche Bewegung von Konsonanten.</a:t>
            </a:r>
            <a:endParaRPr lang="uk-UA" sz="3600" dirty="0"/>
          </a:p>
        </p:txBody>
      </p:sp>
      <p:pic>
        <p:nvPicPr>
          <p:cNvPr id="717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755695" y="692696"/>
            <a:ext cx="3138033" cy="49685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359560520"/>
      </p:ext>
    </p:extLst>
  </p:cSld>
  <p:clrMapOvr>
    <a:masterClrMapping/>
  </p:clrMapOvr>
  <mc:AlternateContent xmlns:mc="http://schemas.openxmlformats.org/markup-compatibility/2006">
    <mc:Choice xmlns=""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28540" y="3501008"/>
            <a:ext cx="8229600" cy="2769171"/>
          </a:xfrm>
          <a:solidFill>
            <a:srgbClr val="FFFF00"/>
          </a:solidFill>
        </p:spPr>
        <p:txBody>
          <a:bodyPr>
            <a:noAutofit/>
          </a:bodyPr>
          <a:lstStyle/>
          <a:p>
            <a:pPr algn="ctr"/>
            <a:r>
              <a:rPr lang="de-DE" sz="4000" dirty="0" smtClean="0"/>
              <a:t>In </a:t>
            </a:r>
            <a:r>
              <a:rPr lang="de-DE" sz="4000" dirty="0"/>
              <a:t>der letzten 1991 in Umlauf gebrachten deutschen Briefmarkenserie widmete sich die Brüder Grimm einem </a:t>
            </a:r>
            <a:r>
              <a:rPr lang="de-DE" sz="4000" dirty="0" smtClean="0"/>
              <a:t>Geldschein.</a:t>
            </a:r>
            <a:endParaRPr lang="uk-UA" sz="4000" dirty="0"/>
          </a:p>
        </p:txBody>
      </p:sp>
      <p:pic>
        <p:nvPicPr>
          <p:cNvPr id="819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209590" y="260648"/>
            <a:ext cx="6667500" cy="30765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694548424"/>
      </p:ext>
    </p:extLst>
  </p:cSld>
  <p:clrMapOvr>
    <a:masterClrMapping/>
  </p:clrMapOvr>
  <mc:AlternateContent xmlns:mc="http://schemas.openxmlformats.org/markup-compatibility/2006">
    <mc:Choice xmlns=""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429</TotalTime>
  <Words>352</Words>
  <Application>Microsoft Office PowerPoint</Application>
  <PresentationFormat>Экран (4:3)</PresentationFormat>
  <Paragraphs>37</Paragraphs>
  <Slides>32</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32</vt:i4>
      </vt:variant>
    </vt:vector>
  </HeadingPairs>
  <TitlesOfParts>
    <vt:vector size="33" baseType="lpstr">
      <vt:lpstr>Тема Office</vt:lpstr>
      <vt:lpstr>DIE BERÜHMTEN DEUTSCHEN</vt:lpstr>
      <vt:lpstr>Слайд 2</vt:lpstr>
      <vt:lpstr>Lange war er mit dem Schriftsteller Friedrich Schiller befreundet.</vt:lpstr>
      <vt:lpstr>Слайд 4</vt:lpstr>
      <vt:lpstr>Слайд 5</vt:lpstr>
      <vt:lpstr>Слайд 6</vt:lpstr>
      <vt:lpstr>Слайд 7</vt:lpstr>
      <vt:lpstr>Слайд 8</vt:lpstr>
      <vt:lpstr>Слайд 9</vt:lpstr>
      <vt:lpstr>Friedrich von Schiller 1759-1805</vt:lpstr>
      <vt:lpstr>Слайд 11</vt:lpstr>
      <vt:lpstr>Слайд 12</vt:lpstr>
      <vt:lpstr>Слайд 13</vt:lpstr>
      <vt:lpstr>Schillers Unterschrift</vt:lpstr>
      <vt:lpstr>Heinrich Heine</vt:lpstr>
      <vt:lpstr>Слайд 16</vt:lpstr>
      <vt:lpstr>Слайд 17</vt:lpstr>
      <vt:lpstr>Слайд 18</vt:lpstr>
      <vt:lpstr>Слайд 19</vt:lpstr>
      <vt:lpstr>Слайд 20</vt:lpstr>
      <vt:lpstr>Слайд 21</vt:lpstr>
      <vt:lpstr>Слайд 22</vt:lpstr>
      <vt:lpstr>Im Jahr 1894 zog die Familie Einstein nach Pavia in Italien. </vt:lpstr>
      <vt:lpstr>Im Jahr 1901 erhielt der Wissenschaftler die Staatsbürgerschaft der Schweiz und entschied sich, dort zu bleiben. </vt:lpstr>
      <vt:lpstr>Слайд 25</vt:lpstr>
      <vt:lpstr>Слайд 26</vt:lpstr>
      <vt:lpstr>Слайд 27</vt:lpstr>
      <vt:lpstr>1700 bis 1703 besuchte Bach die Michaelisschule in Lüneburg. Lüneburg </vt:lpstr>
      <vt:lpstr>1708 bis 1717 war er Hoforganist und Kammermusiker beim Herzog von Sachsen-Weimar. 1714 wurde er zum Konzertmeister ernannt</vt:lpstr>
      <vt:lpstr>Weihnachtsoratorium</vt:lpstr>
      <vt:lpstr>Er starb am 28. Juli 1750 im Alter von 65 Jahren</vt:lpstr>
      <vt:lpstr>Слайд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Berühmte Leute von Deutschland</dc:title>
  <dc:creator>Іван</dc:creator>
  <cp:lastModifiedBy>Пользователь Windows</cp:lastModifiedBy>
  <cp:revision>46</cp:revision>
  <dcterms:created xsi:type="dcterms:W3CDTF">2017-12-03T15:40:53Z</dcterms:created>
  <dcterms:modified xsi:type="dcterms:W3CDTF">2018-01-19T20:22:31Z</dcterms:modified>
</cp:coreProperties>
</file>