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  <p:sldMasterId id="2147483891" r:id="rId2"/>
    <p:sldMasterId id="2147483905" r:id="rId3"/>
    <p:sldMasterId id="2147483918" r:id="rId4"/>
    <p:sldMasterId id="2147483991" r:id="rId5"/>
    <p:sldMasterId id="2147484004" r:id="rId6"/>
    <p:sldMasterId id="2147484007" r:id="rId7"/>
    <p:sldMasterId id="2147484115" r:id="rId8"/>
    <p:sldMasterId id="2147484141" r:id="rId9"/>
    <p:sldMasterId id="2147484165" r:id="rId10"/>
    <p:sldMasterId id="2147484443" r:id="rId11"/>
    <p:sldMasterId id="2147484467" r:id="rId12"/>
    <p:sldMasterId id="2147484479" r:id="rId13"/>
    <p:sldMasterId id="2147484503" r:id="rId14"/>
  </p:sldMasterIdLst>
  <p:notesMasterIdLst>
    <p:notesMasterId r:id="rId56"/>
  </p:notesMasterIdLst>
  <p:handoutMasterIdLst>
    <p:handoutMasterId r:id="rId57"/>
  </p:handoutMasterIdLst>
  <p:sldIdLst>
    <p:sldId id="257" r:id="rId15"/>
    <p:sldId id="259" r:id="rId16"/>
    <p:sldId id="299" r:id="rId17"/>
    <p:sldId id="309" r:id="rId18"/>
    <p:sldId id="318" r:id="rId19"/>
    <p:sldId id="329" r:id="rId20"/>
    <p:sldId id="317" r:id="rId21"/>
    <p:sldId id="292" r:id="rId22"/>
    <p:sldId id="262" r:id="rId23"/>
    <p:sldId id="315" r:id="rId24"/>
    <p:sldId id="277" r:id="rId25"/>
    <p:sldId id="316" r:id="rId26"/>
    <p:sldId id="298" r:id="rId27"/>
    <p:sldId id="297" r:id="rId28"/>
    <p:sldId id="286" r:id="rId29"/>
    <p:sldId id="333" r:id="rId30"/>
    <p:sldId id="326" r:id="rId31"/>
    <p:sldId id="296" r:id="rId32"/>
    <p:sldId id="284" r:id="rId33"/>
    <p:sldId id="282" r:id="rId34"/>
    <p:sldId id="288" r:id="rId35"/>
    <p:sldId id="289" r:id="rId36"/>
    <p:sldId id="300" r:id="rId37"/>
    <p:sldId id="301" r:id="rId38"/>
    <p:sldId id="319" r:id="rId39"/>
    <p:sldId id="302" r:id="rId40"/>
    <p:sldId id="304" r:id="rId41"/>
    <p:sldId id="305" r:id="rId42"/>
    <p:sldId id="306" r:id="rId43"/>
    <p:sldId id="321" r:id="rId44"/>
    <p:sldId id="320" r:id="rId45"/>
    <p:sldId id="322" r:id="rId46"/>
    <p:sldId id="323" r:id="rId47"/>
    <p:sldId id="324" r:id="rId48"/>
    <p:sldId id="325" r:id="rId49"/>
    <p:sldId id="327" r:id="rId50"/>
    <p:sldId id="328" r:id="rId51"/>
    <p:sldId id="330" r:id="rId52"/>
    <p:sldId id="331" r:id="rId53"/>
    <p:sldId id="332" r:id="rId54"/>
    <p:sldId id="260" r:id="rId5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00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ий стиль 1 –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ітлий стиль 1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ітлий стиль 3 –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2438" autoAdjust="0"/>
  </p:normalViewPr>
  <p:slideViewPr>
    <p:cSldViewPr>
      <p:cViewPr varScale="1">
        <p:scale>
          <a:sx n="64" d="100"/>
          <a:sy n="64" d="100"/>
        </p:scale>
        <p:origin x="1032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5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DAEDE-8909-41D4-8752-40EF13683DBF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29125-1C80-4BDF-9702-87D28C22849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87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33744-FF34-4C28-82F5-A73B77DC13CF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89089-D6BE-435D-AC8F-CB55BDFFFC5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423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9089-D6BE-435D-AC8F-CB55BDFFFC5A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8267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45C58F-B45B-4A6D-97D1-18661040790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319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9089-D6BE-435D-AC8F-CB55BDFFFC5A}" type="slidenum">
              <a:rPr lang="uk-UA" smtClean="0"/>
              <a:pPr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042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4" y="1905003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3" y="4344990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5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5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4" y="6238876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uk-UA" noProof="0" smtClean="0"/>
              <a:t>Зразок тексту</a:t>
            </a:r>
          </a:p>
        </p:txBody>
      </p:sp>
    </p:spTree>
  </p:cSld>
  <p:clrMapOvr>
    <a:masterClrMapping/>
  </p:clrMapOvr>
  <p:transition spd="slow">
    <p:cover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7"/>
            <a:ext cx="7043208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9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49"/>
            <a:ext cx="7690114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cover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fld id="{D242B6C6-10FF-4510-A888-F0B9C6A788B0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4"/>
            <a:ext cx="8040688" cy="21082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4" y="1905003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3" y="4344990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7"/>
            <a:ext cx="7043208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9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49"/>
            <a:ext cx="7690114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cover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4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7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5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5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7"/>
            <a:ext cx="7043208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9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49"/>
            <a:ext cx="7690114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cover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5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uk-UA" noProof="0" smtClean="0"/>
              <a:t>Зразок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5" y="1757805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uk-UA" noProof="0" smtClean="0"/>
              <a:t>Зразок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5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5"/>
            <a:ext cx="8382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4" y="6238876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uk-UA" noProof="0" smtClean="0"/>
              <a:t>Зразок тексту</a:t>
            </a:r>
          </a:p>
        </p:txBody>
      </p:sp>
    </p:spTree>
  </p:cSld>
  <p:clrMapOvr>
    <a:masterClrMapping/>
  </p:clrMapOvr>
  <p:transition spd="slow">
    <p:cover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7"/>
            <a:ext cx="7043208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9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49"/>
            <a:ext cx="7690114" cy="1384995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cover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4"/>
            <a:ext cx="8040688" cy="21082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3642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91088" y="6250164"/>
            <a:ext cx="1161826" cy="365125"/>
          </a:xfrm>
          <a:prstGeom prst="rect">
            <a:avLst/>
          </a:prstGeom>
        </p:spPr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4" y="1905003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3" y="4344990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4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cover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uk-UA" noProof="0" smtClean="0"/>
              <a:t>Зразок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uk-UA" noProof="0" smtClean="0"/>
              <a:t>Зразок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7"/>
            <a:ext cx="8382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uk-UA" noProof="0" smtClean="0"/>
              <a:t>Зразок тексту</a:t>
            </a:r>
          </a:p>
        </p:txBody>
      </p:sp>
    </p:spTree>
  </p:cSld>
  <p:clrMapOvr>
    <a:masterClrMapping/>
  </p:clrMapOvr>
  <p:transition spd="slow">
    <p:cover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noProof="0" smtClean="0"/>
              <a:t>Зразок підзаголовка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 spd="slow">
    <p:cover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‹№›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5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5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ransition spd="slow">
    <p:cover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‹№›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8768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26494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2737712"/>
      </p:ext>
    </p:extLst>
  </p:cSld>
  <p:clrMapOvr>
    <a:masterClrMapping/>
  </p:clrMapOvr>
  <p:transition spd="slow">
    <p:cover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4895074"/>
      </p:ext>
    </p:extLst>
  </p:cSld>
  <p:clrMapOvr>
    <a:masterClrMapping/>
  </p:clrMapOvr>
  <p:transition spd="slow">
    <p:cover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264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7594677"/>
      </p:ext>
    </p:extLst>
  </p:cSld>
  <p:clrMapOvr>
    <a:masterClrMapping/>
  </p:clrMapOvr>
  <p:transition spd="slow">
    <p:cover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722792"/>
            <a:ext cx="37353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362554"/>
            <a:ext cx="3735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1" y="1722792"/>
            <a:ext cx="3733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1" y="2362554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0579597"/>
      </p:ext>
    </p:extLst>
  </p:cSld>
  <p:clrMapOvr>
    <a:masterClrMapping/>
  </p:clrMapOvr>
  <p:transition spd="slow">
    <p:cover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640817"/>
      </p:ext>
    </p:extLst>
  </p:cSld>
  <p:clrMapOvr>
    <a:masterClrMapping/>
  </p:clrMapOvr>
  <p:transition spd="slow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5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uk-UA" noProof="0" smtClean="0"/>
              <a:t>Зразок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5" y="1757805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uk-UA" noProof="0" smtClean="0"/>
              <a:t>Зразок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9363427"/>
      </p:ext>
    </p:extLst>
  </p:cSld>
  <p:clrMapOvr>
    <a:masterClrMapping/>
  </p:clrMapOvr>
  <p:transition spd="slow">
    <p:cover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"/>
            <a:ext cx="44958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314450"/>
            <a:ext cx="3008313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239407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051680"/>
      </p:ext>
    </p:extLst>
  </p:cSld>
  <p:clrMapOvr>
    <a:masterClrMapping/>
  </p:clrMapOvr>
  <p:transition spd="slow">
    <p:cover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3593529"/>
      </p:ext>
    </p:extLst>
  </p:cSld>
  <p:clrMapOvr>
    <a:masterClrMapping/>
  </p:clrMapOvr>
  <p:transition spd="slow">
    <p:cover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7716"/>
            <a:ext cx="20574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7716"/>
            <a:ext cx="5486400" cy="6150684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1372007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'єкт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44476"/>
            <a:ext cx="8385175" cy="14319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4" y="1905000"/>
            <a:ext cx="3927475" cy="41910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918079" y="1905000"/>
            <a:ext cx="3927475" cy="41910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838204" y="6245225"/>
            <a:ext cx="1901825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6937379" y="6245225"/>
            <a:ext cx="1901825" cy="476251"/>
          </a:xfrm>
        </p:spPr>
        <p:txBody>
          <a:bodyPr/>
          <a:lstStyle>
            <a:lvl1pPr>
              <a:defRPr/>
            </a:lvl1pPr>
          </a:lstStyle>
          <a:p>
            <a:fld id="{05D32AA3-0B9B-4A52-AAE6-965DE95FB834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cover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і чотири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2" y="244476"/>
            <a:ext cx="8385175" cy="14319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838204" y="1905002"/>
            <a:ext cx="3927475" cy="20193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918079" y="1905002"/>
            <a:ext cx="3927475" cy="20193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838204" y="4076702"/>
            <a:ext cx="3927475" cy="20193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918079" y="4076702"/>
            <a:ext cx="3927475" cy="20193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>
          <a:xfrm>
            <a:off x="838204" y="6245225"/>
            <a:ext cx="1901825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>
          <a:xfrm>
            <a:off x="6937379" y="6245225"/>
            <a:ext cx="1901825" cy="476251"/>
          </a:xfrm>
        </p:spPr>
        <p:txBody>
          <a:bodyPr/>
          <a:lstStyle>
            <a:lvl1pPr>
              <a:defRPr/>
            </a:lvl1pPr>
          </a:lstStyle>
          <a:p>
            <a:fld id="{BCC85DB2-DAB5-43B4-94D9-EA6CBEBE4DE6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cover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 smtClean="0"/>
              <a:t>Зразок заголовка</a:t>
            </a:r>
            <a:endParaRPr lang="ru-RU" noProof="0"/>
          </a:p>
        </p:txBody>
      </p:sp>
    </p:spTree>
  </p:cSld>
  <p:clrMapOvr>
    <a:masterClrMapping/>
  </p:clrMapOvr>
  <p:transition spd="slow">
    <p:cover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p:transition spd="slow">
    <p:cover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3.wmf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55.xml"/><Relationship Id="rId16" Type="http://schemas.openxmlformats.org/officeDocument/2006/relationships/video" Target="../media/media1.wmv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microsoft.com/office/2007/relationships/media" Target="../media/media1.wmv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90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8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4201" r:id="rId13"/>
  </p:sldLayoutIdLst>
  <p:transition spd="slow">
    <p:cover dir="u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ransition spd="slow">
    <p:cover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ransition spd="slow">
    <p:cover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transition spd="slow">
    <p:cover dir="u"/>
  </p:transition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</p:sldLayoutIdLst>
  <p:transition spd="slow">
    <p:cover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transition spd="slow">
    <p:cover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7"/>
            <a:ext cx="9144000" cy="55582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90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2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</p:sldLayoutIdLst>
  <p:transition spd="slow">
    <p:cover dir="u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90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8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ransition spd="slow">
    <p:cover dir="u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6"/>
          <a:srcRect b="10453"/>
          <a:stretch>
            <a:fillRect/>
          </a:stretch>
        </p:blipFill>
        <p:spPr>
          <a:xfrm>
            <a:off x="0" y="1299707"/>
            <a:ext cx="9144000" cy="55582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90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2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32" r:id="rId2"/>
    <p:sldLayoutId id="2147484006" r:id="rId3"/>
  </p:sldLayoutIdLst>
  <p:transition spd="slow">
    <p:cover dir="u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ransition spd="slow">
    <p:cover dir="u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</p:sldLayoutIdLst>
  <p:transition spd="slow">
    <p:cover dir="u"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ransition spd="slow">
    <p:cover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 rotWithShape="1">
          <a:blip r:embed="rId17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</p:sldLayoutIdLst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E2E57DF-31DC-4E32-A993-4B490E664B05}" type="datetimeFigureOut">
              <a:rPr lang="uk-UA" smtClean="0"/>
              <a:pPr/>
              <a:t>06.02.2018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A3FF409-2E3D-4760-8D81-B6A85690564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ransition spd="slow"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microsoft.com/office/2007/relationships/hdphoto" Target="../media/hdphoto1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5" Type="http://schemas.microsoft.com/office/2007/relationships/hdphoto" Target="../media/hdphoto12.wdp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microsoft.com/office/2007/relationships/hdphoto" Target="../media/hdphoto2.wdp"/><Relationship Id="rId9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9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deutschlernerblog.de/" TargetMode="External"/><Relationship Id="rId13" Type="http://schemas.openxmlformats.org/officeDocument/2006/relationships/hyperlink" Target="http://german.about.com/" TargetMode="External"/><Relationship Id="rId3" Type="http://schemas.microsoft.com/office/2007/relationships/hdphoto" Target="../media/hdphoto16.wdp"/><Relationship Id="rId7" Type="http://schemas.openxmlformats.org/officeDocument/2006/relationships/hyperlink" Target="http://www.testdaf.de/" TargetMode="External"/><Relationship Id="rId12" Type="http://schemas.openxmlformats.org/officeDocument/2006/relationships/hyperlink" Target="https://www.cornelsen.de/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easy-online-german.com/" TargetMode="External"/><Relationship Id="rId11" Type="http://schemas.openxmlformats.org/officeDocument/2006/relationships/hyperlink" Target="http://deutschonline.at.ua/" TargetMode="External"/><Relationship Id="rId5" Type="http://schemas.openxmlformats.org/officeDocument/2006/relationships/hyperlink" Target="https://www.goethe.de/" TargetMode="External"/><Relationship Id="rId15" Type="http://schemas.openxmlformats.org/officeDocument/2006/relationships/image" Target="../media/image131.png"/><Relationship Id="rId10" Type="http://schemas.openxmlformats.org/officeDocument/2006/relationships/hyperlink" Target="http://www.bbc.co.uk/languages/german/" TargetMode="External"/><Relationship Id="rId4" Type="http://schemas.openxmlformats.org/officeDocument/2006/relationships/hyperlink" Target="http://www.dw.com/" TargetMode="External"/><Relationship Id="rId9" Type="http://schemas.openxmlformats.org/officeDocument/2006/relationships/hyperlink" Target="https://www.deutsch-lernen.com/" TargetMode="External"/><Relationship Id="rId14" Type="http://schemas.openxmlformats.org/officeDocument/2006/relationships/hyperlink" Target="https://www.hueber.de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hyperlink" Target="https://play.google.com/store/apps/details?id=com.duolingo" TargetMode="External"/><Relationship Id="rId3" Type="http://schemas.microsoft.com/office/2007/relationships/hdphoto" Target="../media/hdphoto17.wdp"/><Relationship Id="rId7" Type="http://schemas.microsoft.com/office/2007/relationships/hdphoto" Target="../media/hdphoto19.wdp"/><Relationship Id="rId12" Type="http://schemas.openxmlformats.org/officeDocument/2006/relationships/hyperlink" Target="https://play.google.com/store/apps/details?id=com.busuu.android.de" TargetMode="External"/><Relationship Id="rId17" Type="http://schemas.openxmlformats.org/officeDocument/2006/relationships/hyperlink" Target="https://play.google.com/store/apps/details?id=com.dw.learngerman" TargetMode="External"/><Relationship Id="rId2" Type="http://schemas.openxmlformats.org/officeDocument/2006/relationships/image" Target="../media/image132.png"/><Relationship Id="rId16" Type="http://schemas.openxmlformats.org/officeDocument/2006/relationships/hyperlink" Target="https://play.google.com/store/apps/details?id=com.gmail.bunterdickhaeuter.verben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4.png"/><Relationship Id="rId11" Type="http://schemas.openxmlformats.org/officeDocument/2006/relationships/image" Target="../media/image137.png"/><Relationship Id="rId5" Type="http://schemas.microsoft.com/office/2007/relationships/hdphoto" Target="../media/hdphoto18.wdp"/><Relationship Id="rId15" Type="http://schemas.openxmlformats.org/officeDocument/2006/relationships/hyperlink" Target="https://play.google.com/store/apps/details?id=air.com.rosettastone.mobile.CoursePlayer" TargetMode="External"/><Relationship Id="rId10" Type="http://schemas.openxmlformats.org/officeDocument/2006/relationships/image" Target="../media/image136.png"/><Relationship Id="rId4" Type="http://schemas.openxmlformats.org/officeDocument/2006/relationships/image" Target="../media/image133.png"/><Relationship Id="rId9" Type="http://schemas.microsoft.com/office/2007/relationships/hdphoto" Target="../media/hdphoto20.wdp"/><Relationship Id="rId14" Type="http://schemas.openxmlformats.org/officeDocument/2006/relationships/hyperlink" Target="https://play.google.com/store/apps/details?id=com.babbel.mobile.android.d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3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81730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6176" y="1052736"/>
            <a:ext cx="7851648" cy="2016224"/>
          </a:xfrm>
          <a:effectLst/>
        </p:spPr>
        <p:txBody>
          <a:bodyPr>
            <a:noAutofit/>
          </a:bodyPr>
          <a:lstStyle/>
          <a:p>
            <a:pPr algn="ctr"/>
            <a:r>
              <a:rPr lang="uk-UA" sz="8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Портфоліо</a:t>
            </a:r>
            <a:r>
              <a:rPr lang="uk-UA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вчителя 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667336"/>
            <a:ext cx="8496944" cy="1296144"/>
          </a:xfrm>
        </p:spPr>
        <p:txBody>
          <a:bodyPr>
            <a:noAutofit/>
          </a:bodyPr>
          <a:lstStyle/>
          <a:p>
            <a:pPr algn="ctr"/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Триснюк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Світлани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Іванівни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230190"/>
            <a:ext cx="8382000" cy="191292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altLang="uk-UA" sz="4000" dirty="0" err="1" smtClean="0">
                <a:latin typeface="Arial Black" pitchFamily="34" charset="0"/>
              </a:rPr>
              <a:t>Інформаційні</a:t>
            </a:r>
            <a:r>
              <a:rPr lang="ru-RU" altLang="uk-UA" sz="4000" dirty="0" smtClean="0">
                <a:latin typeface="Arial Black" pitchFamily="34" charset="0"/>
              </a:rPr>
              <a:t> та </a:t>
            </a:r>
            <a:r>
              <a:rPr lang="ru-RU" altLang="uk-UA" sz="4000" dirty="0" err="1" smtClean="0">
                <a:latin typeface="Arial Black" pitchFamily="34" charset="0"/>
              </a:rPr>
              <a:t>дослідні</a:t>
            </a:r>
            <a:r>
              <a:rPr lang="ru-RU" altLang="uk-UA" sz="4000" dirty="0" smtClean="0">
                <a:latin typeface="Arial Black" pitchFamily="34" charset="0"/>
              </a:rPr>
              <a:t> </a:t>
            </a:r>
            <a:r>
              <a:rPr lang="ru-RU" altLang="uk-UA" sz="4000" dirty="0" err="1" smtClean="0">
                <a:latin typeface="Arial Black" pitchFamily="34" charset="0"/>
              </a:rPr>
              <a:t>проекти</a:t>
            </a:r>
            <a:r>
              <a:rPr lang="ru-RU" altLang="uk-UA" sz="4000" dirty="0" smtClean="0">
                <a:latin typeface="Arial Black" pitchFamily="34" charset="0"/>
              </a:rPr>
              <a:t> «</a:t>
            </a:r>
            <a:r>
              <a:rPr lang="en-US" altLang="uk-UA" sz="4000" dirty="0" smtClean="0">
                <a:latin typeface="Arial Black" pitchFamily="34" charset="0"/>
              </a:rPr>
              <a:t>Deutschland</a:t>
            </a:r>
            <a:r>
              <a:rPr lang="ru-RU" altLang="uk-UA" sz="4000" dirty="0" smtClean="0">
                <a:latin typeface="Arial Black" pitchFamily="34" charset="0"/>
              </a:rPr>
              <a:t>»</a:t>
            </a:r>
            <a:endParaRPr lang="ru-RU" altLang="uk-UA" sz="4000" dirty="0">
              <a:latin typeface="Arial Black" pitchFamily="34" charset="0"/>
            </a:endParaRPr>
          </a:p>
        </p:txBody>
      </p:sp>
      <p:pic>
        <p:nvPicPr>
          <p:cNvPr id="467978" name="Picture 10" descr="PIC_025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534834"/>
            <a:ext cx="3949200" cy="29982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 descr="C:\Users\Віталік\Desktop\Нова папка\PIC_0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3936437" cy="30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19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F:\Фото\09.11.13\PIC_0555.JPG"/>
          <p:cNvPicPr>
            <a:picLocks noChangeAspect="1" noChangeArrowheads="1"/>
          </p:cNvPicPr>
          <p:nvPr/>
        </p:nvPicPr>
        <p:blipFill>
          <a:blip r:embed="rId2" cstate="print"/>
          <a:srcRect t="13514"/>
          <a:stretch>
            <a:fillRect/>
          </a:stretch>
        </p:blipFill>
        <p:spPr bwMode="auto">
          <a:xfrm>
            <a:off x="3779912" y="3284984"/>
            <a:ext cx="5002063" cy="3372934"/>
          </a:xfrm>
          <a:prstGeom prst="rect">
            <a:avLst/>
          </a:prstGeom>
          <a:noFill/>
        </p:spPr>
      </p:pic>
      <p:pic>
        <p:nvPicPr>
          <p:cNvPr id="3" name="Picture 2" descr="F:\Фото\09.11.13\PIC_00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58"/>
          <a:stretch/>
        </p:blipFill>
        <p:spPr bwMode="auto">
          <a:xfrm>
            <a:off x="179512" y="1196752"/>
            <a:ext cx="4757459" cy="39715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02514" y="15472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Інформаційний та дослідний проект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“</a:t>
            </a:r>
            <a:r>
              <a:rPr lang="en-US" sz="32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Rund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 um </a:t>
            </a:r>
            <a:r>
              <a:rPr lang="en-US" sz="32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Ostern</a:t>
            </a: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”</a:t>
            </a:r>
            <a:r>
              <a:rPr lang="uk-UA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 </a:t>
            </a:r>
            <a:endParaRPr lang="uk-UA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i="1" dirty="0" smtClean="0">
                <a:solidFill>
                  <a:srgbClr val="FFFF00"/>
                </a:solidFill>
                <a:latin typeface="Arial Black" pitchFamily="34" charset="0"/>
                <a:cs typeface="Arial" panose="020B0604020202020204" pitchFamily="34" charset="0"/>
              </a:rPr>
              <a:t>Оглядові проекти</a:t>
            </a:r>
            <a:endParaRPr lang="uk-UA" sz="4800" i="1" dirty="0">
              <a:solidFill>
                <a:srgbClr val="FFFF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17413" name="Picture 5" descr="C:\Users\Віталік\Desktop\Нова папка\PIC_0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986378" cy="307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Віталік\Desktop\Нова папка\PIC_05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917">
            <a:off x="4981013" y="883896"/>
            <a:ext cx="3574461" cy="268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4" b="10131"/>
          <a:stretch/>
        </p:blipFill>
        <p:spPr>
          <a:xfrm>
            <a:off x="4572000" y="3501008"/>
            <a:ext cx="4392488" cy="3154744"/>
          </a:xfrm>
          <a:prstGeom prst="rect">
            <a:avLst/>
          </a:prstGeom>
        </p:spPr>
      </p:pic>
      <p:pic>
        <p:nvPicPr>
          <p:cNvPr id="9" name="Picture 4" descr="C:\Users\Віталік\Desktop\Нова папка\PIC_0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38065">
            <a:off x="905595" y="4155382"/>
            <a:ext cx="2710960" cy="245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4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D:\Новая папка\Изображение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54200">
            <a:off x="4819966" y="1299718"/>
            <a:ext cx="4205467" cy="3153934"/>
          </a:xfrm>
          <a:prstGeom prst="rect">
            <a:avLst/>
          </a:prstGeom>
          <a:noFill/>
        </p:spPr>
      </p:pic>
      <p:pic>
        <p:nvPicPr>
          <p:cNvPr id="121861" name="Picture 5" descr="D:\Новая папка\Изображение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7647">
            <a:off x="134450" y="1280662"/>
            <a:ext cx="4524593" cy="3393264"/>
          </a:xfrm>
          <a:prstGeom prst="rect">
            <a:avLst/>
          </a:prstGeom>
          <a:noFill/>
        </p:spPr>
      </p:pic>
      <p:pic>
        <p:nvPicPr>
          <p:cNvPr id="121862" name="Picture 6" descr="D:\Новая папка\Изображение 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3767">
            <a:off x="1627770" y="3430862"/>
            <a:ext cx="4095997" cy="307183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33265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latin typeface="Arial Black" pitchFamily="34" charset="0"/>
              </a:rPr>
              <a:t>Продуктивний проект-постановка п’єси</a:t>
            </a:r>
            <a:r>
              <a:rPr lang="en-US" sz="32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uk-UA" sz="3200" dirty="0" smtClean="0">
                <a:solidFill>
                  <a:srgbClr val="FFFF00"/>
                </a:solidFill>
                <a:latin typeface="Arial Black" pitchFamily="34" charset="0"/>
              </a:rPr>
              <a:t>«</a:t>
            </a:r>
            <a:r>
              <a:rPr lang="en-US" sz="3200" dirty="0" err="1" smtClean="0">
                <a:solidFill>
                  <a:srgbClr val="FFFF00"/>
                </a:solidFill>
                <a:latin typeface="Arial Black" pitchFamily="34" charset="0"/>
              </a:rPr>
              <a:t>Rotk</a:t>
            </a:r>
            <a:r>
              <a:rPr lang="en-US" sz="3200" dirty="0" err="1">
                <a:solidFill>
                  <a:srgbClr val="FFFF00"/>
                </a:solidFill>
                <a:latin typeface="Arial Black" pitchFamily="34" charset="0"/>
              </a:rPr>
              <a:t>ä</a:t>
            </a:r>
            <a:r>
              <a:rPr lang="en-US" sz="3200" dirty="0" err="1" smtClean="0">
                <a:solidFill>
                  <a:srgbClr val="FFFF00"/>
                </a:solidFill>
                <a:latin typeface="Arial Black" pitchFamily="34" charset="0"/>
              </a:rPr>
              <a:t>ppchen</a:t>
            </a:r>
            <a:r>
              <a:rPr lang="uk-UA" sz="3200" dirty="0" smtClean="0">
                <a:solidFill>
                  <a:srgbClr val="FFFF00"/>
                </a:solidFill>
                <a:latin typeface="Arial Black" pitchFamily="34" charset="0"/>
              </a:rPr>
              <a:t>»</a:t>
            </a:r>
            <a:r>
              <a:rPr lang="en-US" sz="32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endParaRPr lang="uk-UA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033" y="1214567"/>
            <a:ext cx="2889933" cy="21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28973"/>
          <a:stretch/>
        </p:blipFill>
        <p:spPr bwMode="auto">
          <a:xfrm>
            <a:off x="581762" y="4026576"/>
            <a:ext cx="2766101" cy="27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3810">
            <a:off x="163240" y="1742417"/>
            <a:ext cx="2855136" cy="214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4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7819" y="4293096"/>
            <a:ext cx="3203156" cy="240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4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68587">
            <a:off x="6192439" y="2074354"/>
            <a:ext cx="2797905" cy="209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33265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FFFF00"/>
                </a:solidFill>
                <a:latin typeface="Arial Black" pitchFamily="34" charset="0"/>
              </a:rPr>
              <a:t>Організаційний проект «</a:t>
            </a:r>
            <a:r>
              <a:rPr lang="en-US" sz="3600" dirty="0" err="1" smtClean="0">
                <a:solidFill>
                  <a:srgbClr val="FFFF00"/>
                </a:solidFill>
                <a:latin typeface="Arial Black" pitchFamily="34" charset="0"/>
              </a:rPr>
              <a:t>Ostern</a:t>
            </a:r>
            <a:r>
              <a:rPr lang="uk-UA" sz="3600" dirty="0" smtClean="0">
                <a:solidFill>
                  <a:srgbClr val="FFFF00"/>
                </a:solidFill>
                <a:latin typeface="Arial Black" pitchFamily="34" charset="0"/>
              </a:rPr>
              <a:t>»</a:t>
            </a:r>
            <a:endParaRPr lang="uk-UA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6" name="Rectangle 4"/>
          <p:cNvSpPr>
            <a:spLocks noGrp="1" noChangeArrowheads="1"/>
          </p:cNvSpPr>
          <p:nvPr>
            <p:ph type="title"/>
          </p:nvPr>
        </p:nvSpPr>
        <p:spPr>
          <a:xfrm>
            <a:off x="1028389" y="188640"/>
            <a:ext cx="7125113" cy="924475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latin typeface="Arial Black" pitchFamily="34" charset="0"/>
              </a:rPr>
              <a:t>Країнознавчі проекти розвивають пізнавальний інтерес до вивчення мови</a:t>
            </a:r>
            <a:endParaRPr lang="ru-RU" sz="3600" dirty="0">
              <a:latin typeface="Arial Black" pitchFamily="34" charset="0"/>
            </a:endParaRPr>
          </a:p>
        </p:txBody>
      </p:sp>
      <p:pic>
        <p:nvPicPr>
          <p:cNvPr id="509958" name="Picture 6" descr="100_142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1291"/>
          <a:stretch/>
        </p:blipFill>
        <p:spPr>
          <a:xfrm>
            <a:off x="4786314" y="2071678"/>
            <a:ext cx="3960440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6" descr="100_1450"/>
          <p:cNvPicPr>
            <a:picLocks noChangeAspect="1" noChangeArrowheads="1"/>
          </p:cNvPicPr>
          <p:nvPr/>
        </p:nvPicPr>
        <p:blipFill rotWithShape="1">
          <a:blip r:embed="rId4" cstate="print"/>
          <a:srcRect t="8910" r="14203"/>
          <a:stretch/>
        </p:blipFill>
        <p:spPr>
          <a:xfrm>
            <a:off x="395536" y="2662779"/>
            <a:ext cx="4600818" cy="3669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90"/>
            <a:ext cx="8382000" cy="1107996"/>
          </a:xfrm>
        </p:spPr>
        <p:txBody>
          <a:bodyPr/>
          <a:lstStyle/>
          <a:p>
            <a:pPr algn="r"/>
            <a:r>
              <a:rPr lang="uk-UA" sz="4000" dirty="0" smtClean="0">
                <a:latin typeface="Arial Black" pitchFamily="34" charset="0"/>
              </a:rPr>
              <a:t>Інформаційні та дослідницькі  проекти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5" name="Содержимое 4" descr="20180124_1219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071546"/>
            <a:ext cx="4714876" cy="3536157"/>
          </a:xfrm>
        </p:spPr>
      </p:pic>
      <p:pic>
        <p:nvPicPr>
          <p:cNvPr id="7" name="Рисунок 6" descr="20180125_151247.jpg"/>
          <p:cNvPicPr>
            <a:picLocks noChangeAspect="1"/>
          </p:cNvPicPr>
          <p:nvPr/>
        </p:nvPicPr>
        <p:blipFill>
          <a:blip r:embed="rId3" cstate="print"/>
          <a:srcRect l="1714" t="3999" b="4000"/>
          <a:stretch>
            <a:fillRect/>
          </a:stretch>
        </p:blipFill>
        <p:spPr>
          <a:xfrm rot="5400000">
            <a:off x="5167327" y="1976417"/>
            <a:ext cx="4095757" cy="3286148"/>
          </a:xfrm>
          <a:prstGeom prst="rect">
            <a:avLst/>
          </a:prstGeom>
        </p:spPr>
      </p:pic>
      <p:pic>
        <p:nvPicPr>
          <p:cNvPr id="8" name="Рисунок 7" descr="20180129_110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1928794" y="4000504"/>
            <a:ext cx="3500462" cy="2625347"/>
          </a:xfrm>
          <a:prstGeom prst="rect">
            <a:avLst/>
          </a:prstGeom>
        </p:spPr>
      </p:pic>
    </p:spTree>
  </p:cSld>
  <p:clrMapOvr>
    <a:masterClrMapping/>
  </p:clrMapOvr>
  <p:transition spd="slow">
    <p:cover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4668011" cy="3501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867">
            <a:off x="5063548" y="949875"/>
            <a:ext cx="3553321" cy="2664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48" y="3614866"/>
            <a:ext cx="3792420" cy="28443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938">
            <a:off x="254087" y="750993"/>
            <a:ext cx="3797660" cy="2848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4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Проект «</a:t>
            </a:r>
            <a:r>
              <a:rPr lang="de-AT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Advent, Advent…</a:t>
            </a:r>
            <a:r>
              <a:rPr lang="uk-UA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”</a:t>
            </a:r>
            <a:endParaRPr lang="uk-UA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435389"/>
      </p:ext>
    </p:extLst>
  </p:cSld>
  <p:clrMapOvr>
    <a:masterClrMapping/>
  </p:clrMapOvr>
  <p:transition spd="slow">
    <p:cover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D:\Новая папка\Изображение 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3524272" cy="2643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811" name="Picture 3" descr="D:\Новая папка\Изображение 675.jpg"/>
          <p:cNvPicPr>
            <a:picLocks noChangeAspect="1" noChangeArrowheads="1"/>
          </p:cNvPicPr>
          <p:nvPr/>
        </p:nvPicPr>
        <p:blipFill rotWithShape="1">
          <a:blip r:embed="rId3" cstate="print"/>
          <a:srcRect t="9078" r="9638"/>
          <a:stretch/>
        </p:blipFill>
        <p:spPr bwMode="auto">
          <a:xfrm>
            <a:off x="5004048" y="3671392"/>
            <a:ext cx="3822776" cy="288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812" name="Picture 4" descr="D:\Новая папка\Изображение 666.jpg"/>
          <p:cNvPicPr>
            <a:picLocks noChangeAspect="1" noChangeArrowheads="1"/>
          </p:cNvPicPr>
          <p:nvPr/>
        </p:nvPicPr>
        <p:blipFill rotWithShape="1">
          <a:blip r:embed="rId4" cstate="print"/>
          <a:srcRect l="6012" t="16674" r="20845" b="7943"/>
          <a:stretch/>
        </p:blipFill>
        <p:spPr bwMode="auto">
          <a:xfrm>
            <a:off x="4500562" y="1000108"/>
            <a:ext cx="3554402" cy="274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-307921" y="14054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FFFF00"/>
                </a:solidFill>
                <a:latin typeface="Arial Black" pitchFamily="34" charset="0"/>
              </a:rPr>
              <a:t>Фотогалерея форм і методів </a:t>
            </a:r>
            <a:r>
              <a:rPr lang="de-DE" sz="4000" b="1" i="1" dirty="0" smtClean="0">
                <a:solidFill>
                  <a:srgbClr val="FFFF00"/>
                </a:solidFill>
                <a:latin typeface="Arial Black" pitchFamily="34" charset="0"/>
              </a:rPr>
              <a:t>  </a:t>
            </a:r>
            <a:r>
              <a:rPr lang="uk-UA" sz="4000" b="1" i="1" dirty="0" smtClean="0">
                <a:solidFill>
                  <a:srgbClr val="FFFF00"/>
                </a:solidFill>
                <a:latin typeface="Arial Black" pitchFamily="34" charset="0"/>
              </a:rPr>
              <a:t>навчання</a:t>
            </a:r>
            <a:endParaRPr lang="uk-UA" sz="4000" b="1" i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14300" r="16401" b="25852"/>
          <a:stretch/>
        </p:blipFill>
        <p:spPr>
          <a:xfrm>
            <a:off x="1403648" y="3574464"/>
            <a:ext cx="2808655" cy="3078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41" name="AutoShap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Arial Black" pitchFamily="34" charset="0"/>
              </a:rPr>
              <a:t>Gruppenarbeit </a:t>
            </a:r>
            <a:r>
              <a:rPr lang="uk-UA" dirty="0" smtClean="0">
                <a:latin typeface="Arial Black" pitchFamily="34" charset="0"/>
              </a:rPr>
              <a:t> </a:t>
            </a:r>
            <a:r>
              <a:rPr lang="de-DE" dirty="0" smtClean="0">
                <a:latin typeface="Arial Black" pitchFamily="34" charset="0"/>
              </a:rPr>
              <a:t>ist</a:t>
            </a:r>
            <a:r>
              <a:rPr lang="uk-UA" dirty="0" smtClean="0">
                <a:latin typeface="Arial Black" pitchFamily="34" charset="0"/>
              </a:rPr>
              <a:t> </a:t>
            </a:r>
            <a:r>
              <a:rPr lang="de-DE" dirty="0" smtClean="0">
                <a:latin typeface="Arial Black" pitchFamily="34" charset="0"/>
              </a:rPr>
              <a:t> immer</a:t>
            </a:r>
            <a:r>
              <a:rPr lang="uk-UA" dirty="0" smtClean="0">
                <a:latin typeface="Arial Black" pitchFamily="34" charset="0"/>
              </a:rPr>
              <a:t> </a:t>
            </a:r>
            <a:r>
              <a:rPr lang="de-DE" dirty="0" smtClean="0">
                <a:latin typeface="Arial Black" pitchFamily="34" charset="0"/>
              </a:rPr>
              <a:t> </a:t>
            </a:r>
            <a:r>
              <a:rPr lang="de-DE" dirty="0">
                <a:latin typeface="Arial Black" pitchFamily="34" charset="0"/>
              </a:rPr>
              <a:t>effektiv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423943" name="Picture 7" descr="100_140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-1" r="503" b="15529"/>
          <a:stretch/>
        </p:blipFill>
        <p:spPr>
          <a:xfrm rot="177347">
            <a:off x="194793" y="3065333"/>
            <a:ext cx="5536123" cy="3528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7" t="6564" r="-913" b="18821"/>
          <a:stretch/>
        </p:blipFill>
        <p:spPr>
          <a:xfrm>
            <a:off x="3779912" y="1052736"/>
            <a:ext cx="5112568" cy="3274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4905376" y="2438400"/>
            <a:ext cx="2403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i="1">
              <a:solidFill>
                <a:srgbClr val="6633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3159491" y="884185"/>
            <a:ext cx="5744187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69790" anchor="ctr">
            <a:spAutoFit/>
          </a:bodyPr>
          <a:lstStyle/>
          <a:p>
            <a:pPr>
              <a:lnSpc>
                <a:spcPct val="200000"/>
              </a:lnSpc>
              <a:tabLst>
                <a:tab pos="449263" algn="l"/>
              </a:tabLst>
              <a:defRPr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uk-UA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Оcвіта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uk-UA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Тернопільський  державний  педагогічний  інститут, факультет  філології</a:t>
            </a:r>
            <a:endParaRPr lang="ru-RU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  <a:tabLst>
                <a:tab pos="449263" algn="l"/>
              </a:tabLst>
              <a:defRPr/>
            </a:pPr>
            <a:r>
              <a:rPr lang="de-DE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lang="uk-UA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Фах:</a:t>
            </a:r>
            <a:r>
              <a:rPr lang="uk-UA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філолог</a:t>
            </a:r>
            <a:r>
              <a:rPr lang="uk-UA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вчитель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української  мови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 літератури, 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німецької мови</a:t>
            </a:r>
            <a:endParaRPr lang="ru-RU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  <a:tabLst>
                <a:tab pos="449263" algn="l"/>
              </a:tabLst>
              <a:defRPr/>
            </a:pPr>
            <a:r>
              <a:rPr lang="de-DE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lang="uk-UA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Кваліфікаційний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рівень: 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вчитель</a:t>
            </a:r>
            <a:r>
              <a:rPr lang="uk-UA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 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вищої 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категорії</a:t>
            </a:r>
            <a:b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Звання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 старший вчитель</a:t>
            </a:r>
            <a:endParaRPr lang="ru-RU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  <a:tabLst>
                <a:tab pos="449263" algn="l"/>
              </a:tabLst>
              <a:defRPr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Місце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роботи:</a:t>
            </a:r>
            <a:r>
              <a:rPr lang="uk-UA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ЗОШ </a:t>
            </a:r>
            <a:r>
              <a:rPr lang="uk-UA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І-ІІ 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ступенів  с. </a:t>
            </a:r>
            <a:r>
              <a:rPr lang="uk-UA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Старий  Нижбірок</a:t>
            </a:r>
            <a:endParaRPr lang="ru-RU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  <a:tabLst>
                <a:tab pos="449263" algn="l"/>
              </a:tabLst>
              <a:defRPr/>
            </a:pPr>
            <a:r>
              <a:rPr lang="de-DE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Педагогічний 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стаж:</a:t>
            </a:r>
            <a:r>
              <a:rPr lang="uk-UA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uk-UA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роки</a:t>
            </a:r>
            <a:endParaRPr lang="de-DE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tabLst>
                <a:tab pos="449263" algn="l"/>
              </a:tabLst>
              <a:defRPr/>
            </a:pPr>
            <a:r>
              <a:rPr lang="de-DE" sz="1400" dirty="0">
                <a:solidFill>
                  <a:srgbClr val="002060"/>
                </a:solidFill>
                <a:effectLst/>
              </a:rPr>
              <a:t> </a:t>
            </a:r>
            <a:endParaRPr lang="ru-RU" sz="14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9" t="5724" r="5224" b="2655"/>
          <a:stretch/>
        </p:blipFill>
        <p:spPr bwMode="auto">
          <a:xfrm>
            <a:off x="350155" y="1340768"/>
            <a:ext cx="280933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467544" y="176299"/>
            <a:ext cx="867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Загальні відомості</a:t>
            </a:r>
            <a:endParaRPr lang="uk-UA" sz="4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14" name="Кругла стрічка лицем догори 13"/>
          <p:cNvSpPr/>
          <p:nvPr/>
        </p:nvSpPr>
        <p:spPr>
          <a:xfrm>
            <a:off x="242655" y="242210"/>
            <a:ext cx="1512168" cy="576064"/>
          </a:xfrm>
          <a:prstGeom prst="ellipseRibbon2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4400" dirty="0" smtClean="0">
                <a:latin typeface="Arial Black" pitchFamily="34" charset="0"/>
              </a:rPr>
              <a:t>Lernen und spielen - das war schon immer erfolgreicher Rezept</a:t>
            </a:r>
            <a:endParaRPr lang="ru-RU" sz="4400" dirty="0">
              <a:latin typeface="Arial Black" pitchFamily="34" charset="0"/>
            </a:endParaRPr>
          </a:p>
        </p:txBody>
      </p:sp>
      <p:pic>
        <p:nvPicPr>
          <p:cNvPr id="15362" name="Picture 2" descr="C:\Users\Віталік\Desktop\Нова папка\PIC_06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1" t="5279" b="4776"/>
          <a:stretch/>
        </p:blipFill>
        <p:spPr bwMode="auto">
          <a:xfrm>
            <a:off x="249488" y="2276872"/>
            <a:ext cx="4608512" cy="3414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363" name="Picture 3" descr="C:\Users\Віталік\Desktop\Нова папка\PIC_0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34934"/>
            <a:ext cx="4887616" cy="3665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 descr="D:\Новая папка\PIC_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571612"/>
            <a:ext cx="4032447" cy="3024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3876" name="Rectangle 4"/>
          <p:cNvSpPr>
            <a:spLocks noGrp="1" noChangeArrowheads="1"/>
          </p:cNvSpPr>
          <p:nvPr>
            <p:ph type="title"/>
          </p:nvPr>
        </p:nvSpPr>
        <p:spPr>
          <a:xfrm>
            <a:off x="714348" y="0"/>
            <a:ext cx="7924800" cy="1143000"/>
          </a:xfrm>
        </p:spPr>
        <p:txBody>
          <a:bodyPr>
            <a:normAutofit/>
          </a:bodyPr>
          <a:lstStyle/>
          <a:p>
            <a:pPr algn="ctr"/>
            <a:r>
              <a:rPr lang="de-DE" sz="4000" dirty="0">
                <a:latin typeface="Arial Black" pitchFamily="34" charset="0"/>
              </a:rPr>
              <a:t>Nichts motiviert so stark wie Kontakte mit Sprachträger </a:t>
            </a:r>
            <a:endParaRPr lang="ru-RU" sz="4000" dirty="0">
              <a:latin typeface="Arial Black" pitchFamily="34" charset="0"/>
            </a:endParaRPr>
          </a:p>
        </p:txBody>
      </p:sp>
      <p:pic>
        <p:nvPicPr>
          <p:cNvPr id="463878" name="Picture 6" descr="PIC_013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39650" t="28063"/>
          <a:stretch/>
        </p:blipFill>
        <p:spPr>
          <a:xfrm>
            <a:off x="179512" y="1113027"/>
            <a:ext cx="4283967" cy="3315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6500" name="Picture 4" descr="D:\Новая папка\PIC_0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833663"/>
            <a:ext cx="4032448" cy="30243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4" name="Rectangle 4"/>
          <p:cNvSpPr>
            <a:spLocks noGrp="1" noRot="1" noChangeArrowheads="1"/>
          </p:cNvSpPr>
          <p:nvPr>
            <p:ph type="ctrTitle"/>
          </p:nvPr>
        </p:nvSpPr>
        <p:spPr>
          <a:xfrm rot="19140000">
            <a:off x="673872" y="1893852"/>
            <a:ext cx="5648623" cy="1204306"/>
          </a:xfrm>
        </p:spPr>
        <p:txBody>
          <a:bodyPr>
            <a:noAutofit/>
          </a:bodyPr>
          <a:lstStyle/>
          <a:p>
            <a:pPr algn="ctr"/>
            <a:r>
              <a:rPr lang="de-DE" dirty="0" smtClean="0"/>
              <a:t>Der </a:t>
            </a:r>
            <a:r>
              <a:rPr lang="de-DE" dirty="0"/>
              <a:t>Dresdener Student Andreas </a:t>
            </a:r>
            <a:r>
              <a:rPr lang="de-DE" dirty="0" err="1"/>
              <a:t>Reisl</a:t>
            </a:r>
            <a:r>
              <a:rPr lang="de-DE" dirty="0"/>
              <a:t> ist das Organisationsmitglied von „Wandervogel“</a:t>
            </a:r>
            <a:endParaRPr lang="ru-RU" dirty="0"/>
          </a:p>
        </p:txBody>
      </p:sp>
      <p:pic>
        <p:nvPicPr>
          <p:cNvPr id="465926" name="Picture 6" descr="0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-20000" contras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908425" y="2852738"/>
            <a:ext cx="5235575" cy="3743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16632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Узагальнення досвіду</a:t>
            </a:r>
            <a:endParaRPr lang="uk-UA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7982" y="915676"/>
            <a:ext cx="507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Учитель готується до гарного уроку все життя…</a:t>
            </a:r>
          </a:p>
          <a:p>
            <a:pPr algn="r"/>
            <a:r>
              <a:rPr lang="uk-UA" dirty="0" smtClean="0"/>
              <a:t>В. Сухомлинський</a:t>
            </a:r>
            <a:endParaRPr lang="uk-UA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930453"/>
              </p:ext>
            </p:extLst>
          </p:nvPr>
        </p:nvGraphicFramePr>
        <p:xfrm>
          <a:off x="299356" y="2420888"/>
          <a:ext cx="8568953" cy="4202034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544214"/>
                <a:gridCol w="1368152"/>
                <a:gridCol w="2972738"/>
                <a:gridCol w="2931918"/>
                <a:gridCol w="751931"/>
              </a:tblGrid>
              <a:tr h="468234"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№</a:t>
                      </a:r>
                      <a:endParaRPr lang="uk-UA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Дата</a:t>
                      </a:r>
                      <a:endParaRPr lang="uk-UA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Рівень</a:t>
                      </a:r>
                      <a:endParaRPr lang="uk-UA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Тема семінару</a:t>
                      </a:r>
                      <a:endParaRPr lang="uk-UA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Клас</a:t>
                      </a:r>
                      <a:endParaRPr lang="uk-UA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074804"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1.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06.03.2001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Районний семінар вчителів німецької</a:t>
                      </a:r>
                      <a:r>
                        <a:rPr lang="uk-UA" sz="1700" baseline="0" dirty="0" smtClean="0"/>
                        <a:t> мови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Ефективні шляхи формування комунікативної компетенції на уроці німецької мови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9</a:t>
                      </a:r>
                      <a:endParaRPr lang="uk-UA" sz="1700" dirty="0"/>
                    </a:p>
                  </a:txBody>
                  <a:tcPr anchor="ctr"/>
                </a:tc>
              </a:tr>
              <a:tr h="572853"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2.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2007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Районний семінар директорів шкіл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Впровадження у навчально- виховний процес інноваційних технологій.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6</a:t>
                      </a:r>
                      <a:endParaRPr lang="uk-UA" sz="1700" dirty="0"/>
                    </a:p>
                  </a:txBody>
                  <a:tcPr anchor="ctr"/>
                </a:tc>
              </a:tr>
              <a:tr h="814054"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3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2003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Обласний семінар методистів іноземної</a:t>
                      </a:r>
                      <a:r>
                        <a:rPr lang="uk-UA" sz="1700" baseline="0" dirty="0" smtClean="0"/>
                        <a:t>  мови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Особливості навчання німецької мови у початкових класах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2</a:t>
                      </a:r>
                      <a:endParaRPr lang="uk-UA" sz="1700" dirty="0"/>
                    </a:p>
                  </a:txBody>
                  <a:tcPr anchor="ctr"/>
                </a:tc>
              </a:tr>
              <a:tr h="814054"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4.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smtClean="0"/>
                        <a:t>09.12.2008</a:t>
                      </a:r>
                      <a:endParaRPr lang="uk-UA" sz="17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Районний семінар вчителів німецької мови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Розвиток креативного мислення</a:t>
                      </a:r>
                      <a:r>
                        <a:rPr lang="uk-UA" sz="1700" baseline="0" dirty="0" smtClean="0"/>
                        <a:t> у вивченні німецької мови</a:t>
                      </a:r>
                      <a:endParaRPr lang="uk-UA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700" dirty="0" smtClean="0"/>
                        <a:t>7</a:t>
                      </a:r>
                      <a:endParaRPr lang="uk-UA" sz="17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15816" y="1268760"/>
            <a:ext cx="4284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Відкриті </a:t>
            </a:r>
            <a:r>
              <a:rPr lang="uk-UA" sz="3200" dirty="0" err="1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уроки</a:t>
            </a:r>
            <a:r>
              <a:rPr lang="uk-UA" sz="3200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районного рівня</a:t>
            </a:r>
            <a:endParaRPr lang="uk-UA" sz="3200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Кругла стрічка лицем догори 6"/>
          <p:cNvSpPr/>
          <p:nvPr/>
        </p:nvSpPr>
        <p:spPr>
          <a:xfrm>
            <a:off x="251520" y="182543"/>
            <a:ext cx="1512168" cy="576064"/>
          </a:xfrm>
          <a:prstGeom prst="ellipseRibbon2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4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202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16632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latin typeface="Arial Black" pitchFamily="34" charset="0"/>
                <a:cs typeface="Arial" panose="020B0604020202020204" pitchFamily="34" charset="0"/>
              </a:rPr>
              <a:t>Участь у методичних заходах</a:t>
            </a:r>
            <a:endParaRPr lang="uk-UA" sz="3200" dirty="0">
              <a:solidFill>
                <a:srgbClr val="FFFF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657721"/>
              </p:ext>
            </p:extLst>
          </p:nvPr>
        </p:nvGraphicFramePr>
        <p:xfrm>
          <a:off x="323528" y="701410"/>
          <a:ext cx="8496945" cy="614239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34829"/>
                <a:gridCol w="1571251"/>
                <a:gridCol w="4066914"/>
                <a:gridCol w="2323951"/>
              </a:tblGrid>
              <a:tr h="409067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№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Дата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Тема 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Назва заходу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651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07.05.2012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Moderne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Lehrwerke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fur Kinder und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Jugendliche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im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DaF-Unterricht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Семінар видавництва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«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Cornelsen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651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05.2012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Викладання німецької мови у 1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класі за новим Державним стандартом..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Курси тренерів</a:t>
                      </a:r>
                    </a:p>
                    <a:p>
                      <a:pPr algn="ctr"/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10377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10.12.2012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Обласне засідання “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Deutsch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lernen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ist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super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!”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Творча зустріч з автором підручників 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Сотниковою С. 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651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19.11.2013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Поширення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власного досвіду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uk-UA" sz="1400" dirty="0" err="1" smtClean="0">
                          <a:solidFill>
                            <a:schemeClr val="tx1"/>
                          </a:solidFill>
                        </a:rPr>
                        <a:t>Мій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шлях професійного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</a:rPr>
                        <a:t>розвитку.”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Районний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с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емінар вчителів німецької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мови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651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Моніторинг якості підручників «Німецька мова» у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початкових 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класах. 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Анкетування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651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08.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11.-12.11.2014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Курси підвищення кваліфікації 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“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</a:rPr>
                        <a:t>Methodik, Didaktik, Sprache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.”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Семінарські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методичні заняття  від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</a:rPr>
                        <a:t>Гете-інституту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65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28.03-07.04.2016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«Німецька мова. Презентація нових підручників»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 smtClean="0">
                          <a:solidFill>
                            <a:schemeClr val="tx1"/>
                          </a:solidFill>
                        </a:rPr>
                        <a:t>Вебінар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 від Інтерактивної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школи творчого вчителя 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65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26.08.2016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 smtClean="0">
                          <a:solidFill>
                            <a:schemeClr val="tx1"/>
                          </a:solidFill>
                        </a:rPr>
                        <a:t>“Комплексно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–орієнтований підхід до вивчення іноземної мови як крок до створення Нової української </a:t>
                      </a:r>
                      <a:r>
                        <a:rPr lang="uk-UA" sz="1400" baseline="0" dirty="0" err="1" smtClean="0">
                          <a:solidFill>
                            <a:schemeClr val="tx1"/>
                          </a:solidFill>
                        </a:rPr>
                        <a:t>школи.”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Майстер-клас  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76651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07.11.2017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«Діяльнісно-орієнтований підхід до формування та розвитку умінь учнів сприймання на слух …»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tx1"/>
                          </a:solidFill>
                        </a:rPr>
                        <a:t>Обласний науково-практичний семінар</a:t>
                      </a:r>
                      <a:r>
                        <a:rPr lang="uk-UA" sz="1400" baseline="0" dirty="0" smtClean="0">
                          <a:solidFill>
                            <a:schemeClr val="tx1"/>
                          </a:solidFill>
                        </a:rPr>
                        <a:t> методистів</a:t>
                      </a:r>
                      <a:endParaRPr lang="uk-UA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6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6862" y="116635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latin typeface="Arial Black" pitchFamily="34" charset="0"/>
                <a:cs typeface="Arial" panose="020B0604020202020204" pitchFamily="34" charset="0"/>
              </a:rPr>
              <a:t>Участь у методичних заходах</a:t>
            </a:r>
            <a:endParaRPr lang="uk-UA" sz="3200" dirty="0">
              <a:solidFill>
                <a:srgbClr val="FFFF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304654"/>
              </p:ext>
            </p:extLst>
          </p:nvPr>
        </p:nvGraphicFramePr>
        <p:xfrm>
          <a:off x="467544" y="836712"/>
          <a:ext cx="8336283" cy="516268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41642"/>
                <a:gridCol w="1557935"/>
                <a:gridCol w="4032449"/>
                <a:gridCol w="2304257"/>
              </a:tblGrid>
              <a:tr h="530661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№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Дата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Тема 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Назва заходу</a:t>
                      </a:r>
                      <a:endParaRPr lang="uk-UA" sz="1400" dirty="0"/>
                    </a:p>
                  </a:txBody>
                  <a:tcPr anchor="ctr"/>
                </a:tc>
              </a:tr>
              <a:tr h="53293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10.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« Підвищення професійного рівня учителів як передумова покращення якості іншомовної освіти».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Обласний</a:t>
                      </a:r>
                      <a:r>
                        <a:rPr lang="uk-UA" sz="1400" baseline="0" dirty="0" smtClean="0"/>
                        <a:t>  н</a:t>
                      </a:r>
                      <a:r>
                        <a:rPr lang="uk-UA" sz="1400" dirty="0" smtClean="0"/>
                        <a:t>ауково </a:t>
                      </a:r>
                      <a:r>
                        <a:rPr lang="uk-UA" sz="1400" dirty="0" err="1" smtClean="0"/>
                        <a:t>–практичний</a:t>
                      </a:r>
                      <a:r>
                        <a:rPr lang="uk-UA" sz="1400" dirty="0" smtClean="0"/>
                        <a:t> семінар методистів</a:t>
                      </a:r>
                      <a:endParaRPr lang="uk-UA" sz="1400" dirty="0"/>
                    </a:p>
                  </a:txBody>
                  <a:tcPr anchor="ctr"/>
                </a:tc>
              </a:tr>
              <a:tr h="53293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11.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25.01.2018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aseline="0" dirty="0" smtClean="0"/>
                        <a:t>  </a:t>
                      </a:r>
                      <a:r>
                        <a:rPr lang="uk-UA" sz="1400" baseline="0" dirty="0" err="1" smtClean="0"/>
                        <a:t>“</a:t>
                      </a:r>
                      <a:r>
                        <a:rPr lang="uk-UA" sz="1400" dirty="0" err="1" smtClean="0"/>
                        <a:t>Креативність</a:t>
                      </a:r>
                      <a:r>
                        <a:rPr lang="uk-UA" sz="1400" dirty="0" smtClean="0"/>
                        <a:t> мислення поза стандартом».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 smtClean="0"/>
                        <a:t>Інтернет-марафон</a:t>
                      </a:r>
                      <a:r>
                        <a:rPr lang="uk-UA" sz="1400" dirty="0" smtClean="0"/>
                        <a:t> від видавничої</a:t>
                      </a:r>
                      <a:r>
                        <a:rPr lang="uk-UA" sz="1400" baseline="0" dirty="0" smtClean="0"/>
                        <a:t> групи </a:t>
                      </a:r>
                      <a:r>
                        <a:rPr lang="uk-UA" sz="1400" baseline="0" dirty="0" err="1" smtClean="0"/>
                        <a:t>“Основа”</a:t>
                      </a:r>
                      <a:endParaRPr lang="uk-UA" sz="1400" dirty="0"/>
                    </a:p>
                  </a:txBody>
                  <a:tcPr anchor="ctr"/>
                </a:tc>
              </a:tr>
              <a:tr h="53293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12.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14.11.2017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Формування професійної компетенції вчителів іноземних мов на</a:t>
                      </a:r>
                      <a:r>
                        <a:rPr lang="uk-UA" sz="1400" baseline="0" dirty="0" smtClean="0"/>
                        <a:t> сучасному етапі.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Майстер-клас вчителів іноземної мови </a:t>
                      </a:r>
                      <a:endParaRPr lang="uk-UA" sz="1400" dirty="0"/>
                    </a:p>
                  </a:txBody>
                  <a:tcPr anchor="ctr"/>
                </a:tc>
              </a:tr>
              <a:tr h="53293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13.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23.08.2017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Організація навчально</a:t>
                      </a:r>
                      <a:r>
                        <a:rPr lang="uk-UA" sz="1400" baseline="0" dirty="0" smtClean="0"/>
                        <a:t>-виховного процесу за оновленими навчальними програмами з іноземних мов для 5-9 , 10-11класів у 2017/2018 </a:t>
                      </a:r>
                      <a:r>
                        <a:rPr lang="uk-UA" sz="1400" baseline="0" dirty="0" err="1" smtClean="0"/>
                        <a:t>н.р</a:t>
                      </a:r>
                      <a:r>
                        <a:rPr lang="uk-UA" sz="1400" baseline="0" dirty="0" smtClean="0"/>
                        <a:t>.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 smtClean="0"/>
                        <a:t>Методоб’єднання</a:t>
                      </a:r>
                      <a:r>
                        <a:rPr lang="uk-UA" sz="1400" dirty="0" smtClean="0"/>
                        <a:t> вчителі</a:t>
                      </a:r>
                      <a:r>
                        <a:rPr lang="uk-UA" sz="1400" baseline="0" dirty="0" smtClean="0"/>
                        <a:t>в ін</a:t>
                      </a:r>
                      <a:r>
                        <a:rPr lang="uk-UA" sz="1400" dirty="0" smtClean="0"/>
                        <a:t>оземної</a:t>
                      </a:r>
                      <a:r>
                        <a:rPr lang="uk-UA" sz="1400" baseline="0" dirty="0" smtClean="0"/>
                        <a:t> мови</a:t>
                      </a:r>
                      <a:endParaRPr lang="uk-UA" sz="1400" dirty="0"/>
                    </a:p>
                  </a:txBody>
                  <a:tcPr anchor="ctr"/>
                </a:tc>
              </a:tr>
              <a:tr h="53293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14.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11.11.2017 </a:t>
                      </a:r>
                    </a:p>
                    <a:p>
                      <a:pPr algn="ctr"/>
                      <a:endParaRPr lang="uk-UA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  16.11.2017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aseline="0" dirty="0" smtClean="0"/>
                        <a:t> «Реалізація </a:t>
                      </a:r>
                      <a:r>
                        <a:rPr lang="uk-UA" sz="1400" baseline="0" dirty="0" err="1" smtClean="0"/>
                        <a:t>компетентнісного</a:t>
                      </a:r>
                      <a:r>
                        <a:rPr lang="uk-UA" sz="1400" baseline="0" dirty="0" smtClean="0"/>
                        <a:t> підходу в НМК німецької мови для 9 класів»,   «</a:t>
                      </a:r>
                      <a:r>
                        <a:rPr lang="de-AT" sz="1400" baseline="0" dirty="0" smtClean="0"/>
                        <a:t>Go Camp</a:t>
                      </a:r>
                      <a:r>
                        <a:rPr lang="uk-UA" sz="1400" baseline="0" dirty="0" smtClean="0"/>
                        <a:t>-незабутнє літо з </a:t>
                      </a:r>
                      <a:r>
                        <a:rPr lang="uk-UA" sz="1400" baseline="0" dirty="0" err="1" smtClean="0"/>
                        <a:t>мовним</a:t>
                      </a:r>
                      <a:r>
                        <a:rPr lang="uk-UA" sz="1400" baseline="0" dirty="0" smtClean="0"/>
                        <a:t> волонтером», «Від шкільного інтегрованого  </a:t>
                      </a:r>
                      <a:r>
                        <a:rPr lang="de-AT" sz="1400" baseline="0" dirty="0" smtClean="0"/>
                        <a:t>STEM</a:t>
                      </a:r>
                      <a:r>
                        <a:rPr lang="uk-UA" sz="1400" baseline="0" dirty="0" smtClean="0"/>
                        <a:t>-проекту до міжнародного визнання.»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 smtClean="0"/>
                        <a:t>Вебінари</a:t>
                      </a:r>
                      <a:r>
                        <a:rPr lang="uk-UA" sz="1400" dirty="0" smtClean="0"/>
                        <a:t> від Інтерактивної школи творчого вчителя</a:t>
                      </a:r>
                      <a:endParaRPr lang="uk-UA" sz="1400" dirty="0"/>
                    </a:p>
                  </a:txBody>
                  <a:tcPr anchor="ctr"/>
                </a:tc>
              </a:tr>
              <a:tr h="532933"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15.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>
                          <a:solidFill>
                            <a:schemeClr val="bg1"/>
                          </a:solidFill>
                        </a:rPr>
                        <a:t>24.01.2018</a:t>
                      </a:r>
                      <a:endParaRPr lang="uk-UA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aseline="0" dirty="0" smtClean="0"/>
                        <a:t> «</a:t>
                      </a:r>
                      <a:r>
                        <a:rPr lang="uk-UA" sz="1400" dirty="0" smtClean="0"/>
                        <a:t>Використання інтерактивних прийомів</a:t>
                      </a:r>
                      <a:r>
                        <a:rPr lang="uk-UA" sz="1400" baseline="0" dirty="0" smtClean="0"/>
                        <a:t> «</a:t>
                      </a:r>
                      <a:r>
                        <a:rPr lang="uk-UA" sz="1400" baseline="0" dirty="0" err="1" smtClean="0"/>
                        <a:t>фішбоун</a:t>
                      </a:r>
                      <a:r>
                        <a:rPr lang="uk-UA" sz="1400" baseline="0" dirty="0" smtClean="0"/>
                        <a:t>» та «кубик </a:t>
                      </a:r>
                      <a:r>
                        <a:rPr lang="uk-UA" sz="1400" baseline="0" dirty="0" err="1" smtClean="0"/>
                        <a:t>Блума</a:t>
                      </a:r>
                      <a:r>
                        <a:rPr lang="uk-UA" sz="1400" baseline="0" dirty="0" smtClean="0"/>
                        <a:t>» на уроках у початковій школі».</a:t>
                      </a:r>
                      <a:endParaRPr lang="uk-UA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err="1" smtClean="0"/>
                        <a:t>Інтернет-марафон</a:t>
                      </a:r>
                      <a:r>
                        <a:rPr lang="uk-UA" sz="1400" dirty="0" smtClean="0"/>
                        <a:t> від видавничої групи </a:t>
                      </a:r>
                      <a:r>
                        <a:rPr lang="uk-UA" sz="1400" dirty="0" err="1" smtClean="0"/>
                        <a:t>“Основа”</a:t>
                      </a:r>
                      <a:endParaRPr lang="uk-UA" sz="1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0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Фото\09.11.13\PIC_0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655" y="4509120"/>
            <a:ext cx="2987825" cy="224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C:\Users\Віталік\Desktop\Нова папка (2)\IMG_06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17662" r="24387"/>
          <a:stretch/>
        </p:blipFill>
        <p:spPr bwMode="auto">
          <a:xfrm>
            <a:off x="179512" y="123109"/>
            <a:ext cx="2203398" cy="2181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332656"/>
            <a:ext cx="7668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Участь у змаганнях, конкурсах</a:t>
            </a:r>
            <a:endParaRPr lang="uk-UA" sz="3200" dirty="0">
              <a:solidFill>
                <a:schemeClr val="bg2">
                  <a:lumMod val="60000"/>
                  <a:lumOff val="40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980728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Будьте самі шукачами, дослідниками.</a:t>
            </a:r>
          </a:p>
          <a:p>
            <a:pPr algn="ctr"/>
            <a:r>
              <a:rPr lang="uk-UA" sz="20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Якщо не буде вогника у вас, вам ніколи не запалити його в інших…</a:t>
            </a:r>
          </a:p>
          <a:p>
            <a:pPr algn="r"/>
            <a:r>
              <a:rPr lang="uk-UA" sz="20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В. Сухомлинський</a:t>
            </a:r>
            <a:endParaRPr lang="uk-UA" sz="20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770596"/>
              </p:ext>
            </p:extLst>
          </p:nvPr>
        </p:nvGraphicFramePr>
        <p:xfrm>
          <a:off x="395536" y="2247271"/>
          <a:ext cx="8352928" cy="29534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/>
                <a:gridCol w="1368152"/>
                <a:gridCol w="4680520"/>
                <a:gridCol w="1800200"/>
              </a:tblGrid>
              <a:tr h="420809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№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Дата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Назва 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Результат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43858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1.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03.1994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Районний конкурс «Учитель року»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ІІ місце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467563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2.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01.1997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Районний конкурс «Учитель року»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ІІ місце</a:t>
                      </a:r>
                      <a:endParaRPr lang="uk-UA" sz="1600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523669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3.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1999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Районний конкурс «Класний керівник року»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І місце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577703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4.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02.2000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Обласний конкурс «Класний керівник:</a:t>
                      </a:r>
                      <a:r>
                        <a:rPr lang="uk-UA" sz="1600" baseline="0" dirty="0" smtClean="0"/>
                        <a:t> крок у ХХІ століття</a:t>
                      </a:r>
                      <a:r>
                        <a:rPr lang="uk-UA" sz="1600" dirty="0" smtClean="0"/>
                        <a:t>»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Фіналіст обласного туру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523669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5.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12.2011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/>
                        <a:t>Районний конкурс «Учитель року»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Фіналіст</a:t>
                      </a:r>
                      <a:endParaRPr lang="uk-UA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9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823935"/>
              </p:ext>
            </p:extLst>
          </p:nvPr>
        </p:nvGraphicFramePr>
        <p:xfrm>
          <a:off x="1070811" y="1629840"/>
          <a:ext cx="6669541" cy="5538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371"/>
                <a:gridCol w="1260526"/>
                <a:gridCol w="4831644"/>
              </a:tblGrid>
              <a:tr h="485562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№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Дата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Назва</a:t>
                      </a:r>
                      <a:endParaRPr lang="uk-UA" sz="1600" dirty="0"/>
                    </a:p>
                  </a:txBody>
                  <a:tcPr anchor="ctr"/>
                </a:tc>
              </a:tr>
              <a:tr h="96310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1.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2011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Програма факультативного курсу з німецької мови для 8-9 класів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uk-UA" sz="1600" baseline="0" dirty="0" smtClean="0"/>
                        <a:t>загальноосвітніх навчальних закладів (навчально-методична програма)</a:t>
                      </a:r>
                      <a:endParaRPr lang="uk-UA" sz="1600" dirty="0"/>
                    </a:p>
                  </a:txBody>
                  <a:tcPr anchor="ctr"/>
                </a:tc>
              </a:tr>
              <a:tr h="1073878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2.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2013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Аналіз навчального</a:t>
                      </a:r>
                      <a:r>
                        <a:rPr lang="uk-UA" sz="1600" baseline="0" dirty="0" smtClean="0"/>
                        <a:t> та науково-методичного апарату підручника «Німецька мова» для 1 класу за результатами апробації (науково-дослідницька робота)</a:t>
                      </a:r>
                      <a:endParaRPr lang="uk-UA" sz="1600" dirty="0"/>
                    </a:p>
                  </a:txBody>
                  <a:tcPr anchor="ctr"/>
                </a:tc>
              </a:tr>
              <a:tr h="1073878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3.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2014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Розробки уроків німецької мови  до</a:t>
                      </a:r>
                      <a:r>
                        <a:rPr lang="uk-UA" sz="1600" baseline="0" dirty="0" smtClean="0"/>
                        <a:t> НМК «Німецька мова»</a:t>
                      </a:r>
                      <a:r>
                        <a:rPr lang="uk-UA" sz="1600" dirty="0" smtClean="0"/>
                        <a:t> для 1 класу авторів</a:t>
                      </a:r>
                      <a:r>
                        <a:rPr lang="uk-UA" sz="1600" baseline="0" dirty="0" smtClean="0"/>
                        <a:t> О. О. </a:t>
                      </a:r>
                      <a:r>
                        <a:rPr lang="uk-UA" sz="1600" baseline="0" dirty="0" err="1" smtClean="0"/>
                        <a:t>Паршикової</a:t>
                      </a:r>
                      <a:r>
                        <a:rPr lang="uk-UA" sz="1600" baseline="0" dirty="0" smtClean="0"/>
                        <a:t>,                Г. М. Мельничук, Л.П. </a:t>
                      </a:r>
                      <a:r>
                        <a:rPr lang="uk-UA" sz="1600" baseline="0" dirty="0" smtClean="0"/>
                        <a:t>Савченко, </a:t>
                      </a:r>
                      <a:r>
                        <a:rPr lang="uk-UA" sz="1600" baseline="0" dirty="0" err="1" smtClean="0"/>
                        <a:t>М.М.Сидоренко</a:t>
                      </a:r>
                      <a:r>
                        <a:rPr lang="uk-UA" sz="1600" baseline="0" smtClean="0"/>
                        <a:t> і </a:t>
                      </a:r>
                      <a:r>
                        <a:rPr lang="uk-UA" sz="1600" baseline="0" dirty="0" smtClean="0"/>
                        <a:t>ін.           </a:t>
                      </a:r>
                      <a:endParaRPr lang="uk-UA" sz="1600" dirty="0" smtClean="0"/>
                    </a:p>
                  </a:txBody>
                  <a:tcPr anchor="ctr"/>
                </a:tc>
              </a:tr>
              <a:tr h="64742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4.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2015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 Посібник </a:t>
                      </a:r>
                      <a:r>
                        <a:rPr lang="en-US" sz="1600" dirty="0" smtClean="0"/>
                        <a:t>“</a:t>
                      </a:r>
                      <a:r>
                        <a:rPr lang="en-US" sz="1600" dirty="0" err="1" smtClean="0"/>
                        <a:t>Testenmosaik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”</a:t>
                      </a:r>
                      <a:endParaRPr lang="uk-UA" sz="1600" dirty="0"/>
                    </a:p>
                  </a:txBody>
                  <a:tcPr anchor="ctr"/>
                </a:tc>
              </a:tr>
              <a:tr h="647426">
                <a:tc>
                  <a:txBody>
                    <a:bodyPr/>
                    <a:lstStyle/>
                    <a:p>
                      <a:pPr algn="ctr"/>
                      <a:endParaRPr lang="uk-UA" sz="1600" dirty="0" smtClean="0"/>
                    </a:p>
                    <a:p>
                      <a:pPr algn="ctr"/>
                      <a:r>
                        <a:rPr lang="uk-UA" sz="1600" dirty="0" smtClean="0"/>
                        <a:t>5</a:t>
                      </a:r>
                      <a:r>
                        <a:rPr lang="uk-UA" sz="1600" dirty="0" smtClean="0"/>
                        <a:t>.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2017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Збірник</a:t>
                      </a:r>
                      <a:r>
                        <a:rPr lang="uk-UA" sz="1600" baseline="0" dirty="0" smtClean="0"/>
                        <a:t> </a:t>
                      </a:r>
                      <a:r>
                        <a:rPr lang="de-DE" sz="1600" baseline="0" dirty="0" smtClean="0"/>
                        <a:t>„</a:t>
                      </a:r>
                      <a:r>
                        <a:rPr lang="de-AT" sz="1600" baseline="0" dirty="0" smtClean="0"/>
                        <a:t> Deutsch</a:t>
                      </a:r>
                      <a:r>
                        <a:rPr lang="uk-UA" sz="1600" baseline="0" dirty="0" smtClean="0"/>
                        <a:t> </a:t>
                      </a:r>
                      <a:r>
                        <a:rPr lang="de-DE" sz="1600" baseline="0" dirty="0" smtClean="0"/>
                        <a:t>mit Vergnügend.“</a:t>
                      </a:r>
                      <a:endParaRPr lang="uk-UA" sz="1600" dirty="0"/>
                    </a:p>
                  </a:txBody>
                  <a:tcPr anchor="ctr"/>
                </a:tc>
              </a:tr>
              <a:tr h="647426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6.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2018</a:t>
                      </a:r>
                      <a:endParaRPr lang="uk-UA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Посібник</a:t>
                      </a:r>
                      <a:r>
                        <a:rPr lang="uk-UA" sz="1600" baseline="0" dirty="0" smtClean="0"/>
                        <a:t> «Організація та реалізація діяльності у літніх </a:t>
                      </a:r>
                      <a:r>
                        <a:rPr lang="uk-UA" sz="1600" baseline="0" dirty="0" err="1" smtClean="0"/>
                        <a:t>мовних</a:t>
                      </a:r>
                      <a:r>
                        <a:rPr lang="uk-UA" sz="1600" baseline="0" dirty="0" smtClean="0"/>
                        <a:t> таборах».</a:t>
                      </a:r>
                      <a:endParaRPr lang="uk-UA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8457" y="0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spc="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Розробка авторських програм, науково-методичні матеріали</a:t>
            </a:r>
            <a:endParaRPr lang="uk-UA" sz="3200" spc="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95937" y="908720"/>
            <a:ext cx="4829464" cy="1510160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uk-UA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Мало знати, потрібно й використовувати.</a:t>
            </a:r>
          </a:p>
          <a:p>
            <a:pPr>
              <a:buFontTx/>
              <a:buNone/>
            </a:pPr>
            <a:r>
              <a:rPr lang="uk-UA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Мало бажати ,потрібно й робити.</a:t>
            </a:r>
          </a:p>
          <a:p>
            <a:pPr algn="r">
              <a:buFontTx/>
              <a:buNone/>
            </a:pPr>
            <a:r>
              <a:rPr lang="uk-UA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                  Й. В. Гете</a:t>
            </a:r>
            <a:endParaRPr lang="ru-RU" b="1" dirty="0" smtClean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65910"/>
            <a:ext cx="7956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Позаурочна діяльність</a:t>
            </a:r>
            <a:endParaRPr lang="uk-UA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954034"/>
              </p:ext>
            </p:extLst>
          </p:nvPr>
        </p:nvGraphicFramePr>
        <p:xfrm>
          <a:off x="216402" y="1052736"/>
          <a:ext cx="8568951" cy="35280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0579"/>
                <a:gridCol w="5072055"/>
                <a:gridCol w="2856317"/>
              </a:tblGrid>
              <a:tr h="599094"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Назва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Дата</a:t>
                      </a:r>
                      <a:endParaRPr lang="uk-UA" sz="1800" dirty="0"/>
                    </a:p>
                  </a:txBody>
                  <a:tcPr anchor="ctr"/>
                </a:tc>
              </a:tr>
              <a:tr h="732227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1.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Член журі районного туру Всеукраїнської олімпіади з німецької мови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aseline="0" dirty="0" smtClean="0"/>
                        <a:t> 2000 -2015, </a:t>
                      </a:r>
                      <a:r>
                        <a:rPr lang="uk-UA" sz="1800" baseline="0" dirty="0" smtClean="0">
                          <a:latin typeface="+mn-lt"/>
                        </a:rPr>
                        <a:t>201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uk-UA" sz="18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32227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 2.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Координатор Всеукраїнського конкурсу з німецької</a:t>
                      </a:r>
                      <a:r>
                        <a:rPr lang="uk-UA" sz="1800" baseline="0" dirty="0" smtClean="0"/>
                        <a:t> мови «Орлятко»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2012 - 201</a:t>
                      </a:r>
                      <a:r>
                        <a:rPr lang="en-US" sz="1800" dirty="0" smtClean="0"/>
                        <a:t>7</a:t>
                      </a:r>
                      <a:endParaRPr lang="uk-UA" sz="1800" dirty="0"/>
                    </a:p>
                  </a:txBody>
                  <a:tcPr anchor="ctr"/>
                </a:tc>
              </a:tr>
              <a:tr h="732227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3.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Координатор</a:t>
                      </a:r>
                      <a:r>
                        <a:rPr lang="uk-UA" sz="1800" baseline="0" dirty="0" smtClean="0"/>
                        <a:t> позапрограмного конкурсу з німецької мови «Альбус»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2012</a:t>
                      </a:r>
                      <a:r>
                        <a:rPr lang="uk-UA" sz="1800" baseline="0" dirty="0" smtClean="0"/>
                        <a:t> - 201</a:t>
                      </a:r>
                      <a:r>
                        <a:rPr lang="en-US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uk-UA" sz="180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32227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4.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smtClean="0"/>
                        <a:t>Координатор видавництва «</a:t>
                      </a:r>
                      <a:r>
                        <a:rPr lang="en-US" sz="1800" dirty="0" err="1" smtClean="0"/>
                        <a:t>Cornelsen</a:t>
                      </a:r>
                      <a:r>
                        <a:rPr lang="uk-UA" sz="1800" dirty="0" smtClean="0"/>
                        <a:t>»</a:t>
                      </a:r>
                      <a:endParaRPr lang="uk-UA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 sz="18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Кругла стрічка лицем догори 6"/>
          <p:cNvSpPr/>
          <p:nvPr/>
        </p:nvSpPr>
        <p:spPr>
          <a:xfrm>
            <a:off x="251520" y="131822"/>
            <a:ext cx="1512168" cy="576064"/>
          </a:xfrm>
          <a:prstGeom prst="ellipseRibbon2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5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348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3667" r="9237" b="5090"/>
          <a:stretch/>
        </p:blipFill>
        <p:spPr bwMode="auto">
          <a:xfrm>
            <a:off x="1017438" y="1157611"/>
            <a:ext cx="2369309" cy="334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71839" y="230112"/>
            <a:ext cx="9155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Всеукраїнський конкурс з німецької мови «Орлятко», конкурс «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Альбус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», олімпіада «</a:t>
            </a:r>
            <a:r>
              <a:rPr lang="uk-UA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Олімпус</a:t>
            </a:r>
            <a:r>
              <a:rPr lang="uk-UA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uk-UA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97758"/>
            <a:ext cx="3491880" cy="216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6401" r="13418" b="11151"/>
          <a:stretch/>
        </p:blipFill>
        <p:spPr>
          <a:xfrm rot="5400000">
            <a:off x="5360121" y="4153047"/>
            <a:ext cx="3089712" cy="2073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5350" r="13775" b="12200"/>
          <a:stretch/>
        </p:blipFill>
        <p:spPr>
          <a:xfrm rot="10800000">
            <a:off x="5148064" y="1407394"/>
            <a:ext cx="2992487" cy="21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Нагороди, грамоти, подяки</a:t>
            </a:r>
            <a:endParaRPr lang="uk-U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282" name="Picture 18" descr="C:\Users\Віталік\Desktop\Нова папка (2)\Нова тека\2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" r="6210"/>
          <a:stretch/>
        </p:blipFill>
        <p:spPr bwMode="auto">
          <a:xfrm>
            <a:off x="4817540" y="3940879"/>
            <a:ext cx="1742856" cy="24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Віталік\Desktop\Нова папка (2)\Нова тека\2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70" r="10236" b="3388"/>
          <a:stretch/>
        </p:blipFill>
        <p:spPr bwMode="auto">
          <a:xfrm>
            <a:off x="7081619" y="1045120"/>
            <a:ext cx="1396747" cy="215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Віталік\Desktop\Нова папка (2)\Нова тека\200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 t="1" r="10176" b="6849"/>
          <a:stretch/>
        </p:blipFill>
        <p:spPr bwMode="auto">
          <a:xfrm>
            <a:off x="6943165" y="3980116"/>
            <a:ext cx="1733291" cy="24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C:\Users\Віталік\Desktop\Нова папка (2)\Нова тека\200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8" b="6718"/>
          <a:stretch/>
        </p:blipFill>
        <p:spPr bwMode="auto">
          <a:xfrm>
            <a:off x="467544" y="3997787"/>
            <a:ext cx="1641707" cy="240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6" name="Picture 32" descr="C:\Users\Віталік\Desktop\Нова папка (2)\Нова тека\200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8" b="2531"/>
          <a:stretch/>
        </p:blipFill>
        <p:spPr bwMode="auto">
          <a:xfrm>
            <a:off x="2641135" y="1111969"/>
            <a:ext cx="1440161" cy="210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7" name="Picture 33" descr="C:\Users\Віталік\Desktop\Нова папка (2)\Нова тека\200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259" y="3940879"/>
            <a:ext cx="1794732" cy="252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5" name="Picture 31" descr="C:\Users\Віталік\Desktop\Нова папка (2)\Нова тека\2000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" b="1942"/>
          <a:stretch/>
        </p:blipFill>
        <p:spPr bwMode="auto">
          <a:xfrm>
            <a:off x="5136832" y="1111970"/>
            <a:ext cx="1423564" cy="21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" name="Picture 30" descr="C:\Users\Віталік\Desktop\Нова папка (2)\Нова тека\2000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"/>
          <a:stretch/>
        </p:blipFill>
        <p:spPr bwMode="auto">
          <a:xfrm>
            <a:off x="641516" y="1111971"/>
            <a:ext cx="1293762" cy="21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0601" r="19288" b="18500"/>
          <a:stretch/>
        </p:blipFill>
        <p:spPr>
          <a:xfrm rot="5400000">
            <a:off x="2775489" y="4028872"/>
            <a:ext cx="2808314" cy="1916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915" y="375614"/>
            <a:ext cx="1977769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t="7779" r="11855" b="10041"/>
          <a:stretch/>
        </p:blipFill>
        <p:spPr>
          <a:xfrm rot="5400000">
            <a:off x="-473111" y="2922500"/>
            <a:ext cx="4068451" cy="2879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8963" r="11765" b="7149"/>
          <a:stretch/>
        </p:blipFill>
        <p:spPr>
          <a:xfrm>
            <a:off x="5345496" y="3695494"/>
            <a:ext cx="3708483" cy="2695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5614"/>
            <a:ext cx="2142971" cy="2808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36213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Участь у методичних заходах</a:t>
            </a:r>
            <a:endParaRPr lang="uk-U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74212"/>
      </p:ext>
    </p:extLst>
  </p:cSld>
  <p:clrMapOvr>
    <a:masterClrMapping/>
  </p:clrMapOvr>
  <p:transition spd="slow">
    <p:cover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067">
            <a:off x="400751" y="892604"/>
            <a:ext cx="3694787" cy="2683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4"/>
          <a:stretch/>
        </p:blipFill>
        <p:spPr>
          <a:xfrm>
            <a:off x="67647" y="4425036"/>
            <a:ext cx="3975525" cy="2432964"/>
          </a:xfrm>
          <a:prstGeom prst="rect">
            <a:avLst/>
          </a:prstGeom>
        </p:spPr>
      </p:pic>
      <p:pic>
        <p:nvPicPr>
          <p:cNvPr id="13316" name="Picture 4" descr="C:\Users\Віталік\Desktop\Нова папка (2)\PIC_05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3" r="4517" b="14370"/>
          <a:stretch/>
        </p:blipFill>
        <p:spPr bwMode="auto">
          <a:xfrm rot="692040">
            <a:off x="4956931" y="1383546"/>
            <a:ext cx="3815159" cy="23787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>
          <a:xfrm>
            <a:off x="4757420" y="3931124"/>
            <a:ext cx="4134205" cy="2429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95536" y="1"/>
            <a:ext cx="8748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Всеукраїнський конкурс з німецької мови «Орлятко», конкурс «</a:t>
            </a:r>
            <a:r>
              <a:rPr lang="uk-UA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Альбус</a:t>
            </a:r>
            <a:r>
              <a:rPr lang="uk-UA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», олімпіада «</a:t>
            </a:r>
            <a:r>
              <a:rPr lang="uk-UA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Олімпус</a:t>
            </a:r>
            <a:r>
              <a:rPr lang="uk-UA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uk-UA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b="17968"/>
          <a:stretch/>
        </p:blipFill>
        <p:spPr>
          <a:xfrm>
            <a:off x="1603383" y="3212976"/>
            <a:ext cx="334786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22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" t="16641" r="4813" b="5489"/>
          <a:stretch/>
        </p:blipFill>
        <p:spPr>
          <a:xfrm rot="21065602">
            <a:off x="173433" y="1218455"/>
            <a:ext cx="4133970" cy="2702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3" y="3789040"/>
            <a:ext cx="3936437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3" t="15150" r="1303" b="14784"/>
          <a:stretch/>
        </p:blipFill>
        <p:spPr>
          <a:xfrm>
            <a:off x="4085298" y="836712"/>
            <a:ext cx="5070088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78" y="3645024"/>
            <a:ext cx="4604755" cy="2762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141273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</a:rPr>
              <a:t>Голова міжшкільного </a:t>
            </a:r>
            <a:r>
              <a:rPr lang="uk-UA" sz="2800" dirty="0" err="1" smtClean="0">
                <a:solidFill>
                  <a:srgbClr val="FFFF00"/>
                </a:solidFill>
                <a:latin typeface="Arial Black" pitchFamily="34" charset="0"/>
              </a:rPr>
              <a:t>методоб’єднання</a:t>
            </a:r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</a:rPr>
              <a:t> вчителів іноземної мови</a:t>
            </a:r>
            <a:endParaRPr lang="uk-UA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719581"/>
      </p:ext>
    </p:extLst>
  </p:cSld>
  <p:clrMapOvr>
    <a:masterClrMapping/>
  </p:clrMapOvr>
  <p:transition spd="slow">
    <p:cover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/>
          <a:stretch/>
        </p:blipFill>
        <p:spPr>
          <a:xfrm>
            <a:off x="4283968" y="3573016"/>
            <a:ext cx="4633919" cy="3115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4"/>
          <a:stretch/>
        </p:blipFill>
        <p:spPr>
          <a:xfrm rot="21298767">
            <a:off x="281036" y="1632484"/>
            <a:ext cx="4651004" cy="27430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7445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</a:rPr>
              <a:t>Член журі районного туру конкурсу </a:t>
            </a:r>
          </a:p>
          <a:p>
            <a:pPr algn="ctr"/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</a:rPr>
              <a:t>«Учитель Року-2018» в номінації </a:t>
            </a:r>
          </a:p>
          <a:p>
            <a:pPr algn="ctr"/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</a:rPr>
              <a:t>«Німецька мова»</a:t>
            </a:r>
            <a:endParaRPr lang="uk-UA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74408"/>
      </p:ext>
    </p:extLst>
  </p:cSld>
  <p:clrMapOvr>
    <a:masterClrMapping/>
  </p:clrMapOvr>
  <p:transition spd="slow">
    <p:cover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914">
            <a:off x="3626658" y="1453515"/>
            <a:ext cx="5328592" cy="3996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4"/>
          <a:stretch/>
        </p:blipFill>
        <p:spPr>
          <a:xfrm rot="21378565">
            <a:off x="251520" y="2060848"/>
            <a:ext cx="4176435" cy="4560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1663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latin typeface="Arial Black" pitchFamily="34" charset="0"/>
              </a:rPr>
              <a:t>Член журі ІІ туру Всеукраїнської олімпіади з німецької мови</a:t>
            </a:r>
            <a:endParaRPr lang="uk-UA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64583"/>
      </p:ext>
    </p:extLst>
  </p:cSld>
  <p:clrMapOvr>
    <a:masterClrMapping/>
  </p:clrMapOvr>
  <p:transition spd="slow">
    <p:cover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1864"/>
          <a:stretch/>
        </p:blipFill>
        <p:spPr>
          <a:xfrm>
            <a:off x="3347864" y="3789040"/>
            <a:ext cx="5664368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6"/>
          <a:stretch/>
        </p:blipFill>
        <p:spPr>
          <a:xfrm>
            <a:off x="251520" y="3221846"/>
            <a:ext cx="2952328" cy="2447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5"/>
          <a:stretch/>
        </p:blipFill>
        <p:spPr>
          <a:xfrm>
            <a:off x="3726160" y="260648"/>
            <a:ext cx="4907776" cy="2985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3312368" cy="325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</a:rPr>
              <a:t>Голова шкільного </a:t>
            </a:r>
            <a:r>
              <a:rPr lang="uk-UA" sz="2800" dirty="0" err="1" smtClean="0">
                <a:solidFill>
                  <a:srgbClr val="FFFF00"/>
                </a:solidFill>
                <a:latin typeface="Arial Black" pitchFamily="34" charset="0"/>
              </a:rPr>
              <a:t>методоб'єднання</a:t>
            </a:r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</a:rPr>
              <a:t> класних керівників</a:t>
            </a:r>
          </a:p>
        </p:txBody>
      </p:sp>
    </p:spTree>
    <p:extLst>
      <p:ext uri="{BB962C8B-B14F-4D97-AF65-F5344CB8AC3E}">
        <p14:creationId xmlns:p14="http://schemas.microsoft.com/office/powerpoint/2010/main" val="2427526017"/>
      </p:ext>
    </p:extLst>
  </p:cSld>
  <p:clrMapOvr>
    <a:masterClrMapping/>
  </p:clrMapOvr>
  <p:transition spd="slow">
    <p:cover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4" r="4878" b="5680"/>
          <a:stretch/>
        </p:blipFill>
        <p:spPr>
          <a:xfrm>
            <a:off x="4788024" y="4088539"/>
            <a:ext cx="4211960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174948"/>
            <a:ext cx="2843808" cy="213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3860890"/>
            <a:ext cx="3744416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99" y="-12135"/>
            <a:ext cx="3672408" cy="27543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45" y="1608221"/>
            <a:ext cx="4543355" cy="3158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67578" y="1635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Класний  керівник                </a:t>
            </a:r>
            <a:endParaRPr lang="uk-UA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418036"/>
      </p:ext>
    </p:extLst>
  </p:cSld>
  <p:clrMapOvr>
    <a:masterClrMapping/>
  </p:clrMapOvr>
  <p:transition spd="slow">
    <p:cover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764" y="14421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  <a:cs typeface="Arial" panose="020B0604020202020204" pitchFamily="34" charset="0"/>
              </a:rPr>
              <a:t>Українсько-німецький рік мов 2017/2018 </a:t>
            </a:r>
          </a:p>
          <a:p>
            <a:pPr algn="ctr"/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  <a:cs typeface="Arial" panose="020B0604020202020204" pitchFamily="34" charset="0"/>
              </a:rPr>
              <a:t>через 25 років дипломатичних відносин </a:t>
            </a:r>
          </a:p>
          <a:p>
            <a:pPr algn="ctr"/>
            <a:r>
              <a:rPr lang="uk-UA" sz="2800" dirty="0" smtClean="0">
                <a:solidFill>
                  <a:srgbClr val="FFFF00"/>
                </a:solidFill>
                <a:latin typeface="Arial Black" pitchFamily="34" charset="0"/>
                <a:cs typeface="Arial" panose="020B0604020202020204" pitchFamily="34" charset="0"/>
              </a:rPr>
              <a:t>між державами</a:t>
            </a:r>
            <a:endParaRPr lang="uk-UA" sz="2800" dirty="0">
              <a:solidFill>
                <a:srgbClr val="FFFF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4824"/>
            <a:ext cx="4932040" cy="3699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22" y="1104825"/>
            <a:ext cx="2084393" cy="2756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04825"/>
            <a:ext cx="2185979" cy="2890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1" y="3979185"/>
            <a:ext cx="2173502" cy="2739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22" y="3861047"/>
            <a:ext cx="2084393" cy="282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69356"/>
      </p:ext>
    </p:extLst>
  </p:cSld>
  <p:clrMapOvr>
    <a:masterClrMapping/>
  </p:clrMapOvr>
  <p:transition spd="slow">
    <p:cover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16851"/>
          <a:stretch/>
        </p:blipFill>
        <p:spPr>
          <a:xfrm rot="15562268">
            <a:off x="752820" y="712651"/>
            <a:ext cx="2278267" cy="32215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8143900" cy="126680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Літній мовний табір </a:t>
            </a:r>
            <a:r>
              <a:rPr lang="de-DE" dirty="0" smtClean="0">
                <a:latin typeface="Arial Black" pitchFamily="34" charset="0"/>
              </a:rPr>
              <a:t/>
            </a:r>
            <a:br>
              <a:rPr lang="de-DE" dirty="0" smtClean="0">
                <a:latin typeface="Arial Black" pitchFamily="34" charset="0"/>
              </a:rPr>
            </a:br>
            <a:r>
              <a:rPr lang="uk-UA" dirty="0" smtClean="0">
                <a:latin typeface="Arial Black" pitchFamily="34" charset="0"/>
              </a:rPr>
              <a:t> </a:t>
            </a:r>
            <a:r>
              <a:rPr lang="de-AT" sz="39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„Hallo, Sommer!“</a:t>
            </a:r>
            <a:endParaRPr lang="uk-UA" sz="3900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 Black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3025" r="1" b="10221"/>
          <a:stretch/>
        </p:blipFill>
        <p:spPr>
          <a:xfrm rot="633511">
            <a:off x="5300478" y="1423179"/>
            <a:ext cx="3643187" cy="23216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/>
          <a:stretch/>
        </p:blipFill>
        <p:spPr>
          <a:xfrm>
            <a:off x="5577691" y="4509120"/>
            <a:ext cx="3569324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8"/>
          <a:stretch/>
        </p:blipFill>
        <p:spPr>
          <a:xfrm>
            <a:off x="0" y="4581128"/>
            <a:ext cx="3744416" cy="227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2500" r="-438" b="10000"/>
          <a:stretch/>
        </p:blipFill>
        <p:spPr>
          <a:xfrm>
            <a:off x="2339752" y="2636912"/>
            <a:ext cx="4199936" cy="2397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557103"/>
      </p:ext>
    </p:extLst>
  </p:cSld>
  <p:clrMapOvr>
    <a:masterClrMapping/>
  </p:clrMapOvr>
  <p:transition spd="slow">
    <p:cover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87" r="11879"/>
          <a:stretch/>
        </p:blipFill>
        <p:spPr>
          <a:xfrm rot="5698505">
            <a:off x="4664186" y="3236355"/>
            <a:ext cx="3451523" cy="349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47" y="332656"/>
            <a:ext cx="63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Calibri" panose="020F0502020204030204" pitchFamily="34" charset="0"/>
              </a:rPr>
              <a:t>Мовні</a:t>
            </a:r>
            <a:r>
              <a:rPr lang="uk-UA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Calibri" panose="020F0502020204030204" pitchFamily="34" charset="0"/>
              </a:rPr>
              <a:t> ресурси</a:t>
            </a:r>
            <a:endParaRPr lang="uk-UA" sz="4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917431"/>
            <a:ext cx="324036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Сайти</a:t>
            </a:r>
          </a:p>
          <a:p>
            <a:r>
              <a:rPr lang="en-IN" dirty="0" smtClean="0">
                <a:hlinkClick r:id="rId4"/>
              </a:rPr>
              <a:t>http</a:t>
            </a:r>
            <a:r>
              <a:rPr lang="en-IN" dirty="0">
                <a:hlinkClick r:id="rId4"/>
              </a:rPr>
              <a:t>://</a:t>
            </a:r>
            <a:r>
              <a:rPr lang="en-IN" dirty="0" smtClean="0">
                <a:hlinkClick r:id="rId4"/>
              </a:rPr>
              <a:t>www.dw.com</a:t>
            </a:r>
            <a:endParaRPr lang="uk-UA" dirty="0" smtClean="0"/>
          </a:p>
          <a:p>
            <a:r>
              <a:rPr lang="en-IN" dirty="0">
                <a:hlinkClick r:id="rId5"/>
              </a:rPr>
              <a:t>https://</a:t>
            </a:r>
            <a:r>
              <a:rPr lang="en-IN" dirty="0" smtClean="0">
                <a:hlinkClick r:id="rId5"/>
              </a:rPr>
              <a:t>www.goethe.de</a:t>
            </a:r>
            <a:endParaRPr lang="uk-UA" dirty="0" smtClean="0"/>
          </a:p>
          <a:p>
            <a:r>
              <a:rPr lang="en-IN" dirty="0" smtClean="0">
                <a:hlinkClick r:id="rId6"/>
              </a:rPr>
              <a:t>http</a:t>
            </a:r>
            <a:r>
              <a:rPr lang="en-IN" dirty="0">
                <a:hlinkClick r:id="rId6"/>
              </a:rPr>
              <a:t>://www.easy-online-german.com</a:t>
            </a:r>
            <a:r>
              <a:rPr lang="en-IN" dirty="0" smtClean="0">
                <a:hlinkClick r:id="rId6"/>
              </a:rPr>
              <a:t>/</a:t>
            </a:r>
            <a:endParaRPr lang="uk-UA" dirty="0" smtClean="0"/>
          </a:p>
          <a:p>
            <a:r>
              <a:rPr lang="en-IN" dirty="0">
                <a:hlinkClick r:id="rId7"/>
              </a:rPr>
              <a:t>http://</a:t>
            </a:r>
            <a:r>
              <a:rPr lang="en-IN" dirty="0" smtClean="0">
                <a:hlinkClick r:id="rId7"/>
              </a:rPr>
              <a:t>www.testdaf.de</a:t>
            </a:r>
            <a:endParaRPr lang="uk-UA" dirty="0" smtClean="0"/>
          </a:p>
          <a:p>
            <a:r>
              <a:rPr lang="en-IN" dirty="0">
                <a:hlinkClick r:id="rId8"/>
              </a:rPr>
              <a:t>https://deutschlernerblog.de</a:t>
            </a:r>
            <a:r>
              <a:rPr lang="en-IN" dirty="0" smtClean="0">
                <a:hlinkClick r:id="rId8"/>
              </a:rPr>
              <a:t>/</a:t>
            </a:r>
            <a:endParaRPr lang="uk-UA" dirty="0" smtClean="0"/>
          </a:p>
          <a:p>
            <a:r>
              <a:rPr lang="en-IN" dirty="0">
                <a:hlinkClick r:id="rId9"/>
              </a:rPr>
              <a:t>https://www.deutsch-lernen.com</a:t>
            </a:r>
            <a:r>
              <a:rPr lang="en-IN" dirty="0" smtClean="0">
                <a:hlinkClick r:id="rId9"/>
              </a:rPr>
              <a:t>/</a:t>
            </a:r>
            <a:endParaRPr lang="uk-UA" dirty="0" smtClean="0"/>
          </a:p>
          <a:p>
            <a:r>
              <a:rPr lang="en-IN" dirty="0">
                <a:hlinkClick r:id="rId10"/>
              </a:rPr>
              <a:t>http://www.bbc.co.uk/languages/german</a:t>
            </a:r>
            <a:r>
              <a:rPr lang="en-IN" dirty="0" smtClean="0">
                <a:hlinkClick r:id="rId10"/>
              </a:rPr>
              <a:t>/</a:t>
            </a:r>
            <a:endParaRPr lang="uk-UA" dirty="0" smtClean="0"/>
          </a:p>
          <a:p>
            <a:r>
              <a:rPr lang="en-IN" dirty="0">
                <a:hlinkClick r:id="rId11"/>
              </a:rPr>
              <a:t>http://deutschonline.at.ua</a:t>
            </a:r>
            <a:r>
              <a:rPr lang="en-IN" dirty="0" smtClean="0">
                <a:hlinkClick r:id="rId11"/>
              </a:rPr>
              <a:t>/</a:t>
            </a:r>
            <a:endParaRPr lang="uk-UA" dirty="0" smtClean="0"/>
          </a:p>
          <a:p>
            <a:r>
              <a:rPr lang="en-IN" dirty="0">
                <a:hlinkClick r:id="rId12"/>
              </a:rPr>
              <a:t>https://www.cornelsen.de</a:t>
            </a:r>
            <a:r>
              <a:rPr lang="en-IN" dirty="0" smtClean="0">
                <a:hlinkClick r:id="rId12"/>
              </a:rPr>
              <a:t>/</a:t>
            </a:r>
            <a:endParaRPr lang="uk-UA" dirty="0" smtClean="0"/>
          </a:p>
          <a:p>
            <a:r>
              <a:rPr lang="en-IN" dirty="0">
                <a:hlinkClick r:id="rId13"/>
              </a:rPr>
              <a:t>http://</a:t>
            </a:r>
            <a:r>
              <a:rPr lang="en-IN" dirty="0" smtClean="0">
                <a:hlinkClick r:id="rId13"/>
              </a:rPr>
              <a:t>german.about.com/</a:t>
            </a:r>
            <a:endParaRPr lang="uk-UA" dirty="0" smtClean="0"/>
          </a:p>
          <a:p>
            <a:r>
              <a:rPr lang="en-IN" dirty="0">
                <a:hlinkClick r:id="rId14"/>
              </a:rPr>
              <a:t>https://www.hueber.de</a:t>
            </a:r>
            <a:r>
              <a:rPr lang="en-IN" dirty="0" smtClean="0">
                <a:hlinkClick r:id="rId14"/>
              </a:rPr>
              <a:t>/</a:t>
            </a:r>
            <a:endParaRPr lang="uk-UA" dirty="0" smtClean="0"/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906920">
            <a:off x="5615458" y="314010"/>
            <a:ext cx="2786511" cy="284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388247"/>
      </p:ext>
    </p:extLst>
  </p:cSld>
  <p:clrMapOvr>
    <a:masterClrMapping/>
  </p:clrMapOvr>
  <p:transition spd="slow">
    <p:cover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C:\Users\Віталік\Desktop\Нова папка (2)\Нова тека\20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9"/>
          <a:stretch/>
        </p:blipFill>
        <p:spPr bwMode="auto">
          <a:xfrm>
            <a:off x="1079513" y="4033847"/>
            <a:ext cx="1440000" cy="211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C:\Users\Віталік\Desktop\Нова папка (2)\Нова тека\1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r="9028" b="3960"/>
          <a:stretch/>
        </p:blipFill>
        <p:spPr bwMode="auto">
          <a:xfrm>
            <a:off x="6156176" y="4042279"/>
            <a:ext cx="1413489" cy="20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5" descr="C:\Users\Віталік\Desktop\Нова папка (2)\Нова тека\10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 b="2359"/>
          <a:stretch/>
        </p:blipFill>
        <p:spPr bwMode="auto">
          <a:xfrm>
            <a:off x="3779912" y="4075665"/>
            <a:ext cx="1224136" cy="200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C:\Users\Віталік\Desktop\Нова папка (2)\Нова тека\1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" b="1886"/>
          <a:stretch/>
        </p:blipFill>
        <p:spPr bwMode="auto">
          <a:xfrm>
            <a:off x="7164288" y="1018654"/>
            <a:ext cx="1440000" cy="210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C:\Users\Віталік\Desktop\Нова папка (2)\Нова тека\200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5" b="2446"/>
          <a:stretch/>
        </p:blipFill>
        <p:spPr bwMode="auto">
          <a:xfrm>
            <a:off x="5239584" y="1018654"/>
            <a:ext cx="1440000" cy="210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9" descr="C:\Users\Віталік\Desktop\Нова папка (2)\Нова тека\200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3879" r="8509" b="3681"/>
          <a:stretch/>
        </p:blipFill>
        <p:spPr bwMode="auto">
          <a:xfrm>
            <a:off x="2511188" y="1018653"/>
            <a:ext cx="1440000" cy="210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 descr="C:\Users\Віталік\Desktop\Нова папка (2)\Нова тека\200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2" b="3227"/>
          <a:stretch/>
        </p:blipFill>
        <p:spPr bwMode="auto">
          <a:xfrm>
            <a:off x="532282" y="1018652"/>
            <a:ext cx="1440000" cy="21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6578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100000" l="1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8420" y="326291"/>
            <a:ext cx="1296144" cy="12961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667" y1="25333" x2="44667" y2="25333"/>
                        <a14:foregroundMark x1="48000" y1="27667" x2="48000" y2="27667"/>
                        <a14:foregroundMark x1="47667" y1="24333" x2="47667" y2="24333"/>
                        <a14:foregroundMark x1="42333" y1="18667" x2="42333" y2="18667"/>
                        <a14:foregroundMark x1="65000" y1="24667" x2="65000" y2="24667"/>
                        <a14:foregroundMark x1="61000" y1="24333" x2="61000" y2="24333"/>
                        <a14:foregroundMark x1="64333" y1="29000" x2="64333" y2="29000"/>
                        <a14:foregroundMark x1="22000" y1="81000" x2="22000" y2="81000"/>
                        <a14:foregroundMark x1="25667" y1="88000" x2="25667" y2="88000"/>
                        <a14:foregroundMark x1="35333" y1="87000" x2="35333" y2="87000"/>
                        <a14:foregroundMark x1="46333" y1="85667" x2="46333" y2="85667"/>
                        <a14:foregroundMark x1="54333" y1="87000" x2="54333" y2="87000"/>
                        <a14:foregroundMark x1="53667" y1="78667" x2="53667" y2="78667"/>
                        <a14:foregroundMark x1="57667" y1="82667" x2="57667" y2="82667"/>
                        <a14:foregroundMark x1="67333" y1="84333" x2="67333" y2="84333"/>
                        <a14:foregroundMark x1="79000" y1="82667" x2="79000" y2="82667"/>
                        <a14:foregroundMark x1="61000" y1="63333" x2="61000" y2="63333"/>
                        <a14:foregroundMark x1="49333" y1="68000" x2="49333" y2="68000"/>
                        <a14:foregroundMark x1="46667" y1="20333" x2="46667" y2="20333"/>
                        <a14:foregroundMark x1="15667" y1="83667" x2="15667" y2="8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8420" y="1713355"/>
            <a:ext cx="1296144" cy="1296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5557" y="3100419"/>
            <a:ext cx="1405310" cy="1405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9283" y="5012248"/>
            <a:ext cx="1670566" cy="1670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640" y="5173708"/>
            <a:ext cx="1347646" cy="1347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7944" y="5208275"/>
            <a:ext cx="1278511" cy="12785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954" y="905307"/>
            <a:ext cx="91264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busuu</a:t>
            </a:r>
            <a:r>
              <a:rPr lang="en-US" dirty="0" smtClean="0"/>
              <a:t> - </a:t>
            </a:r>
            <a:r>
              <a:rPr lang="en-IN" sz="1200" dirty="0" smtClean="0">
                <a:hlinkClick r:id="rId12"/>
              </a:rPr>
              <a:t>https</a:t>
            </a:r>
            <a:r>
              <a:rPr lang="en-IN" sz="1200" dirty="0">
                <a:hlinkClick r:id="rId12"/>
              </a:rPr>
              <a:t>://</a:t>
            </a:r>
            <a:r>
              <a:rPr lang="en-IN" sz="1200" dirty="0" smtClean="0">
                <a:hlinkClick r:id="rId12"/>
              </a:rPr>
              <a:t>play.google.com/store/apps/details?id=com.busuu.android.de</a:t>
            </a:r>
            <a:r>
              <a:rPr lang="uk-UA" sz="1200" dirty="0" smtClean="0"/>
              <a:t> </a:t>
            </a:r>
            <a:endParaRPr lang="en-US" dirty="0" smtClean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Duolingo</a:t>
            </a:r>
            <a:r>
              <a:rPr lang="en-US" dirty="0" smtClean="0"/>
              <a:t> - </a:t>
            </a:r>
            <a:r>
              <a:rPr lang="en-US" sz="1200" dirty="0" smtClean="0">
                <a:hlinkClick r:id="rId13"/>
              </a:rPr>
              <a:t>https</a:t>
            </a:r>
            <a:r>
              <a:rPr lang="en-US" sz="1200" dirty="0">
                <a:hlinkClick r:id="rId13"/>
              </a:rPr>
              <a:t>://</a:t>
            </a:r>
            <a:r>
              <a:rPr lang="en-US" sz="1200" dirty="0" smtClean="0">
                <a:hlinkClick r:id="rId13"/>
              </a:rPr>
              <a:t>play.google.com/store/apps/details?id=com.duolingo</a:t>
            </a:r>
            <a:r>
              <a:rPr lang="en-US" sz="1200" dirty="0" smtClean="0"/>
              <a:t>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Babble - </a:t>
            </a:r>
            <a:r>
              <a:rPr lang="en-US" sz="1200" dirty="0" smtClean="0">
                <a:hlinkClick r:id="rId14"/>
              </a:rPr>
              <a:t>https</a:t>
            </a:r>
            <a:r>
              <a:rPr lang="en-US" sz="1200" dirty="0">
                <a:hlinkClick r:id="rId14"/>
              </a:rPr>
              <a:t>://</a:t>
            </a:r>
            <a:r>
              <a:rPr lang="en-US" sz="1200" dirty="0" smtClean="0">
                <a:hlinkClick r:id="rId14"/>
              </a:rPr>
              <a:t>play.google.com/store/apps/details?id=com.babbel.mobile.android.de</a:t>
            </a:r>
            <a:r>
              <a:rPr lang="en-US" sz="1200" dirty="0" smtClean="0"/>
              <a:t> </a:t>
            </a:r>
            <a:endParaRPr lang="en-US" dirty="0" smtClean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Rosetta Stone - </a:t>
            </a:r>
            <a:r>
              <a:rPr lang="en-US" sz="1200" dirty="0" smtClean="0">
                <a:hlinkClick r:id="rId15"/>
              </a:rPr>
              <a:t>https</a:t>
            </a:r>
            <a:r>
              <a:rPr lang="en-US" sz="1200" dirty="0">
                <a:hlinkClick r:id="rId15"/>
              </a:rPr>
              <a:t>://</a:t>
            </a:r>
            <a:r>
              <a:rPr lang="en-US" sz="1200" dirty="0" smtClean="0">
                <a:hlinkClick r:id="rId15"/>
              </a:rPr>
              <a:t>play.google.com/store/apps/details?id=air.com.rosettastone.mobile.CoursePlayer</a:t>
            </a:r>
            <a:r>
              <a:rPr lang="en-US" sz="1200" dirty="0" smtClean="0"/>
              <a:t> </a:t>
            </a:r>
            <a:endParaRPr lang="en-US" dirty="0" smtClean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/>
              <a:t>14000 Deutsche </a:t>
            </a:r>
            <a:r>
              <a:rPr lang="en-US" dirty="0" err="1" smtClean="0"/>
              <a:t>Verben</a:t>
            </a:r>
            <a:r>
              <a:rPr lang="en-US" dirty="0" smtClean="0"/>
              <a:t> -</a:t>
            </a:r>
            <a:r>
              <a:rPr lang="en-US" sz="1200" dirty="0" smtClean="0">
                <a:hlinkClick r:id="rId16"/>
              </a:rPr>
              <a:t>https</a:t>
            </a:r>
            <a:r>
              <a:rPr lang="en-US" sz="1200" dirty="0">
                <a:hlinkClick r:id="rId16"/>
              </a:rPr>
              <a:t>://</a:t>
            </a:r>
            <a:r>
              <a:rPr lang="en-US" sz="1200" dirty="0" smtClean="0">
                <a:hlinkClick r:id="rId16"/>
              </a:rPr>
              <a:t>play.google.com/store/apps/</a:t>
            </a:r>
            <a:r>
              <a:rPr lang="en-US" sz="1200" dirty="0" err="1" smtClean="0">
                <a:hlinkClick r:id="rId16"/>
              </a:rPr>
              <a:t>details?id</a:t>
            </a:r>
            <a:r>
              <a:rPr lang="en-US" sz="1200" dirty="0" smtClean="0">
                <a:hlinkClick r:id="rId16"/>
              </a:rPr>
              <a:t>=</a:t>
            </a:r>
            <a:r>
              <a:rPr lang="en-US" sz="1200" dirty="0" err="1" smtClean="0">
                <a:hlinkClick r:id="rId16"/>
              </a:rPr>
              <a:t>com.gmail.bunterdickhaeuter.verben</a:t>
            </a:r>
            <a:r>
              <a:rPr lang="en-US" sz="1200" dirty="0" smtClean="0"/>
              <a:t> </a:t>
            </a:r>
            <a:endParaRPr lang="en-US" dirty="0" smtClean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DWLearn</a:t>
            </a:r>
            <a:r>
              <a:rPr lang="en-US" dirty="0"/>
              <a:t> </a:t>
            </a:r>
            <a:r>
              <a:rPr lang="en-US" dirty="0" smtClean="0"/>
              <a:t>German -</a:t>
            </a:r>
            <a:r>
              <a:rPr lang="en-US" sz="1200" dirty="0" smtClean="0">
                <a:hlinkClick r:id="rId17"/>
              </a:rPr>
              <a:t>https</a:t>
            </a:r>
            <a:r>
              <a:rPr lang="en-US" sz="1200" dirty="0">
                <a:hlinkClick r:id="rId17"/>
              </a:rPr>
              <a:t>://</a:t>
            </a:r>
            <a:r>
              <a:rPr lang="en-US" sz="1200" dirty="0" smtClean="0">
                <a:hlinkClick r:id="rId17"/>
              </a:rPr>
              <a:t>play.google.com/store/apps/</a:t>
            </a:r>
            <a:r>
              <a:rPr lang="en-US" sz="1200" dirty="0" err="1" smtClean="0">
                <a:hlinkClick r:id="rId17"/>
              </a:rPr>
              <a:t>details?id</a:t>
            </a:r>
            <a:r>
              <a:rPr lang="en-US" sz="1200" dirty="0" smtClean="0">
                <a:hlinkClick r:id="rId17"/>
              </a:rPr>
              <a:t>=</a:t>
            </a:r>
            <a:r>
              <a:rPr lang="en-US" sz="1200" dirty="0" err="1" smtClean="0">
                <a:hlinkClick r:id="rId17"/>
              </a:rPr>
              <a:t>com.dw.learngerman</a:t>
            </a:r>
            <a:r>
              <a:rPr lang="en-US" sz="1200" dirty="0" smtClean="0"/>
              <a:t> 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98379" y="206145"/>
            <a:ext cx="7148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Додатки для вивчення німецької мови</a:t>
            </a:r>
          </a:p>
        </p:txBody>
      </p:sp>
    </p:spTree>
    <p:extLst>
      <p:ext uri="{BB962C8B-B14F-4D97-AF65-F5344CB8AC3E}">
        <p14:creationId xmlns:p14="http://schemas.microsoft.com/office/powerpoint/2010/main" val="4174621576"/>
      </p:ext>
    </p:extLst>
  </p:cSld>
  <p:clrMapOvr>
    <a:masterClrMapping/>
  </p:clrMapOvr>
  <p:transition spd="slow">
    <p:cover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Иятта\Рабочий стол\ЭТО СРОЧНО\Новая папка\свиток.gif"/>
          <p:cNvPicPr>
            <a:picLocks noChangeAspect="1" noChangeArrowheads="1"/>
          </p:cNvPicPr>
          <p:nvPr/>
        </p:nvPicPr>
        <p:blipFill>
          <a:blip r:embed="rId2">
            <a:lum bright="-30000" contrast="40000"/>
          </a:blip>
          <a:srcRect/>
          <a:stretch>
            <a:fillRect/>
          </a:stretch>
        </p:blipFill>
        <p:spPr bwMode="auto">
          <a:xfrm>
            <a:off x="6732240" y="4087493"/>
            <a:ext cx="2008497" cy="194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576064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i="1" dirty="0" smtClean="0">
                <a:ln/>
                <a:solidFill>
                  <a:srgbClr val="00B050"/>
                </a:solidFill>
              </a:rPr>
              <a:t>Моє    кредо   </a:t>
            </a:r>
            <a:endParaRPr lang="ru-RU" sz="5400" b="1" i="1" dirty="0">
              <a:ln/>
              <a:solidFill>
                <a:srgbClr val="00B050"/>
              </a:solidFill>
            </a:endParaRPr>
          </a:p>
        </p:txBody>
      </p:sp>
      <p:graphicFrame>
        <p:nvGraphicFramePr>
          <p:cNvPr id="3" name="Місце для вмісту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2405397"/>
              </p:ext>
            </p:extLst>
          </p:nvPr>
        </p:nvGraphicFramePr>
        <p:xfrm>
          <a:off x="467544" y="2395707"/>
          <a:ext cx="7992888" cy="335762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032448"/>
                <a:gridCol w="3960440"/>
              </a:tblGrid>
              <a:tr h="27051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u="sng" dirty="0">
                          <a:effectLst/>
                        </a:rPr>
                        <a:t>Життєве</a:t>
                      </a:r>
                      <a:r>
                        <a:rPr lang="uk-UA" sz="2000" dirty="0">
                          <a:effectLst/>
                        </a:rPr>
                        <a:t>  </a:t>
                      </a:r>
                      <a:endParaRPr lang="uk-UA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Man lernt,</a:t>
                      </a:r>
                      <a:r>
                        <a:rPr lang="de-DE" sz="2000" baseline="0" dirty="0" smtClean="0">
                          <a:effectLst/>
                        </a:rPr>
                        <a:t> solange man lebt.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Volksmund.</a:t>
                      </a:r>
                      <a:endParaRPr lang="uk-UA" sz="2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Вік живи − вік учись</a:t>
                      </a:r>
                      <a:r>
                        <a:rPr lang="uk-UA" sz="2000" dirty="0" smtClean="0">
                          <a:effectLst/>
                        </a:rPr>
                        <a:t>.</a:t>
                      </a:r>
                      <a:endParaRPr lang="uk-UA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dirty="0">
                          <a:effectLst/>
                        </a:rPr>
                        <a:t>        </a:t>
                      </a:r>
                      <a:r>
                        <a:rPr lang="uk-UA" sz="2000" dirty="0" smtClean="0">
                          <a:effectLst/>
                        </a:rPr>
                        <a:t>        Народна   мудрість</a:t>
                      </a:r>
                      <a:endParaRPr lang="uk-UA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uk-UA" sz="1100" dirty="0">
                        <a:solidFill>
                          <a:srgbClr val="00206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u="sng" dirty="0">
                          <a:effectLst/>
                        </a:rPr>
                        <a:t>Професійне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Успіху неможливо добитися без любові </a:t>
                      </a:r>
                      <a:r>
                        <a:rPr lang="uk-UA" sz="2000" dirty="0" smtClean="0">
                          <a:effectLst/>
                        </a:rPr>
                        <a:t> до </a:t>
                      </a:r>
                      <a:r>
                        <a:rPr lang="uk-UA" sz="2000" dirty="0">
                          <a:effectLst/>
                        </a:rPr>
                        <a:t>дітей та знання своєї справи. </a:t>
                      </a:r>
                      <a:r>
                        <a:rPr lang="uk-UA" sz="2000" dirty="0" smtClean="0">
                          <a:effectLst/>
                        </a:rPr>
                        <a:t>                                                        </a:t>
                      </a: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 smtClean="0">
                          <a:effectLst/>
                        </a:rPr>
                        <a:t>Дістервег</a:t>
                      </a:r>
                      <a:endParaRPr lang="uk-UA" sz="2000" dirty="0">
                        <a:solidFill>
                          <a:srgbClr val="002060"/>
                        </a:solidFill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3" descr="C:\Documents and Settings\Иятта\Рабочий стол\ЭТО СРОЧНО\Новая папка\755ad610193c.png"/>
          <p:cNvPicPr>
            <a:picLocks noChangeAspect="1" noChangeArrowheads="1"/>
          </p:cNvPicPr>
          <p:nvPr/>
        </p:nvPicPr>
        <p:blipFill>
          <a:blip r:embed="rId3">
            <a:lum bright="-20000" contrast="20000"/>
          </a:blip>
          <a:srcRect/>
          <a:stretch>
            <a:fillRect/>
          </a:stretch>
        </p:blipFill>
        <p:spPr bwMode="auto">
          <a:xfrm>
            <a:off x="3286116" y="4214818"/>
            <a:ext cx="2372485" cy="150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6" t="11150" r="10626" b="13251"/>
          <a:stretch/>
        </p:blipFill>
        <p:spPr>
          <a:xfrm rot="5400000">
            <a:off x="691659" y="886606"/>
            <a:ext cx="2704300" cy="1872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8" t="9052" r="12200" b="11150"/>
          <a:stretch/>
        </p:blipFill>
        <p:spPr>
          <a:xfrm rot="5400000">
            <a:off x="3286112" y="939586"/>
            <a:ext cx="2635872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" t="9051" r="13776" b="13250"/>
          <a:stretch/>
        </p:blipFill>
        <p:spPr>
          <a:xfrm rot="5400000">
            <a:off x="5863278" y="975590"/>
            <a:ext cx="2530011" cy="18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" t="9051" r="12201" b="14300"/>
          <a:stretch/>
        </p:blipFill>
        <p:spPr>
          <a:xfrm rot="5400000">
            <a:off x="5984789" y="4124508"/>
            <a:ext cx="2598198" cy="1823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01" r="12988" b="12201"/>
          <a:stretch/>
        </p:blipFill>
        <p:spPr>
          <a:xfrm rot="5400000">
            <a:off x="3319735" y="4131054"/>
            <a:ext cx="2636652" cy="18760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5" t="8000" r="14563" b="16401"/>
          <a:stretch/>
        </p:blipFill>
        <p:spPr>
          <a:xfrm rot="5400000">
            <a:off x="625737" y="4140321"/>
            <a:ext cx="267829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98985"/>
      </p:ext>
    </p:extLst>
  </p:cSld>
  <p:clrMapOvr>
    <a:masterClrMapping/>
  </p:clrMapOvr>
  <p:transition spd="slow">
    <p:cover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" y="1618026"/>
            <a:ext cx="9143999" cy="105090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Переможці Всеукраїнської олімпіади  з німецької мови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"/>
          </p:nvPr>
        </p:nvSpPr>
        <p:spPr>
          <a:xfrm>
            <a:off x="726022" y="2687920"/>
            <a:ext cx="3927475" cy="20193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Польова Іванна       </a:t>
            </a:r>
            <a:r>
              <a:rPr lang="uk-UA" sz="2000" i="1" dirty="0" smtClean="0"/>
              <a:t>( ІІ місце у ІІ етапі-2017 р.,       ІІ </a:t>
            </a:r>
            <a:r>
              <a:rPr lang="uk-UA" sz="2000" i="1" dirty="0"/>
              <a:t>місце у ІІ </a:t>
            </a:r>
            <a:r>
              <a:rPr lang="uk-UA" sz="2000" i="1" dirty="0" smtClean="0"/>
              <a:t>етапі-2016 р.)</a:t>
            </a:r>
            <a:endParaRPr lang="uk-UA" sz="2000" i="1" dirty="0"/>
          </a:p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4815916" y="2687920"/>
            <a:ext cx="3927475" cy="20193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Олійник Оксана</a:t>
            </a:r>
          </a:p>
          <a:p>
            <a:pPr marL="0" indent="0">
              <a:buNone/>
            </a:pPr>
            <a:r>
              <a:rPr lang="uk-UA" sz="2000" i="1" dirty="0" smtClean="0"/>
              <a:t>(ІІ місце у ІІ етапі-2015 р.                  І місце у ІІ етапі-2014 р. )</a:t>
            </a:r>
            <a:endParaRPr lang="uk-UA" sz="2000" i="1" dirty="0"/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3"/>
          </p:nvPr>
        </p:nvSpPr>
        <p:spPr>
          <a:xfrm>
            <a:off x="740046" y="4077072"/>
            <a:ext cx="3927475" cy="2019300"/>
          </a:xfrm>
        </p:spPr>
        <p:txBody>
          <a:bodyPr>
            <a:normAutofit lnSpcReduction="10000"/>
          </a:bodyPr>
          <a:lstStyle/>
          <a:p>
            <a:r>
              <a:rPr lang="uk-UA" dirty="0" err="1" smtClean="0">
                <a:solidFill>
                  <a:srgbClr val="FF0000"/>
                </a:solidFill>
              </a:rPr>
              <a:t>Кіндзер</a:t>
            </a:r>
            <a:r>
              <a:rPr lang="uk-UA" dirty="0" smtClean="0">
                <a:solidFill>
                  <a:srgbClr val="FF0000"/>
                </a:solidFill>
              </a:rPr>
              <a:t> Христина</a:t>
            </a:r>
          </a:p>
          <a:p>
            <a:pPr marL="0" indent="0">
              <a:buNone/>
            </a:pPr>
            <a:r>
              <a:rPr lang="uk-UA" sz="2000" i="1" dirty="0" smtClean="0"/>
              <a:t>(І місце у ІІ етапі-2014 р.,                 ІІ місце у ІІ етапі- 2013 р.,    диплом ІІІ-го ступеня у ІІІ етапі   у 2015 р., </a:t>
            </a:r>
            <a:r>
              <a:rPr lang="uk-UA" sz="2000" i="1" dirty="0"/>
              <a:t>диплом ІІІ-го </a:t>
            </a:r>
            <a:r>
              <a:rPr lang="uk-UA" sz="2000" i="1" dirty="0" smtClean="0"/>
              <a:t>ступеня    у    </a:t>
            </a:r>
            <a:r>
              <a:rPr lang="uk-UA" sz="2000" i="1" dirty="0"/>
              <a:t>ІІІ етапі 2016 </a:t>
            </a:r>
            <a:r>
              <a:rPr lang="uk-UA" sz="2000" i="1" dirty="0" smtClean="0"/>
              <a:t>р.)</a:t>
            </a:r>
            <a:endParaRPr lang="uk-UA" sz="2000" i="1" dirty="0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815916" y="4077072"/>
            <a:ext cx="3927475" cy="20193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Антонів Олеся</a:t>
            </a:r>
          </a:p>
          <a:p>
            <a:pPr marL="0" indent="0">
              <a:buNone/>
            </a:pPr>
            <a:r>
              <a:rPr lang="uk-UA" sz="2000" i="1" dirty="0"/>
              <a:t>( </a:t>
            </a:r>
            <a:r>
              <a:rPr lang="uk-UA" sz="2000" i="1" dirty="0" smtClean="0"/>
              <a:t>ІІІ </a:t>
            </a:r>
            <a:r>
              <a:rPr lang="uk-UA" sz="2000" i="1" dirty="0"/>
              <a:t>місце у ІІ </a:t>
            </a:r>
            <a:r>
              <a:rPr lang="uk-UA" sz="2000" i="1" dirty="0" smtClean="0"/>
              <a:t>етапі-2013 </a:t>
            </a:r>
            <a:r>
              <a:rPr lang="uk-UA" sz="2000" i="1" dirty="0"/>
              <a:t>р</a:t>
            </a:r>
            <a:r>
              <a:rPr lang="uk-UA" sz="2000" i="1" dirty="0" smtClean="0"/>
              <a:t>.,             </a:t>
            </a:r>
            <a:r>
              <a:rPr lang="uk-UA" sz="2000" i="1" dirty="0"/>
              <a:t>ІІ місце у ІІ </a:t>
            </a:r>
            <a:r>
              <a:rPr lang="uk-UA" sz="2000" i="1" dirty="0" smtClean="0"/>
              <a:t>етапі-2012 </a:t>
            </a:r>
            <a:r>
              <a:rPr lang="uk-UA" sz="2000" i="1" dirty="0"/>
              <a:t>р.)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7" name="Кругла стрічка лицем догори 6"/>
          <p:cNvSpPr/>
          <p:nvPr/>
        </p:nvSpPr>
        <p:spPr>
          <a:xfrm>
            <a:off x="55584" y="540371"/>
            <a:ext cx="1512168" cy="576064"/>
          </a:xfrm>
          <a:prstGeom prst="ellipseRibbon2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0"/>
            <a:ext cx="944961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28831"/>
      </p:ext>
    </p:extLst>
  </p:cSld>
  <p:clrMapOvr>
    <a:masterClrMapping/>
  </p:clrMapOvr>
  <p:transition spd="slow">
    <p:cover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91440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Моніторинг якості знань з німецької мови учнів 3-9 класів</a:t>
            </a:r>
          </a:p>
          <a:p>
            <a:pPr algn="ctr">
              <a:lnSpc>
                <a:spcPct val="150000"/>
              </a:lnSpc>
            </a:pPr>
            <a:r>
              <a:rPr lang="uk-UA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ЗОШ </a:t>
            </a:r>
            <a:r>
              <a:rPr lang="uk-UA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І-ІІ ст. с. Старий </a:t>
            </a:r>
            <a:r>
              <a:rPr lang="uk-UA" sz="3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Нижбірок</a:t>
            </a:r>
            <a:r>
              <a:rPr lang="uk-UA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у </a:t>
            </a:r>
            <a:r>
              <a:rPr lang="uk-UA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2017-2018 </a:t>
            </a:r>
            <a:r>
              <a:rPr lang="uk-UA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н. р.</a:t>
            </a:r>
          </a:p>
          <a:p>
            <a:pPr algn="ctr">
              <a:lnSpc>
                <a:spcPct val="150000"/>
              </a:lnSpc>
            </a:pPr>
            <a:r>
              <a:rPr lang="uk-UA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(у </a:t>
            </a:r>
            <a:r>
              <a:rPr lang="uk-UA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відсотковому </a:t>
            </a:r>
            <a:r>
              <a:rPr lang="uk-UA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відношенні)</a:t>
            </a:r>
          </a:p>
          <a:p>
            <a:pPr algn="ctr">
              <a:lnSpc>
                <a:spcPct val="150000"/>
              </a:lnSpc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838320"/>
              </p:ext>
            </p:extLst>
          </p:nvPr>
        </p:nvGraphicFramePr>
        <p:xfrm>
          <a:off x="899592" y="2564904"/>
          <a:ext cx="7452784" cy="39034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1926"/>
                <a:gridCol w="900143"/>
                <a:gridCol w="900143"/>
                <a:gridCol w="900143"/>
                <a:gridCol w="900143"/>
                <a:gridCol w="900143"/>
                <a:gridCol w="900143"/>
              </a:tblGrid>
              <a:tr h="116707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Клас</a:t>
                      </a:r>
                    </a:p>
                    <a:p>
                      <a:pPr algn="l"/>
                      <a:endParaRPr lang="uk-UA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Навчальні</a:t>
                      </a:r>
                    </a:p>
                    <a:p>
                      <a:pPr algn="l"/>
                      <a:r>
                        <a:rPr lang="uk-UA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рівні</a:t>
                      </a:r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7868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Високий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7868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Достатній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55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7868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Середній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7868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Початковий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uk-UA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3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62" name="Rectangle 6"/>
          <p:cNvSpPr>
            <a:spLocks noGrp="1" noChangeArrowheads="1"/>
          </p:cNvSpPr>
          <p:nvPr>
            <p:ph type="title"/>
          </p:nvPr>
        </p:nvSpPr>
        <p:spPr>
          <a:xfrm>
            <a:off x="301752" y="0"/>
            <a:ext cx="8686800" cy="1036374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latin typeface="Arial Black" pitchFamily="34" charset="0"/>
              </a:rPr>
              <a:t>Наші випускники</a:t>
            </a:r>
            <a:r>
              <a:rPr lang="de-DE" b="1" dirty="0">
                <a:latin typeface="Arial Black" pitchFamily="34" charset="0"/>
              </a:rPr>
              <a:t/>
            </a:r>
            <a:br>
              <a:rPr lang="de-DE" b="1" dirty="0">
                <a:latin typeface="Arial Black" pitchFamily="34" charset="0"/>
              </a:rPr>
            </a:br>
            <a:endParaRPr lang="ru-RU" b="1" dirty="0">
              <a:latin typeface="Arial Black" pitchFamily="34" charset="0"/>
            </a:endParaRPr>
          </a:p>
        </p:txBody>
      </p:sp>
      <p:sp>
        <p:nvSpPr>
          <p:cNvPr id="531463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179511" y="692696"/>
            <a:ext cx="4394599" cy="4114800"/>
          </a:xfrm>
        </p:spPr>
        <p:txBody>
          <a:bodyPr>
            <a:normAutofit/>
          </a:bodyPr>
          <a:lstStyle/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400" dirty="0" smtClean="0">
                <a:latin typeface="Arial Black" pitchFamily="34" charset="0"/>
              </a:rPr>
              <a:t>Вчителі німецької мови</a:t>
            </a:r>
            <a:endParaRPr lang="de-DE" sz="24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err="1" smtClean="0"/>
              <a:t>Надрага</a:t>
            </a:r>
            <a:r>
              <a:rPr lang="uk-UA" sz="2500" dirty="0" smtClean="0"/>
              <a:t> Ольга</a:t>
            </a:r>
            <a:endParaRPr lang="de-DE" sz="25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err="1" smtClean="0"/>
              <a:t>Шовдра</a:t>
            </a:r>
            <a:r>
              <a:rPr lang="uk-UA" sz="2500" dirty="0" smtClean="0"/>
              <a:t> Юлія</a:t>
            </a:r>
            <a:endParaRPr lang="de-DE" sz="25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err="1" smtClean="0"/>
              <a:t>Гловак</a:t>
            </a:r>
            <a:r>
              <a:rPr lang="uk-UA" sz="2500" dirty="0" smtClean="0"/>
              <a:t> Марія</a:t>
            </a:r>
            <a:endParaRPr lang="de-DE" sz="25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smtClean="0"/>
              <a:t>Довгань Ірина</a:t>
            </a:r>
            <a:endParaRPr lang="de-DE" sz="25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err="1" smtClean="0"/>
              <a:t>Безкоровайна</a:t>
            </a:r>
            <a:r>
              <a:rPr lang="uk-UA" sz="2500" dirty="0" smtClean="0"/>
              <a:t> Галина</a:t>
            </a:r>
            <a:endParaRPr lang="de-DE" sz="25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err="1" smtClean="0"/>
              <a:t>Гавронська</a:t>
            </a:r>
            <a:r>
              <a:rPr lang="uk-UA" sz="2500" dirty="0" smtClean="0"/>
              <a:t> Ірина</a:t>
            </a:r>
            <a:endParaRPr lang="de-DE" sz="25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err="1" smtClean="0"/>
              <a:t>Канцурак</a:t>
            </a:r>
            <a:r>
              <a:rPr lang="uk-UA" sz="2500" dirty="0" smtClean="0"/>
              <a:t> Юлія</a:t>
            </a:r>
            <a:endParaRPr lang="de-DE" sz="2500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err="1" smtClean="0"/>
              <a:t>Болібрух</a:t>
            </a:r>
            <a:r>
              <a:rPr lang="uk-UA" sz="2500" dirty="0" smtClean="0"/>
              <a:t> Наталія</a:t>
            </a:r>
            <a:endParaRPr lang="de-DE" sz="2500" dirty="0" smtClean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err="1" smtClean="0"/>
              <a:t>Гоцуляк</a:t>
            </a:r>
            <a:r>
              <a:rPr lang="uk-UA" sz="2500" dirty="0" smtClean="0"/>
              <a:t> Ірина</a:t>
            </a:r>
            <a:endParaRPr lang="de-DE" sz="2500" dirty="0" smtClean="0"/>
          </a:p>
          <a:p>
            <a:pPr marL="533400" indent="-533400">
              <a:lnSpc>
                <a:spcPct val="80000"/>
              </a:lnSpc>
              <a:buNone/>
            </a:pPr>
            <a:endParaRPr lang="de-DE" sz="2500" dirty="0" smtClean="0"/>
          </a:p>
        </p:txBody>
      </p:sp>
      <p:sp>
        <p:nvSpPr>
          <p:cNvPr id="531466" name="Rectangle 10"/>
          <p:cNvSpPr>
            <a:spLocks noGrp="1" noChangeArrowheads="1"/>
          </p:cNvSpPr>
          <p:nvPr>
            <p:ph sz="half" idx="2"/>
          </p:nvPr>
        </p:nvSpPr>
        <p:spPr>
          <a:xfrm>
            <a:off x="4571673" y="692696"/>
            <a:ext cx="4416548" cy="4530725"/>
          </a:xfrm>
        </p:spPr>
        <p:txBody>
          <a:bodyPr>
            <a:normAutofit/>
          </a:bodyPr>
          <a:lstStyle/>
          <a:p>
            <a:pPr marL="457200" indent="-457200" algn="ctr">
              <a:lnSpc>
                <a:spcPct val="80000"/>
              </a:lnSpc>
              <a:buFont typeface="Wingdings" pitchFamily="2" charset="2"/>
              <a:buNone/>
            </a:pPr>
            <a:r>
              <a:rPr lang="uk-UA" sz="2400" dirty="0" smtClean="0">
                <a:latin typeface="Arial Black" pitchFamily="34" charset="0"/>
              </a:rPr>
              <a:t>Випускники ВНЗ</a:t>
            </a:r>
            <a:br>
              <a:rPr lang="uk-UA" sz="2400" dirty="0" smtClean="0">
                <a:latin typeface="Arial Black" pitchFamily="34" charset="0"/>
              </a:rPr>
            </a:br>
            <a:r>
              <a:rPr lang="uk-UA" sz="2400" dirty="0" smtClean="0">
                <a:latin typeface="Arial Black" pitchFamily="34" charset="0"/>
              </a:rPr>
              <a:t>(Міжнародні відносини)</a:t>
            </a:r>
            <a:endParaRPr lang="de-DE" sz="2400" dirty="0">
              <a:latin typeface="Arial Black" pitchFamily="34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AutoNum type="arabicPeriod"/>
            </a:pPr>
            <a:endParaRPr lang="de-DE" sz="2500" dirty="0"/>
          </a:p>
          <a:p>
            <a:pPr marL="457200" indent="-4572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smtClean="0"/>
              <a:t>Довгань Катерина</a:t>
            </a:r>
            <a:endParaRPr lang="de-DE" sz="2500" dirty="0"/>
          </a:p>
          <a:p>
            <a:pPr marL="457200" indent="-4572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uk-UA" sz="2500" dirty="0" err="1" smtClean="0"/>
              <a:t>Свинарчук</a:t>
            </a:r>
            <a:r>
              <a:rPr lang="uk-UA" sz="2500" dirty="0" smtClean="0"/>
              <a:t> Ірина</a:t>
            </a:r>
            <a:endParaRPr lang="ru-RU" sz="2500" dirty="0"/>
          </a:p>
        </p:txBody>
      </p:sp>
      <p:pic>
        <p:nvPicPr>
          <p:cNvPr id="5" name="Picture 2" descr="D:\Новая папка\Изображение 031.jpg"/>
          <p:cNvPicPr>
            <a:picLocks noChangeAspect="1" noChangeArrowheads="1"/>
          </p:cNvPicPr>
          <p:nvPr/>
        </p:nvPicPr>
        <p:blipFill>
          <a:blip r:embed="rId3" cstate="print"/>
          <a:srcRect l="7018" t="7603"/>
          <a:stretch>
            <a:fillRect/>
          </a:stretch>
        </p:blipFill>
        <p:spPr bwMode="auto">
          <a:xfrm>
            <a:off x="467544" y="4507895"/>
            <a:ext cx="3020359" cy="2250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ЮЮЮЮ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9536" y="3333413"/>
            <a:ext cx="4724495" cy="3435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 descr="C:\Documents and Settings\Иятта\Рабочий стол\ЭТО СРОЧНО\Новая папка\свиток.gif"/>
          <p:cNvPicPr>
            <a:picLocks noChangeAspect="1" noChangeArrowheads="1"/>
          </p:cNvPicPr>
          <p:nvPr/>
        </p:nvPicPr>
        <p:blipFill>
          <a:blip r:embed="rId3">
            <a:lum bright="-30000" contrast="40000"/>
          </a:blip>
          <a:srcRect/>
          <a:stretch>
            <a:fillRect/>
          </a:stretch>
        </p:blipFill>
        <p:spPr bwMode="auto">
          <a:xfrm>
            <a:off x="808007" y="1988840"/>
            <a:ext cx="7558088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4"/>
          <p:cNvSpPr txBox="1">
            <a:spLocks noChangeArrowheads="1"/>
          </p:cNvSpPr>
          <p:nvPr/>
        </p:nvSpPr>
        <p:spPr bwMode="auto">
          <a:xfrm>
            <a:off x="323528" y="154824"/>
            <a:ext cx="8820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Проблемне 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 питання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:</a:t>
            </a:r>
          </a:p>
        </p:txBody>
      </p: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2571736" y="2019941"/>
            <a:ext cx="43703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dirty="0" smtClean="0">
                <a:solidFill>
                  <a:srgbClr val="663300"/>
                </a:solidFill>
                <a:latin typeface="Monotype Corsiva" pitchFamily="66" charset="0"/>
                <a:cs typeface="Tahoma" pitchFamily="34" charset="0"/>
              </a:rPr>
              <a:t>“ Підвищення ефективності навчання німецької мови шляхом застосування проектної роботи ”</a:t>
            </a:r>
            <a:endParaRPr lang="ru-RU" sz="3600" dirty="0">
              <a:solidFill>
                <a:srgbClr val="663300"/>
              </a:solidFill>
              <a:latin typeface="Monotype Corsiva" pitchFamily="66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Вестибюль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1_Тверда обкладинка">
  <a:themeElements>
    <a:clrScheme name="Тверда обкладинка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а обкладинка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а обкладинка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Кути">
  <a:themeElements>
    <a:clrScheme name="Кути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Кути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и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Gold Segoe 4-3 template-template_April-17-2007">
  <a:themeElements>
    <a:clrScheme name="Gold Template Template">
      <a:dk1>
        <a:srgbClr val="000000"/>
      </a:dk1>
      <a:lt1>
        <a:srgbClr val="FFFFFF"/>
      </a:lt1>
      <a:dk2>
        <a:srgbClr val="AF8621"/>
      </a:dk2>
      <a:lt2>
        <a:srgbClr val="FFFC80"/>
      </a:lt2>
      <a:accent1>
        <a:srgbClr val="FFC000"/>
      </a:accent1>
      <a:accent2>
        <a:srgbClr val="0684A2"/>
      </a:accent2>
      <a:accent3>
        <a:srgbClr val="DF8045"/>
      </a:accent3>
      <a:accent4>
        <a:srgbClr val="919E7A"/>
      </a:accent4>
      <a:accent5>
        <a:srgbClr val="FF9929"/>
      </a:accent5>
      <a:accent6>
        <a:srgbClr val="7D3DA1"/>
      </a:accent6>
      <a:hlink>
        <a:srgbClr val="F3EB4F"/>
      </a:hlink>
      <a:folHlink>
        <a:srgbClr val="F0ED7B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Вестибюль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Gray Segoe 4-3 template-template_April-17-2007">
  <a:themeElements>
    <a:clrScheme name="Gray Template Template">
      <a:dk1>
        <a:srgbClr val="000000"/>
      </a:dk1>
      <a:lt1>
        <a:srgbClr val="FFFFFF"/>
      </a:lt1>
      <a:dk2>
        <a:srgbClr val="5F5F5F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7DDDFF"/>
      </a:hlink>
      <a:folHlink>
        <a:srgbClr val="F0ED7B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Вестибюль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Тверда обкладинка">
  <a:themeElements>
    <a:clrScheme name="Тверда обкладинка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а обкладинка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а обкладинка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Офіційна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2428</TotalTime>
  <Words>1237</Words>
  <Application>Microsoft Office PowerPoint</Application>
  <PresentationFormat>Екран (4:3)</PresentationFormat>
  <Paragraphs>313</Paragraphs>
  <Slides>41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21</vt:i4>
      </vt:variant>
      <vt:variant>
        <vt:lpstr>Тема</vt:lpstr>
      </vt:variant>
      <vt:variant>
        <vt:i4>14</vt:i4>
      </vt:variant>
      <vt:variant>
        <vt:lpstr>Заголовки слайдів</vt:lpstr>
      </vt:variant>
      <vt:variant>
        <vt:i4>41</vt:i4>
      </vt:variant>
    </vt:vector>
  </HeadingPairs>
  <TitlesOfParts>
    <vt:vector size="76" baseType="lpstr">
      <vt:lpstr>Arial</vt:lpstr>
      <vt:lpstr>Arial Black</vt:lpstr>
      <vt:lpstr>Book Antiqua</vt:lpstr>
      <vt:lpstr>Bookman Old Style</vt:lpstr>
      <vt:lpstr>Calibri</vt:lpstr>
      <vt:lpstr>Cambria</vt:lpstr>
      <vt:lpstr>Candara</vt:lpstr>
      <vt:lpstr>Comic Sans MS</vt:lpstr>
      <vt:lpstr>Constantia</vt:lpstr>
      <vt:lpstr>Courier New</vt:lpstr>
      <vt:lpstr>Franklin Gothic Book</vt:lpstr>
      <vt:lpstr>Franklin Gothic Medium</vt:lpstr>
      <vt:lpstr>Garamond</vt:lpstr>
      <vt:lpstr>Gill Sans MT</vt:lpstr>
      <vt:lpstr>Monotype Corsiva</vt:lpstr>
      <vt:lpstr>Rockwell</vt:lpstr>
      <vt:lpstr>Tahoma</vt:lpstr>
      <vt:lpstr>Times New Roman</vt:lpstr>
      <vt:lpstr>Tunga</vt:lpstr>
      <vt:lpstr>Wingdings</vt:lpstr>
      <vt:lpstr>Wingdings 3</vt:lpstr>
      <vt:lpstr>Green Segoe 4-3 template-template_April-17-2007</vt:lpstr>
      <vt:lpstr>Белый текст и шрифт Courier для слайдов с кодом</vt:lpstr>
      <vt:lpstr>Gold Segoe 4-3 template-template_April-17-2007</vt:lpstr>
      <vt:lpstr>1_Белый текст и шрифт Courier для слайдов с кодом</vt:lpstr>
      <vt:lpstr>Gray Segoe 4-3 template-template_April-17-2007</vt:lpstr>
      <vt:lpstr>2_Белый текст и шрифт Courier для слайдов с кодом</vt:lpstr>
      <vt:lpstr>Тверда обкладинка</vt:lpstr>
      <vt:lpstr>1_Тема Office</vt:lpstr>
      <vt:lpstr>Кутюр</vt:lpstr>
      <vt:lpstr>1_Тверда обкладинка</vt:lpstr>
      <vt:lpstr>1_Кути</vt:lpstr>
      <vt:lpstr>Kilter</vt:lpstr>
      <vt:lpstr>Soho</vt:lpstr>
      <vt:lpstr>1_Urban Pop</vt:lpstr>
      <vt:lpstr>Портфоліо вчителя </vt:lpstr>
      <vt:lpstr>Презентація PowerPoint</vt:lpstr>
      <vt:lpstr>Презентація PowerPoint</vt:lpstr>
      <vt:lpstr>Презентація PowerPoint</vt:lpstr>
      <vt:lpstr>Презентація PowerPoint</vt:lpstr>
      <vt:lpstr>Переможці Всеукраїнської олімпіади  з німецької мови</vt:lpstr>
      <vt:lpstr>Презентація PowerPoint</vt:lpstr>
      <vt:lpstr>Наші випускники </vt:lpstr>
      <vt:lpstr>Презентація PowerPoint</vt:lpstr>
      <vt:lpstr>Інформаційні та дослідні проекти «Deutschland»</vt:lpstr>
      <vt:lpstr>Презентація PowerPoint</vt:lpstr>
      <vt:lpstr>Презентація PowerPoint</vt:lpstr>
      <vt:lpstr>Презентація PowerPoint</vt:lpstr>
      <vt:lpstr>Презентація PowerPoint</vt:lpstr>
      <vt:lpstr>Країнознавчі проекти розвивають пізнавальний інтерес до вивчення мови</vt:lpstr>
      <vt:lpstr>Інформаційні та дослідницькі  проекти</vt:lpstr>
      <vt:lpstr>Презентація PowerPoint</vt:lpstr>
      <vt:lpstr>Презентація PowerPoint</vt:lpstr>
      <vt:lpstr>Gruppenarbeit  ist  immer  effektiv</vt:lpstr>
      <vt:lpstr>Lernen und spielen - das war schon immer erfolgreicher Rezept</vt:lpstr>
      <vt:lpstr>Nichts motiviert so stark wie Kontakte mit Sprachträger </vt:lpstr>
      <vt:lpstr>Der Dresdener Student Andreas Reisl ist das Organisationsmitglied von „Wandervogel“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Літній мовний табір   „Hallo, Sommer!“</vt:lpstr>
      <vt:lpstr>Презентація PowerPoint</vt:lpstr>
      <vt:lpstr>Презентація PowerPoint</vt:lpstr>
      <vt:lpstr>Моє    кредо   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</dc:title>
  <dc:creator>Вiталiк</dc:creator>
  <cp:lastModifiedBy>ТІМ</cp:lastModifiedBy>
  <cp:revision>236</cp:revision>
  <dcterms:created xsi:type="dcterms:W3CDTF">2013-11-09T14:30:55Z</dcterms:created>
  <dcterms:modified xsi:type="dcterms:W3CDTF">2018-02-06T05:34:20Z</dcterms:modified>
</cp:coreProperties>
</file>