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15"/>
  </p:notesMasterIdLst>
  <p:handoutMasterIdLst>
    <p:handoutMasterId r:id="rId16"/>
  </p:handoutMasterIdLst>
  <p:sldIdLst>
    <p:sldId id="258" r:id="rId2"/>
    <p:sldId id="262" r:id="rId3"/>
    <p:sldId id="266" r:id="rId4"/>
    <p:sldId id="271" r:id="rId5"/>
    <p:sldId id="263" r:id="rId6"/>
    <p:sldId id="261" r:id="rId7"/>
    <p:sldId id="257" r:id="rId8"/>
    <p:sldId id="260" r:id="rId9"/>
    <p:sldId id="267" r:id="rId10"/>
    <p:sldId id="265" r:id="rId11"/>
    <p:sldId id="269" r:id="rId12"/>
    <p:sldId id="264" r:id="rId13"/>
    <p:sldId id="272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20000"/>
    <a:srgbClr val="BC0000"/>
    <a:srgbClr val="FF4343"/>
    <a:srgbClr val="FFD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53" d="100"/>
          <a:sy n="53" d="100"/>
        </p:scale>
        <p:origin x="-1866" y="-5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892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0AEF01-D2E6-4647-9068-BA16F7F557F2}" type="datetimeFigureOut">
              <a:rPr lang="ru-RU" smtClean="0"/>
              <a:pPr/>
              <a:t>05.03.2017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627D6D-497E-4029-9BCC-90F6CC515C0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D1A744-140C-4853-9C3B-53A0C70B4322}" type="datetimeFigureOut">
              <a:rPr lang="ru-RU" smtClean="0"/>
              <a:pPr/>
              <a:t>05.03.2017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835F5F-9DE5-48B4-A9E5-BF5912D6C49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835F5F-9DE5-48B4-A9E5-BF5912D6C496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05.03.2017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ользовательский маке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05.03.2017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05.03.2017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05.03.2017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05.03.2017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05.03.2017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file:///E:\MAMA\media\image1.jpeg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estetik-tryd.ru/wp-content/uploads/2013/12/081213_2.jpg" TargetMode="Externa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file:///E:\MAMA\media\image1.jpeg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500430" y="1857364"/>
            <a:ext cx="5112568" cy="18722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6600" b="1" i="0" u="none" strike="noStrike" kern="1200" normalizeH="0" baseline="0" noProof="0" dirty="0">
              <a:ln w="1905"/>
              <a:gradFill>
                <a:gsLst>
                  <a:gs pos="0">
                    <a:srgbClr val="A20000"/>
                  </a:gs>
                  <a:gs pos="78000">
                    <a:srgbClr val="BC0000"/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71538" y="928670"/>
            <a:ext cx="6811480" cy="2308324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800" b="1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“Колорит.Локальний</a:t>
            </a:r>
            <a:r>
              <a:rPr lang="uk-UA" sz="48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8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Колір. Особливості </a:t>
            </a:r>
            <a:endParaRPr lang="uk-UA" sz="48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8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uk-UA" sz="48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техніки </a:t>
            </a:r>
            <a:r>
              <a:rPr lang="uk-UA" sz="4800" b="1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гризайль”</a:t>
            </a:r>
            <a:r>
              <a:rPr lang="uk-UA" sz="48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 </a:t>
            </a:r>
            <a:endParaRPr lang="ru-RU" sz="48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42910" y="142852"/>
            <a:ext cx="807249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i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Презентація до уроку (5 клас)</a:t>
            </a:r>
            <a:r>
              <a:rPr lang="uk-UA" sz="3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uk-UA" sz="32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2" cstate="print"/>
          <a:srcRect l="38963" t="33667" r="19669" b="27655"/>
          <a:stretch>
            <a:fillRect/>
          </a:stretch>
        </p:blipFill>
        <p:spPr bwMode="auto">
          <a:xfrm>
            <a:off x="3000364" y="3357562"/>
            <a:ext cx="3014675" cy="1990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5"/>
          <p:cNvSpPr>
            <a:spLocks noChangeArrowheads="1"/>
          </p:cNvSpPr>
          <p:nvPr/>
        </p:nvSpPr>
        <p:spPr bwMode="auto">
          <a:xfrm>
            <a:off x="2357438" y="5500688"/>
            <a:ext cx="539352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2400" b="1" dirty="0">
                <a:solidFill>
                  <a:srgbClr val="7030A0"/>
                </a:solidFill>
                <a:latin typeface="Calibri" pitchFamily="34" charset="0"/>
              </a:rPr>
              <a:t>Підготувала </a:t>
            </a:r>
            <a:r>
              <a:rPr lang="uk-UA" sz="2400" b="1" dirty="0" err="1" smtClean="0">
                <a:solidFill>
                  <a:srgbClr val="C00000"/>
                </a:solidFill>
                <a:latin typeface="Calibri" pitchFamily="34" charset="0"/>
              </a:rPr>
              <a:t>Кубей</a:t>
            </a:r>
            <a:r>
              <a:rPr lang="uk-UA" sz="2400" b="1" dirty="0" smtClean="0">
                <a:solidFill>
                  <a:srgbClr val="C00000"/>
                </a:solidFill>
                <a:latin typeface="Calibri" pitchFamily="34" charset="0"/>
              </a:rPr>
              <a:t> Світлана Петрівна</a:t>
            </a:r>
            <a:endParaRPr lang="uk-UA" sz="2400" b="1" dirty="0">
              <a:solidFill>
                <a:srgbClr val="C00000"/>
              </a:solidFill>
              <a:latin typeface="Calibri" pitchFamily="34" charset="0"/>
            </a:endParaRPr>
          </a:p>
          <a:p>
            <a:r>
              <a:rPr lang="uk-UA" sz="2400" b="1" dirty="0">
                <a:solidFill>
                  <a:srgbClr val="7030A0"/>
                </a:solidFill>
                <a:latin typeface="Calibri" pitchFamily="34" charset="0"/>
              </a:rPr>
              <a:t>вчитель </a:t>
            </a:r>
            <a:r>
              <a:rPr lang="uk-UA" sz="2400" b="1" dirty="0" smtClean="0">
                <a:solidFill>
                  <a:srgbClr val="7030A0"/>
                </a:solidFill>
                <a:latin typeface="Calibri" pitchFamily="34" charset="0"/>
              </a:rPr>
              <a:t>Борщівської </a:t>
            </a:r>
            <a:r>
              <a:rPr lang="uk-UA" sz="2400" b="1" dirty="0">
                <a:solidFill>
                  <a:srgbClr val="7030A0"/>
                </a:solidFill>
                <a:latin typeface="Calibri" pitchFamily="34" charset="0"/>
              </a:rPr>
              <a:t>ЗОШ І-ІІІ </a:t>
            </a:r>
            <a:r>
              <a:rPr lang="uk-UA" sz="2400" b="1" dirty="0" smtClean="0">
                <a:solidFill>
                  <a:srgbClr val="7030A0"/>
                </a:solidFill>
                <a:latin typeface="Calibri" pitchFamily="34" charset="0"/>
              </a:rPr>
              <a:t>ступенів </a:t>
            </a:r>
          </a:p>
          <a:p>
            <a:r>
              <a:rPr lang="uk-UA" sz="2400" b="1" smtClean="0">
                <a:solidFill>
                  <a:srgbClr val="7030A0"/>
                </a:solidFill>
                <a:latin typeface="Calibri" pitchFamily="34" charset="0"/>
              </a:rPr>
              <a:t>Тернопільської області</a:t>
            </a:r>
            <a:endParaRPr lang="uk-UA" sz="2400" b="1" dirty="0">
              <a:solidFill>
                <a:srgbClr val="7030A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42910" y="142852"/>
            <a:ext cx="7934223" cy="175432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Послідовність виконання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роботи: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00034" y="2000240"/>
            <a:ext cx="8072494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Зробити аналіз тональних відношень (найсвітліший та найтемніший предмети). </a:t>
            </a:r>
          </a:p>
          <a:p>
            <a:pPr marL="457200"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Прокласти локальний тон одним кольором.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Передати об'єм предметів прийомом лесування (відблиск, світло, напівтінь, тінь, рефлекс).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Порівняти зображення з натурою, перевірити тональні відношення. </a:t>
            </a:r>
            <a:endParaRPr kumimoji="0" lang="uk-UA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/>
          <a:srcRect l="-875" r="-2030" b="5403"/>
          <a:stretch/>
        </p:blipFill>
        <p:spPr>
          <a:xfrm>
            <a:off x="2123728" y="1268760"/>
            <a:ext cx="4889704" cy="533365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28728" y="142852"/>
            <a:ext cx="67151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Послідовність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виконання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натюрморту одним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кольором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ChangeArrowheads="1"/>
          </p:cNvSpPr>
          <p:nvPr/>
        </p:nvSpPr>
        <p:spPr bwMode="auto">
          <a:xfrm>
            <a:off x="785813" y="571500"/>
            <a:ext cx="79502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182563" algn="ctr">
              <a:defRPr/>
            </a:pP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Список в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икористаних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джерел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indent="182563" algn="ctr">
              <a:defRPr/>
            </a:pP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Література:</a:t>
            </a:r>
            <a:endParaRPr lang="ru-RU" sz="2000" b="1" dirty="0">
              <a:cs typeface="Arial" charset="0"/>
            </a:endParaRPr>
          </a:p>
          <a:p>
            <a:pPr indent="182563" eaLnBrk="0" hangingPunct="0">
              <a:defRPr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Т.Є.Рубля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, С.І.</a:t>
            </a:r>
            <a:r>
              <a:rPr lang="uk-UA" sz="2000" dirty="0" err="1">
                <a:latin typeface="Times New Roman" pitchFamily="18" charset="0"/>
                <a:cs typeface="Times New Roman" pitchFamily="18" charset="0"/>
              </a:rPr>
              <a:t>Федун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. Уроки образотворчого мистецтва у 5 класі: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indent="182563" eaLnBrk="0" hangingPunct="0">
              <a:defRPr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Методичний </a:t>
            </a:r>
            <a:r>
              <a:rPr lang="uk-UA" sz="2000" dirty="0" err="1">
                <a:latin typeface="Times New Roman" pitchFamily="18" charset="0"/>
                <a:cs typeface="Times New Roman" pitchFamily="18" charset="0"/>
              </a:rPr>
              <a:t>посібник–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Вінниця., 2006. – 91 с., іл.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uk-UA" sz="2000" dirty="0" err="1">
                <a:latin typeface="Times New Roman" pitchFamily="18" charset="0"/>
                <a:cs typeface="Times New Roman" pitchFamily="18" charset="0"/>
              </a:rPr>
              <a:t>ердюк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І.І. Образотворче мистецтво 6 клас: Тематичне планування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та розробки уроків, майстер-клас. – Основа, 2006.- 256с., іл.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uk-UA" sz="2000" dirty="0" err="1">
                <a:latin typeface="Times New Roman" pitchFamily="18" charset="0"/>
                <a:cs typeface="Times New Roman" pitchFamily="18" charset="0"/>
              </a:rPr>
              <a:t>Горошко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Н.А. Уроки образотворчого мистецтва 5 клас: Методичний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посібник. – Х.:Основа, 2009.- 254с., іл</a:t>
            </a:r>
            <a:r>
              <a:rPr lang="uk-UA" sz="1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defRPr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   Л.В.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Фесенко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. Образотворче мистецтво: Тематичне планування та </a:t>
            </a:r>
          </a:p>
          <a:p>
            <a:pPr>
              <a:defRPr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   розробки уроків. Ранок, 2006. – 238с.  </a:t>
            </a:r>
            <a:endParaRPr lang="uk-UA" sz="2000" dirty="0">
              <a:latin typeface="Times New Roman" pitchFamily="18" charset="0"/>
              <a:cs typeface="Times New Roman" pitchFamily="18" charset="0"/>
            </a:endParaRPr>
          </a:p>
          <a:p>
            <a:pPr indent="182563" algn="ctr" eaLnBrk="0" hangingPunct="0">
              <a:defRPr/>
            </a:pPr>
            <a:r>
              <a:rPr lang="uk-UA" sz="2000" b="1" dirty="0" err="1">
                <a:latin typeface="Times New Roman" pitchFamily="18" charset="0"/>
                <a:cs typeface="Times New Roman" pitchFamily="18" charset="0"/>
              </a:rPr>
              <a:t>Інтернет-ресурси</a:t>
            </a: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2000" b="1" dirty="0">
              <a:cs typeface="Arial" charset="0"/>
            </a:endParaRPr>
          </a:p>
          <a:p>
            <a:pPr indent="266700">
              <a:defRPr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http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www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interesno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fbmy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ru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indent="266700">
              <a:defRPr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http:www.notatka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at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ua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indent="266700">
              <a:defRPr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http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www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osnova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com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ua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indent="266700">
              <a:defRPr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http:www.teacher.at.ua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indent="266700">
              <a:defRPr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http:www.openclass.ru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муз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ffectLst/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13572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Arial Black" pitchFamily="34" charset="0"/>
              </a:rPr>
              <a:t>Welkom to the festival of English songs</a:t>
            </a:r>
            <a:endParaRPr lang="ru-RU" sz="4000" dirty="0">
              <a:latin typeface="Arial Black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000232" y="1857364"/>
            <a:ext cx="5786478" cy="2123658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en-US" sz="6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Black" pitchFamily="34" charset="0"/>
              </a:rPr>
              <a:t>The Sounds of Music</a:t>
            </a:r>
            <a:endParaRPr lang="ru-RU" sz="6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357290" y="4214818"/>
            <a:ext cx="70009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 smtClean="0">
                <a:latin typeface="Arial Black" pitchFamily="34" charset="0"/>
              </a:rPr>
              <a:t>      </a:t>
            </a:r>
            <a:r>
              <a:rPr lang="uk-UA" sz="3200" dirty="0" smtClean="0">
                <a:latin typeface="Arial Black" pitchFamily="34" charset="0"/>
              </a:rPr>
              <a:t>Запрошуємо вчителів та    учнів нашої школи </a:t>
            </a:r>
          </a:p>
          <a:p>
            <a:pPr algn="ctr"/>
            <a:r>
              <a:rPr lang="uk-UA" sz="3200" dirty="0" smtClean="0">
                <a:solidFill>
                  <a:srgbClr val="FF0000"/>
                </a:solidFill>
                <a:latin typeface="Arial Black" pitchFamily="34" charset="0"/>
              </a:rPr>
              <a:t>13 березня 2017 року</a:t>
            </a:r>
            <a:r>
              <a:rPr lang="uk-UA" dirty="0" smtClean="0">
                <a:solidFill>
                  <a:srgbClr val="FF0000"/>
                </a:solidFill>
              </a:rPr>
              <a:t>.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WordArt 2"/>
          <p:cNvSpPr>
            <a:spLocks noChangeArrowheads="1" noChangeShapeType="1" noTextEdit="1"/>
          </p:cNvSpPr>
          <p:nvPr/>
        </p:nvSpPr>
        <p:spPr bwMode="auto">
          <a:xfrm>
            <a:off x="2928926" y="5143512"/>
            <a:ext cx="3190886" cy="6477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 rtl="0"/>
            <a:endParaRPr lang="ru-RU" sz="3600" kern="10" spc="0" dirty="0">
              <a:ln w="12700">
                <a:solidFill>
                  <a:srgbClr val="B2B2B2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520402"/>
                  </a:gs>
                  <a:gs pos="100000">
                    <a:srgbClr val="FFCC00"/>
                  </a:gs>
                </a:gsLst>
                <a:lin ang="5400000" scaled="1"/>
              </a:gra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71670" y="0"/>
            <a:ext cx="428628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alibri" pitchFamily="34" charset="0"/>
              </a:rPr>
              <a:t>ТЕСТ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85786" y="642918"/>
            <a:ext cx="5148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Calibri" pitchFamily="34" charset="0"/>
              </a:rPr>
              <a:t>1. </a:t>
            </a:r>
            <a:r>
              <a:rPr lang="ru-RU" sz="3200" dirty="0" err="1" smtClean="0">
                <a:latin typeface="Calibri" pitchFamily="34" charset="0"/>
              </a:rPr>
              <a:t>Визначте</a:t>
            </a:r>
            <a:r>
              <a:rPr lang="ru-RU" sz="3200" dirty="0" smtClean="0">
                <a:latin typeface="Calibri" pitchFamily="34" charset="0"/>
              </a:rPr>
              <a:t> </a:t>
            </a:r>
            <a:r>
              <a:rPr lang="ru-RU" sz="3200" dirty="0" err="1" smtClean="0">
                <a:latin typeface="Calibri" pitchFamily="34" charset="0"/>
              </a:rPr>
              <a:t>основн</a:t>
            </a:r>
            <a:r>
              <a:rPr lang="uk-UA" sz="3200" dirty="0" smtClean="0">
                <a:latin typeface="Calibri" pitchFamily="34" charset="0"/>
              </a:rPr>
              <a:t>і</a:t>
            </a:r>
            <a:r>
              <a:rPr lang="ru-RU" sz="3200" dirty="0" smtClean="0">
                <a:latin typeface="Calibri" pitchFamily="34" charset="0"/>
              </a:rPr>
              <a:t> </a:t>
            </a:r>
            <a:r>
              <a:rPr lang="ru-RU" sz="3200" dirty="0" err="1" smtClean="0">
                <a:latin typeface="Calibri" pitchFamily="34" charset="0"/>
              </a:rPr>
              <a:t>кольори</a:t>
            </a:r>
            <a:endParaRPr lang="ru-RU" sz="3200" dirty="0">
              <a:latin typeface="Calibri" pitchFamily="34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1000100" y="1571612"/>
            <a:ext cx="914400" cy="914400"/>
          </a:xfrm>
          <a:prstGeom prst="ellipse">
            <a:avLst/>
          </a:prstGeom>
          <a:solidFill>
            <a:srgbClr val="915AE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latin typeface="Calibri" pitchFamily="34" charset="0"/>
              </a:rPr>
              <a:t>1</a:t>
            </a:r>
            <a:endParaRPr lang="ru-RU" sz="4400" dirty="0">
              <a:latin typeface="Calibri" pitchFamily="34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2285984" y="1571612"/>
            <a:ext cx="914400" cy="9144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latin typeface="Calibri" pitchFamily="34" charset="0"/>
              </a:rPr>
              <a:t>2</a:t>
            </a:r>
            <a:endParaRPr lang="ru-RU" sz="4400" dirty="0">
              <a:latin typeface="Calibri" pitchFamily="34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3500430" y="1571612"/>
            <a:ext cx="914400" cy="914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latin typeface="Calibri" pitchFamily="34" charset="0"/>
              </a:rPr>
              <a:t>3</a:t>
            </a:r>
            <a:endParaRPr lang="ru-RU" sz="4400" dirty="0">
              <a:latin typeface="Calibri" pitchFamily="34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4714876" y="1571612"/>
            <a:ext cx="914400" cy="914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latin typeface="Calibri" pitchFamily="34" charset="0"/>
              </a:rPr>
              <a:t>4</a:t>
            </a:r>
            <a:endParaRPr lang="ru-RU" sz="4400" dirty="0">
              <a:latin typeface="Calibri" pitchFamily="34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5929322" y="1571612"/>
            <a:ext cx="914400" cy="914400"/>
          </a:xfrm>
          <a:prstGeom prst="ellipse">
            <a:avLst/>
          </a:prstGeom>
          <a:solidFill>
            <a:srgbClr val="177DD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latin typeface="Calibri" pitchFamily="34" charset="0"/>
              </a:rPr>
              <a:t>5</a:t>
            </a:r>
            <a:endParaRPr lang="ru-RU" sz="4400" dirty="0">
              <a:latin typeface="Calibri" pitchFamily="34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7143768" y="1571612"/>
            <a:ext cx="914400" cy="914400"/>
          </a:xfrm>
          <a:prstGeom prst="ellipse">
            <a:avLst/>
          </a:prstGeom>
          <a:solidFill>
            <a:srgbClr val="FADD0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latin typeface="Calibri" pitchFamily="34" charset="0"/>
              </a:rPr>
              <a:t>6</a:t>
            </a:r>
            <a:endParaRPr lang="ru-RU" sz="4400" dirty="0">
              <a:latin typeface="Calibri" pitchFamily="34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1142976" y="3714752"/>
            <a:ext cx="914400" cy="914400"/>
          </a:xfrm>
          <a:prstGeom prst="ellipse">
            <a:avLst/>
          </a:prstGeom>
          <a:solidFill>
            <a:srgbClr val="177DD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latin typeface="Calibri" pitchFamily="34" charset="0"/>
              </a:rPr>
              <a:t>1</a:t>
            </a:r>
            <a:endParaRPr lang="ru-RU" sz="4400" dirty="0">
              <a:latin typeface="Calibri" pitchFamily="34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2500298" y="3643314"/>
            <a:ext cx="914400" cy="914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latin typeface="Calibri" pitchFamily="34" charset="0"/>
              </a:rPr>
              <a:t>2</a:t>
            </a:r>
            <a:endParaRPr lang="ru-RU" sz="4400" dirty="0">
              <a:latin typeface="Calibri" pitchFamily="34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3714744" y="3643314"/>
            <a:ext cx="914400" cy="914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latin typeface="Calibri" pitchFamily="34" charset="0"/>
              </a:rPr>
              <a:t>3</a:t>
            </a:r>
            <a:endParaRPr lang="ru-RU" sz="4400" dirty="0">
              <a:latin typeface="Calibri" pitchFamily="34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4857752" y="3643314"/>
            <a:ext cx="914400" cy="9144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latin typeface="Calibri" pitchFamily="34" charset="0"/>
              </a:rPr>
              <a:t>4</a:t>
            </a:r>
            <a:endParaRPr lang="ru-RU" sz="4400" dirty="0">
              <a:latin typeface="Calibri" pitchFamily="34" charset="0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6000760" y="3643314"/>
            <a:ext cx="914400" cy="914400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latin typeface="Calibri" pitchFamily="34" charset="0"/>
              </a:rPr>
              <a:t>5</a:t>
            </a:r>
            <a:endParaRPr lang="ru-RU" sz="4400" dirty="0">
              <a:latin typeface="Calibri" pitchFamily="34" charset="0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7143768" y="3643314"/>
            <a:ext cx="914400" cy="914400"/>
          </a:xfrm>
          <a:prstGeom prst="ellipse">
            <a:avLst/>
          </a:prstGeom>
          <a:solidFill>
            <a:srgbClr val="0070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latin typeface="Calibri" pitchFamily="34" charset="0"/>
              </a:rPr>
              <a:t>6</a:t>
            </a:r>
            <a:endParaRPr lang="ru-RU" sz="4400" dirty="0">
              <a:latin typeface="Calibri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14348" y="2500306"/>
            <a:ext cx="59774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Calibri" pitchFamily="34" charset="0"/>
              </a:rPr>
              <a:t>2. </a:t>
            </a:r>
            <a:r>
              <a:rPr lang="ru-RU" sz="3200" dirty="0" err="1" smtClean="0">
                <a:latin typeface="Calibri" pitchFamily="34" charset="0"/>
              </a:rPr>
              <a:t>Визначте</a:t>
            </a:r>
            <a:r>
              <a:rPr lang="ru-RU" sz="3200" dirty="0" smtClean="0">
                <a:latin typeface="Calibri" pitchFamily="34" charset="0"/>
              </a:rPr>
              <a:t> </a:t>
            </a:r>
            <a:r>
              <a:rPr lang="ru-RU" sz="3200" dirty="0" err="1" smtClean="0">
                <a:latin typeface="Calibri" pitchFamily="34" charset="0"/>
              </a:rPr>
              <a:t>ахроматичні</a:t>
            </a:r>
            <a:r>
              <a:rPr lang="ru-RU" sz="3200" dirty="0" smtClean="0">
                <a:latin typeface="Calibri" pitchFamily="34" charset="0"/>
              </a:rPr>
              <a:t> </a:t>
            </a:r>
            <a:r>
              <a:rPr lang="ru-RU" sz="3200" dirty="0" err="1" smtClean="0">
                <a:latin typeface="Calibri" pitchFamily="34" charset="0"/>
              </a:rPr>
              <a:t>кольори</a:t>
            </a:r>
            <a:endParaRPr lang="ru-RU" sz="3200" dirty="0">
              <a:latin typeface="Calibri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57224" y="4643446"/>
            <a:ext cx="75724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Calibri" pitchFamily="34" charset="0"/>
              </a:rPr>
              <a:t>3. Як </a:t>
            </a:r>
            <a:r>
              <a:rPr lang="ru-RU" sz="3200" dirty="0" err="1" smtClean="0">
                <a:latin typeface="Calibri" pitchFamily="34" charset="0"/>
              </a:rPr>
              <a:t>називається</a:t>
            </a:r>
            <a:r>
              <a:rPr lang="ru-RU" sz="3200" dirty="0" smtClean="0">
                <a:latin typeface="Calibri" pitchFamily="34" charset="0"/>
              </a:rPr>
              <a:t> вид монохромного</a:t>
            </a:r>
          </a:p>
          <a:p>
            <a:pPr algn="ctr"/>
            <a:r>
              <a:rPr lang="ru-RU" sz="3200" dirty="0" err="1" smtClean="0">
                <a:latin typeface="Calibri" pitchFamily="34" charset="0"/>
              </a:rPr>
              <a:t>живопису</a:t>
            </a:r>
            <a:r>
              <a:rPr lang="ru-RU" sz="3200" dirty="0" smtClean="0">
                <a:latin typeface="Calibri" pitchFamily="34" charset="0"/>
              </a:rPr>
              <a:t>?</a:t>
            </a:r>
            <a:endParaRPr lang="ru-RU" sz="3200" dirty="0">
              <a:latin typeface="Calibri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71538" y="6000768"/>
            <a:ext cx="70009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Calibri" pitchFamily="34" charset="0"/>
              </a:rPr>
              <a:t>А)</a:t>
            </a:r>
            <a:r>
              <a:rPr lang="ru-RU" sz="2800" dirty="0" smtClean="0">
                <a:latin typeface="Calibri" pitchFamily="34" charset="0"/>
              </a:rPr>
              <a:t> Фреска</a:t>
            </a:r>
            <a:r>
              <a:rPr lang="ru-RU" sz="2800" b="1" dirty="0" smtClean="0">
                <a:latin typeface="Calibri" pitchFamily="34" charset="0"/>
              </a:rPr>
              <a:t>; </a:t>
            </a:r>
            <a:r>
              <a:rPr lang="ru-RU" sz="2800" b="1" dirty="0" smtClean="0">
                <a:solidFill>
                  <a:srgbClr val="007033"/>
                </a:solidFill>
                <a:latin typeface="Calibri" pitchFamily="34" charset="0"/>
              </a:rPr>
              <a:t>Б)</a:t>
            </a:r>
            <a:r>
              <a:rPr lang="ru-RU" sz="2800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ru-RU" sz="2800" dirty="0" err="1" smtClean="0">
                <a:solidFill>
                  <a:prstClr val="black"/>
                </a:solidFill>
                <a:latin typeface="Calibri" pitchFamily="34" charset="0"/>
              </a:rPr>
              <a:t>Сграффіто</a:t>
            </a:r>
            <a:r>
              <a:rPr lang="ru-RU" sz="2800" dirty="0" smtClean="0">
                <a:latin typeface="Calibri" pitchFamily="34" charset="0"/>
              </a:rPr>
              <a:t>;</a:t>
            </a:r>
            <a:r>
              <a:rPr lang="ru-RU" sz="2800" b="1" dirty="0" smtClean="0">
                <a:solidFill>
                  <a:srgbClr val="7030A0"/>
                </a:solidFill>
                <a:latin typeface="Calibri" pitchFamily="34" charset="0"/>
              </a:rPr>
              <a:t> В) </a:t>
            </a:r>
            <a:r>
              <a:rPr lang="ru-RU" sz="2800" dirty="0" smtClean="0">
                <a:solidFill>
                  <a:prstClr val="black"/>
                </a:solidFill>
                <a:latin typeface="Calibri" pitchFamily="34" charset="0"/>
              </a:rPr>
              <a:t>Гризайль</a:t>
            </a:r>
            <a:endParaRPr lang="ru-RU" sz="2800" dirty="0" smtClean="0">
              <a:latin typeface="Calibri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429256" y="5429264"/>
            <a:ext cx="30003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prstClr val="black"/>
                </a:solidFill>
              </a:rPr>
              <a:t> </a:t>
            </a:r>
            <a:endParaRPr lang="ru-RU" sz="2800" dirty="0" smtClean="0"/>
          </a:p>
        </p:txBody>
      </p:sp>
      <p:sp>
        <p:nvSpPr>
          <p:cNvPr id="23" name="TextBox 22"/>
          <p:cNvSpPr txBox="1"/>
          <p:nvPr/>
        </p:nvSpPr>
        <p:spPr>
          <a:xfrm>
            <a:off x="3571868" y="1142984"/>
            <a:ext cx="11544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>
                <a:solidFill>
                  <a:srgbClr val="FF0000"/>
                </a:solidFill>
                <a:latin typeface="Calibri" pitchFamily="34" charset="0"/>
              </a:rPr>
              <a:t>відповідь</a:t>
            </a:r>
            <a:endParaRPr lang="ru-RU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929058" y="5572140"/>
            <a:ext cx="11544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smtClean="0">
                <a:solidFill>
                  <a:srgbClr val="FF0000"/>
                </a:solidFill>
                <a:latin typeface="Calibri" pitchFamily="34" charset="0"/>
              </a:rPr>
              <a:t>відповідь</a:t>
            </a:r>
            <a:endParaRPr lang="ru-RU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857620" y="3143248"/>
            <a:ext cx="11544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smtClean="0">
                <a:solidFill>
                  <a:srgbClr val="FF0000"/>
                </a:solidFill>
                <a:latin typeface="Calibri" pitchFamily="34" charset="0"/>
              </a:rPr>
              <a:t>відповідь</a:t>
            </a:r>
            <a:endParaRPr lang="ru-RU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6572572" y="5835978"/>
            <a:ext cx="2984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3071802" y="6000768"/>
            <a:ext cx="22158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  <a:latin typeface="Calibri" pitchFamily="34" charset="0"/>
              </a:rPr>
              <a:t>В) </a:t>
            </a:r>
            <a:r>
              <a:rPr lang="ru-RU" sz="3200" dirty="0" smtClean="0">
                <a:solidFill>
                  <a:prstClr val="black"/>
                </a:solidFill>
                <a:latin typeface="Calibri" pitchFamily="34" charset="0"/>
              </a:rPr>
              <a:t>Гризайль</a:t>
            </a:r>
            <a:endParaRPr lang="ru-RU" sz="3200" dirty="0">
              <a:latin typeface="Calibri" pitchFamily="34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8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8" presetClass="exit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9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9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9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9" grpId="0" animBg="1"/>
      <p:bldP spid="9" grpId="1" animBg="1"/>
      <p:bldP spid="10" grpId="0" animBg="1"/>
      <p:bldP spid="11" grpId="0" animBg="1"/>
      <p:bldP spid="11" grpId="1" animBg="1"/>
      <p:bldP spid="13" grpId="0" animBg="1"/>
      <p:bldP spid="14" grpId="0" animBg="1"/>
      <p:bldP spid="14" grpId="1" animBg="1"/>
      <p:bldP spid="14" grpId="2" animBg="1"/>
      <p:bldP spid="15" grpId="0" animBg="1"/>
      <p:bldP spid="15" grpId="1" animBg="1"/>
      <p:bldP spid="16" grpId="0" animBg="1"/>
      <p:bldP spid="17" grpId="0" animBg="1"/>
      <p:bldP spid="17" grpId="1" animBg="1"/>
      <p:bldP spid="19" grpId="0"/>
      <p:bldP spid="20" grpId="0"/>
      <p:bldP spid="23" grpId="0"/>
      <p:bldP spid="26" grpId="0"/>
      <p:bldP spid="3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467544" y="332656"/>
            <a:ext cx="796043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4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2400" b="1" dirty="0" smtClean="0">
              <a:solidFill>
                <a:srgbClr val="0070C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4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4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Локальний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</a:t>
            </a:r>
            <a:r>
              <a:rPr kumimoji="0" lang="uk-U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латин.—місце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)—у малярстві такий, що незмінно, постійно властивий певному предмету (про колір, тон).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Локальний колір 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— </a:t>
            </a:r>
            <a:r>
              <a:rPr kumimoji="0" lang="uk-U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колір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властивий забарвленню самого предмета. Видиме забарвлення кожного предмета змінюється від сусідства з іншими зафарбованими предметами, але в суворій відповідності до кольору предмета. </a:t>
            </a: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E:\MAMA\media\image1.jpeg"/>
          <p:cNvPicPr/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43306" y="4581128"/>
            <a:ext cx="1936805" cy="186593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357158" y="285728"/>
            <a:ext cx="835824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uk-UA" sz="24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Колорит </a:t>
            </a:r>
            <a:r>
              <a:rPr lang="uk-UA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(від італ. </a:t>
            </a:r>
            <a:r>
              <a:rPr lang="en-U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</a:t>
            </a:r>
            <a:r>
              <a:rPr lang="uk-UA" sz="2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olorito</a:t>
            </a:r>
            <a:r>
              <a:rPr lang="uk-UA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від лат. </a:t>
            </a:r>
            <a:r>
              <a:rPr lang="en-U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Color</a:t>
            </a:r>
            <a:r>
              <a:rPr lang="uk-UA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колір) – колірна побудова картини. Один або кілька кольорів, яким підпорядковані всі інші кольори твору образотворчого мистецтва.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uk-UA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323528" y="476672"/>
            <a:ext cx="8568952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Тон, насиченість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— 1) Колір, забарвлення, а також відтінок,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нюанс якого-небудь кольору, що характеризується певним ступенем яскравості, насиченості.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2) У малярстві — основний, переважний колір у вибраному діапазоні кольорів, що узагальнює й підпорядковує собі всі інші кольори картини (теплий, холодний, золотистий).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3) У роботах, виконаних олівцем, </a:t>
            </a:r>
            <a:r>
              <a:rPr kumimoji="0" lang="uk-U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вуглем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сангіною, пастеллю,— </a:t>
            </a:r>
            <a:r>
              <a:rPr kumimoji="0" lang="uk-U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посвітлішання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а також потемніння штриха чи плями, взятих у порівнянні з іншими.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Тонувати</a:t>
            </a:r>
            <a:r>
              <a:rPr kumimoji="0" lang="uk-U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покривати фарбою, надаючи потрібного тону;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робити декоративне забарвлення для імітації.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Нюанс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</a:t>
            </a:r>
            <a:r>
              <a:rPr kumimoji="0" lang="uk-U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франц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— відтінок) — </a:t>
            </a:r>
            <a:r>
              <a:rPr kumimoji="0" lang="uk-U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відтінок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ледве помітна різниця;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тонкий або ніжний відтінок чи різновид кольору. </a:t>
            </a: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Прямоугольник 8"/>
          <p:cNvSpPr>
            <a:spLocks noChangeArrowheads="1"/>
          </p:cNvSpPr>
          <p:nvPr/>
        </p:nvSpPr>
        <p:spPr bwMode="auto">
          <a:xfrm>
            <a:off x="785813" y="285750"/>
            <a:ext cx="7786687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3200" b="1" i="1" u="sng" dirty="0">
                <a:solidFill>
                  <a:srgbClr val="7030A0"/>
                </a:solidFill>
                <a:latin typeface="Calibri" pitchFamily="34" charset="0"/>
              </a:rPr>
              <a:t>Тема уроку</a:t>
            </a:r>
            <a:r>
              <a:rPr lang="uk-UA" b="1" i="1" dirty="0">
                <a:solidFill>
                  <a:srgbClr val="7030A0"/>
                </a:solidFill>
                <a:latin typeface="Calibri" pitchFamily="34" charset="0"/>
              </a:rPr>
              <a:t/>
            </a:r>
            <a:br>
              <a:rPr lang="uk-UA" b="1" i="1" dirty="0">
                <a:solidFill>
                  <a:srgbClr val="7030A0"/>
                </a:solidFill>
                <a:latin typeface="Calibri" pitchFamily="34" charset="0"/>
              </a:rPr>
            </a:br>
            <a:endParaRPr lang="ru-RU" sz="3200" dirty="0">
              <a:latin typeface="Calibri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1538" y="928670"/>
            <a:ext cx="6811480" cy="2308324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800" b="1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“Колорит.Локальний</a:t>
            </a:r>
            <a:r>
              <a:rPr lang="uk-UA" sz="48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8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Колір. Особливості </a:t>
            </a:r>
            <a:endParaRPr lang="uk-UA" sz="48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8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uk-UA" sz="48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техніки </a:t>
            </a:r>
            <a:r>
              <a:rPr lang="uk-UA" sz="4800" b="1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гризайль”</a:t>
            </a:r>
            <a:r>
              <a:rPr lang="uk-UA" sz="48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 </a:t>
            </a:r>
            <a:endParaRPr lang="ru-RU" sz="48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pic>
        <p:nvPicPr>
          <p:cNvPr id="5" name="Picture 3" descr="image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0628" y="3357562"/>
            <a:ext cx="2143140" cy="2999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image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00232" y="3357562"/>
            <a:ext cx="2088232" cy="3023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28596" y="1285861"/>
            <a:ext cx="8358246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      Гризайль (фр. </a:t>
            </a:r>
            <a:r>
              <a:rPr lang="ru-RU" sz="4000" b="1" dirty="0" err="1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Grisaille</a:t>
            </a:r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от </a:t>
            </a:r>
            <a:r>
              <a:rPr lang="ru-RU" sz="4000" b="1" dirty="0" err="1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gris</a:t>
            </a:r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—      </a:t>
            </a:r>
          </a:p>
          <a:p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      </a:t>
            </a:r>
            <a:r>
              <a:rPr lang="ru-RU" sz="4000" b="1" dirty="0" err="1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сірий</a:t>
            </a:r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) — вид монохромного   </a:t>
            </a:r>
          </a:p>
          <a:p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      </a:t>
            </a:r>
            <a:r>
              <a:rPr lang="ru-RU" sz="4000" b="1" dirty="0" err="1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живопису</a:t>
            </a:r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, </a:t>
            </a:r>
            <a:r>
              <a:rPr lang="ru-RU" sz="4000" b="1" dirty="0" err="1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виконаного</a:t>
            </a:r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в </a:t>
            </a:r>
            <a:r>
              <a:rPr lang="ru-RU" sz="4000" b="1" dirty="0" err="1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різних</a:t>
            </a:r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</a:t>
            </a:r>
          </a:p>
          <a:p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      </a:t>
            </a:r>
            <a:r>
              <a:rPr lang="ru-RU" sz="4000" b="1" dirty="0" err="1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відтінках</a:t>
            </a:r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одного </a:t>
            </a:r>
            <a:r>
              <a:rPr lang="ru-RU" sz="4000" b="1" dirty="0" err="1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кольору</a:t>
            </a:r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. </a:t>
            </a:r>
            <a:r>
              <a:rPr lang="ru-RU" sz="4000" b="1" dirty="0" err="1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Гра</a:t>
            </a:r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</a:t>
            </a:r>
          </a:p>
          <a:p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      </a:t>
            </a:r>
            <a:r>
              <a:rPr lang="ru-RU" sz="4000" b="1" dirty="0" err="1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світла</a:t>
            </a:r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й </a:t>
            </a:r>
            <a:r>
              <a:rPr lang="ru-RU" sz="4000" b="1" dirty="0" err="1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тіні</a:t>
            </a:r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ru-RU" sz="4000" b="1" dirty="0" err="1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досягається</a:t>
            </a:r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за   </a:t>
            </a:r>
          </a:p>
          <a:p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      </a:t>
            </a:r>
            <a:r>
              <a:rPr lang="ru-RU" sz="4000" b="1" dirty="0" err="1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допомогою</a:t>
            </a:r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ru-RU" sz="4000" b="1" dirty="0" err="1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напівтонів</a:t>
            </a:r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ru-RU" sz="4000" b="1" dirty="0" err="1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або</a:t>
            </a:r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</a:t>
            </a:r>
          </a:p>
          <a:p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      </a:t>
            </a:r>
            <a:r>
              <a:rPr lang="ru-RU" sz="4000" b="1" dirty="0" err="1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поєднання</a:t>
            </a:r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ru-RU" sz="4000" b="1" dirty="0" err="1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з</a:t>
            </a:r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ru-RU" sz="4000" b="1" dirty="0" err="1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білим</a:t>
            </a:r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ru-RU" sz="4000" b="1" dirty="0" err="1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кольором</a:t>
            </a:r>
            <a:endParaRPr lang="ru-RU" sz="4000" b="1" dirty="0" smtClean="0">
              <a:solidFill>
                <a:schemeClr val="accent3">
                  <a:lumMod val="50000"/>
                </a:schemeClr>
              </a:solidFill>
              <a:latin typeface="Calibri" pitchFamily="34" charset="0"/>
            </a:endParaRPr>
          </a:p>
          <a:p>
            <a:endParaRPr lang="ru-RU" sz="3600" dirty="0" smtClean="0"/>
          </a:p>
        </p:txBody>
      </p:sp>
      <p:sp>
        <p:nvSpPr>
          <p:cNvPr id="7" name="Прямоугольник 6"/>
          <p:cNvSpPr/>
          <p:nvPr/>
        </p:nvSpPr>
        <p:spPr>
          <a:xfrm>
            <a:off x="2143108" y="0"/>
            <a:ext cx="5929354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chilly" dir="t">
                <a:rot lat="0" lon="0" rev="21594000"/>
              </a:lightRig>
            </a:scene3d>
            <a:sp3d prstMaterial="dkEdge">
              <a:bevelT w="0" h="0"/>
              <a:bevelB w="0" h="0"/>
            </a:sp3d>
          </a:bodyPr>
          <a:lstStyle/>
          <a:p>
            <a:r>
              <a:rPr lang="ru-RU" sz="7200" kern="10" dirty="0" smtClean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800" dist="1701800" dir="10200000" sx="110000" sy="110000" algn="ctr" rotWithShape="0">
                    <a:schemeClr val="bg1">
                      <a:lumMod val="85000"/>
                    </a:schemeClr>
                  </a:outerShdw>
                </a:effectLst>
                <a:latin typeface="Calibri" pitchFamily="34" charset="0"/>
              </a:rPr>
              <a:t>          Гризайль</a:t>
            </a:r>
            <a:endParaRPr lang="ru-RU" sz="7200" dirty="0">
              <a:solidFill>
                <a:schemeClr val="accent3">
                  <a:lumMod val="50000"/>
                </a:schemeClr>
              </a:solidFill>
              <a:effectLst>
                <a:outerShdw blurRad="50800" dist="1701800" dir="10200000" sx="110000" sy="110000" algn="ctr" rotWithShape="0">
                  <a:schemeClr val="bg1">
                    <a:lumMod val="85000"/>
                  </a:schemeClr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81213_2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1071546"/>
            <a:ext cx="6929486" cy="5214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475656" y="980728"/>
            <a:ext cx="3350746" cy="2329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3933056"/>
            <a:ext cx="3218700" cy="227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98" y="1340768"/>
            <a:ext cx="2323494" cy="4509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642910" y="613270"/>
            <a:ext cx="778674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Лесування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— технічний прийом акварелі «по сухому»;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отримання кольорів шляхом їх змішування: на готову просушену фарбу накладають інший шар фарби; крізь прозорий верхній шар фарби просвічуватиме нижній. </a:t>
            </a: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E:\MAMA\media\image1.jpeg"/>
          <p:cNvPicPr/>
          <p:nvPr/>
        </p:nvPicPr>
        <p:blipFill rotWithShape="1">
          <a:blip r:embed="rId2" r:link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811" t="2076" b="2720"/>
          <a:stretch/>
        </p:blipFill>
        <p:spPr bwMode="auto">
          <a:xfrm>
            <a:off x="5004048" y="2492896"/>
            <a:ext cx="2698516" cy="347618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4" name="Рисунок 3" descr="image4"/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583" r="3229"/>
          <a:stretch>
            <a:fillRect/>
          </a:stretch>
        </p:blipFill>
        <p:spPr bwMode="auto">
          <a:xfrm>
            <a:off x="1403648" y="2492896"/>
            <a:ext cx="2952328" cy="35283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279</TotalTime>
  <Words>586</Words>
  <Application>Microsoft Office PowerPoint</Application>
  <PresentationFormat>Экран (4:3)</PresentationFormat>
  <Paragraphs>94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Кубей</cp:lastModifiedBy>
  <cp:revision>27</cp:revision>
  <dcterms:created xsi:type="dcterms:W3CDTF">2013-08-23T19:01:23Z</dcterms:created>
  <dcterms:modified xsi:type="dcterms:W3CDTF">2017-03-05T16:27:44Z</dcterms:modified>
</cp:coreProperties>
</file>