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43" r:id="rId2"/>
    <p:sldMasterId id="2147483862" r:id="rId3"/>
  </p:sldMasterIdLst>
  <p:sldIdLst>
    <p:sldId id="256" r:id="rId4"/>
    <p:sldId id="275" r:id="rId5"/>
    <p:sldId id="267" r:id="rId6"/>
    <p:sldId id="268" r:id="rId7"/>
    <p:sldId id="269" r:id="rId8"/>
    <p:sldId id="271" r:id="rId9"/>
    <p:sldId id="273" r:id="rId10"/>
    <p:sldId id="276" r:id="rId11"/>
    <p:sldId id="27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8034"/>
    <a:srgbClr val="7C9B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68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19C7-F261-43B6-8EE7-D606F660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912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855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569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5093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61625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6621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555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1109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7553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8207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4482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079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19C7-F261-43B6-8EE7-D606F660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46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237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0265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319C7-F261-43B6-8EE7-D606F660E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51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[NEW] Puzzle Template\fond1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23528" y="2204864"/>
            <a:ext cx="6552728" cy="1470025"/>
          </a:xfrm>
        </p:spPr>
        <p:txBody>
          <a:bodyPr lIns="0" rIns="0" anchor="ctr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594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[NEW] Puzzle Template\fond2_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8864" y="274638"/>
            <a:ext cx="4402832" cy="1143000"/>
          </a:xfrm>
        </p:spPr>
        <p:txBody>
          <a:bodyPr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18864" y="1988840"/>
            <a:ext cx="7205464" cy="4137323"/>
          </a:xfrm>
        </p:spPr>
        <p:txBody>
          <a:bodyPr lIns="0" rIns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8864" y="6356350"/>
            <a:ext cx="2895600" cy="365125"/>
          </a:xfrm>
        </p:spPr>
        <p:txBody>
          <a:bodyPr l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309320"/>
            <a:ext cx="4283968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3175" y="6271724"/>
            <a:ext cx="4284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792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04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4821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7338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xmlns="" val="133209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18.01.2021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2160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1.culture.ru/c/702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" y="11266"/>
            <a:ext cx="9095856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704856" cy="16561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uk-UA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</a:rPr>
              <a:t>Живопис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5715016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Підготувала вчитель образотворчого</a:t>
            </a:r>
          </a:p>
          <a:p>
            <a:pPr algn="ctr"/>
            <a:r>
              <a:rPr lang="uk-UA" sz="2800" b="1" i="1" dirty="0" smtClean="0"/>
              <a:t> мистецтва  </a:t>
            </a:r>
            <a:r>
              <a:rPr lang="uk-UA" sz="2800" b="1" i="1" dirty="0" err="1" smtClean="0"/>
              <a:t>Кубей</a:t>
            </a:r>
            <a:r>
              <a:rPr lang="uk-UA" sz="2800" b="1" i="1" dirty="0" smtClean="0"/>
              <a:t> С.П.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11155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15616" y="260648"/>
            <a:ext cx="7632848" cy="61926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altLang="ru-RU" sz="39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ЖИВОПИС (малярство) – вид образотворчого мистецтва, пов’язаний з передачею зорових образів шляхом нанесення кольорових матеріалів на зображальній площині, а також твори мистецтва, виконані в такий спосіб.</a:t>
            </a:r>
            <a:endParaRPr lang="ru-RU" altLang="ru-RU" sz="3900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403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704856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altLang="ru-RU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Художні засоби живопису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56886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колір 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як головний компонент живопису. Сполучення кольорів у картині створює її колорит. Колір у живописі є головним способом зображення;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фактура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- різні способи накладання фарб. Розрізняють загладжену і не загладжену фактуру;</a:t>
            </a:r>
            <a:endParaRPr lang="en-US" altLang="ru-RU" sz="2400" b="1" i="1" dirty="0" smtClean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світлотінь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- співвідношення світла і тіні в картині.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малюнок -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один з найбільш виразних засобів;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перспектива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- спосіб створення просторового ефекту на площині. є пряма, зворотна (ікони),лінійна і повітряна перспектива;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400" b="1" i="1" dirty="0" smtClean="0">
                <a:solidFill>
                  <a:srgbClr val="0066FF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ритм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як композиційний спосіб також використовується при створенні мальовничих образів;</a:t>
            </a:r>
          </a:p>
        </p:txBody>
      </p:sp>
    </p:spTree>
    <p:extLst>
      <p:ext uri="{BB962C8B-B14F-4D97-AF65-F5344CB8AC3E}">
        <p14:creationId xmlns:p14="http://schemas.microsoft.com/office/powerpoint/2010/main" xmlns="" val="2945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229600" cy="1570186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uk-UA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Види живопису з</a:t>
            </a:r>
            <a:r>
              <a:rPr lang="ru-RU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36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ос</a:t>
            </a:r>
            <a:r>
              <a:rPr lang="ru-RU" altLang="ru-RU" sz="36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обливостями</a:t>
            </a:r>
            <a:r>
              <a:rPr lang="ru-RU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художнього</a:t>
            </a:r>
            <a:r>
              <a:rPr lang="ru-RU" altLang="ru-RU" sz="36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виконання</a:t>
            </a:r>
            <a:endParaRPr lang="uk-UA" altLang="ru-RU" sz="36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93" y="2420888"/>
            <a:ext cx="8599851" cy="4372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1772816"/>
            <a:ext cx="670247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zh-CN" sz="32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Монументальний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Декоративний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Станковий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ru-RU" sz="3200" b="1" i="1" dirty="0" err="1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Декораційно</a:t>
            </a:r>
            <a:r>
              <a:rPr lang="uk-UA" altLang="ru-RU" sz="32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-театральний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ru-RU" sz="32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Мініатюра </a:t>
            </a:r>
          </a:p>
        </p:txBody>
      </p:sp>
    </p:spTree>
    <p:extLst>
      <p:ext uri="{BB962C8B-B14F-4D97-AF65-F5344CB8AC3E}">
        <p14:creationId xmlns:p14="http://schemas.microsoft.com/office/powerpoint/2010/main" xmlns="" val="3066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8" y="188640"/>
            <a:ext cx="8373368" cy="73069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zh-CN" sz="40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Монументальн</a:t>
            </a:r>
            <a:r>
              <a:rPr lang="uk-UA" altLang="zh-CN" sz="40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ий</a:t>
            </a:r>
            <a:r>
              <a:rPr lang="ru-RU" altLang="zh-CN" sz="40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40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живопис</a:t>
            </a:r>
            <a:endParaRPr lang="uk-UA" altLang="ru-RU" sz="4000" b="1" i="1" dirty="0" smtClean="0">
              <a:latin typeface="Bookman Old Style" panose="020506040505050202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3970" y="919337"/>
            <a:ext cx="8718509" cy="18726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uk-UA" altLang="zh-CN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Твори живопису великого розміру, створені для прикрас </a:t>
            </a:r>
            <a:r>
              <a:rPr lang="uk-UA" altLang="zh-CN" sz="2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архітеркурних</a:t>
            </a:r>
            <a:r>
              <a:rPr lang="uk-UA" altLang="zh-CN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споруд та ансамблів (стінні розписи, мозаїка, гобелени тощо). </a:t>
            </a:r>
            <a:r>
              <a:rPr lang="ru-RU" altLang="zh-CN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Монументальний</a:t>
            </a:r>
            <a:r>
              <a:rPr lang="ru-RU" altLang="zh-CN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живопис</a:t>
            </a:r>
            <a:r>
              <a:rPr lang="ru-RU" altLang="zh-CN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тісно</a:t>
            </a:r>
            <a:r>
              <a:rPr lang="ru-RU" altLang="zh-CN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пов’язаний</a:t>
            </a:r>
            <a:r>
              <a:rPr lang="ru-RU" altLang="zh-CN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з </a:t>
            </a:r>
            <a:r>
              <a:rPr lang="ru-RU" altLang="zh-CN" sz="2400" b="1" i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архітектурою</a:t>
            </a:r>
            <a:r>
              <a:rPr lang="ru-RU" altLang="zh-CN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endParaRPr lang="uk-UA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uk-UA" altLang="ru-RU" sz="2400" dirty="0" smtClean="0">
              <a:latin typeface="Times New Roman" panose="020206030504050203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Tx/>
              <a:buFontTx/>
              <a:buChar char="•"/>
            </a:pPr>
            <a:endParaRPr lang="uk-UA" altLang="ru-RU" sz="24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2.bp.blogspot.com/-C6Btaz_AVSg/WnGlCdSttaI/AAAAAAADS0E/GiyaIaiPnGctCwoBgkPTk0XCL1JPVJ6EgCLcBGAs/s1600/sistine_ceili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01" y="2996952"/>
            <a:ext cx="4704457" cy="35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973" y="6210042"/>
            <a:ext cx="165301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i="1" dirty="0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фреска</a:t>
            </a:r>
          </a:p>
        </p:txBody>
      </p:sp>
      <p:pic>
        <p:nvPicPr>
          <p:cNvPr id="1028" name="Picture 4" descr="https://glavnoe.ua/UserFiles/Image2016/2017/04/12/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167"/>
          <a:stretch/>
        </p:blipFill>
        <p:spPr bwMode="auto">
          <a:xfrm>
            <a:off x="4997007" y="2233421"/>
            <a:ext cx="3849199" cy="4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76379" y="6117490"/>
            <a:ext cx="159530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3200" b="1" i="1" dirty="0" err="1" smtClean="0">
                <a:latin typeface="Bookman Old Style" panose="02050604050505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мурал</a:t>
            </a:r>
            <a:endParaRPr lang="uk-UA" altLang="ru-RU" sz="3200" b="1" i="1" dirty="0" smtClean="0">
              <a:latin typeface="Bookman Old Style" panose="02050604050505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066856" cy="7802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altLang="zh-CN" sz="4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Декоративний</a:t>
            </a:r>
            <a:r>
              <a:rPr lang="ru-RU" altLang="zh-CN" sz="4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4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живопис</a:t>
            </a:r>
            <a:endParaRPr lang="uk-UA" altLang="ru-RU" sz="4400" b="1" i="1" dirty="0" smtClean="0">
              <a:latin typeface="Bookman Old Style" panose="020506040505050202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3508" y="1058633"/>
            <a:ext cx="8282880" cy="17274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вид живопису, який призначений для прикрашання архітектурного ансамблю або </a:t>
            </a:r>
            <a:r>
              <a:rPr lang="uk-UA" altLang="ru-RU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є</a:t>
            </a:r>
            <a:r>
              <a:rPr lang="uk-UA" altLang="ru-RU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твором </a:t>
            </a:r>
            <a:r>
              <a:rPr lang="uk-UA" altLang="ru-RU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декоративно</a:t>
            </a:r>
            <a:r>
              <a:rPr lang="uk-UA" altLang="ru-RU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-ужиткового мистецтва.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´ÐµÐºÐ¾ÑÐ°ÑÐ¸Ð²Ð½Ð¸Ð¹ Ð¶Ð¸Ð²Ð¾Ð¿Ð¸Ñ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73" y="4169524"/>
            <a:ext cx="3395536" cy="226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tnoxata.com.ua/image/catalog/stat/k1/k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483" y="2629094"/>
            <a:ext cx="5070276" cy="38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76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6589712" cy="86407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altLang="zh-CN" sz="4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Станковий</a:t>
            </a:r>
            <a:r>
              <a:rPr lang="ru-RU" altLang="zh-CN" sz="4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4400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живопис</a:t>
            </a:r>
            <a:endParaRPr lang="uk-UA" altLang="ru-RU" sz="4400" b="1" i="1" dirty="0" smtClean="0">
              <a:latin typeface="Bookman Old Style" panose="020506040505050202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426896" cy="201622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Вид  живопису, який  об’єднує твори, що мають самостійне значення і не пов’язані з архітектурним ансамблем. 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Твори </a:t>
            </a:r>
            <a:r>
              <a:rPr lang="uk-UA" altLang="ru-RU" sz="2400" b="1" i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такого виду живопису можна переносити, зберігати в житлових приміщеннях, установах, </a:t>
            </a:r>
            <a:r>
              <a:rPr lang="uk-UA" altLang="ru-RU" sz="2400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музеях. </a:t>
            </a:r>
            <a:endParaRPr lang="uk-UA" altLang="ru-RU" sz="2400" b="1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spreso.tv/uploads/article/102481/images/im578x383-%D1%84%D1%80%D0%B0%D0%BD%D1%87%D1%83%D0%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159" y="2991981"/>
            <a:ext cx="4104456" cy="38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.day.kyiv.ua/sites/default/files/u52/l_v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421071" cy="38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2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60648"/>
            <a:ext cx="849694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Декораційно-театральний</a:t>
            </a:r>
            <a:r>
              <a:rPr lang="ru-RU" altLang="zh-CN" b="1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живопис</a:t>
            </a:r>
            <a:endParaRPr lang="uk-UA" altLang="ru-RU" b="1" i="1" dirty="0" smtClean="0">
              <a:latin typeface="Bookman Old Style" panose="020506040505050202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28831"/>
            <a:ext cx="864096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</a:rPr>
              <a:t>вид </a:t>
            </a:r>
            <a:r>
              <a:rPr lang="ru-RU" sz="2800" b="1" i="1" dirty="0" err="1">
                <a:latin typeface="Bookman Old Style" panose="02050604050505020204" pitchFamily="18" charset="0"/>
              </a:rPr>
              <a:t>образотворчого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мистецтва</a:t>
            </a:r>
            <a:r>
              <a:rPr lang="ru-RU" sz="2800" b="1" i="1" dirty="0"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latin typeface="Bookman Old Style" panose="02050604050505020204" pitchFamily="18" charset="0"/>
              </a:rPr>
              <a:t>який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тісно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зв’язаний</a:t>
            </a:r>
            <a:r>
              <a:rPr lang="ru-RU" sz="2800" b="1" i="1" dirty="0">
                <a:latin typeface="Bookman Old Style" panose="02050604050505020204" pitchFamily="18" charset="0"/>
              </a:rPr>
              <a:t> з </a:t>
            </a:r>
            <a:r>
              <a:rPr lang="ru-RU" sz="2800" b="1" i="1" dirty="0" err="1">
                <a:latin typeface="Bookman Old Style" panose="02050604050505020204" pitchFamily="18" charset="0"/>
              </a:rPr>
              <a:t>художнім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обрамленням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театральної</a:t>
            </a:r>
            <a:r>
              <a:rPr lang="ru-RU" sz="2800" b="1" i="1" dirty="0"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latin typeface="Bookman Old Style" panose="02050604050505020204" pitchFamily="18" charset="0"/>
              </a:rPr>
              <a:t>вистави</a:t>
            </a:r>
            <a:r>
              <a:rPr lang="ru-RU" sz="2800" b="1" i="1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5124" name="Picture 4" descr="https://b1.culture.ru/c/688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81963"/>
            <a:ext cx="4848473" cy="34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originals/13/8e/39/138e39c144cb5ded8ac767a71e9e05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573788" cy="287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628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16632"/>
            <a:ext cx="3816424" cy="780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CN" b="1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мініатюра</a:t>
            </a:r>
            <a:endParaRPr lang="uk-UA" altLang="ru-RU" b="1" i="1" dirty="0" smtClean="0">
              <a:latin typeface="Bookman Old Style" panose="02050604050505020204" pitchFamily="18" charset="0"/>
              <a:ea typeface="幼圆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885698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Bookman Old Style" panose="02050604050505020204" pitchFamily="18" charset="0"/>
              </a:rPr>
              <a:t>вид </a:t>
            </a:r>
            <a:r>
              <a:rPr lang="ru-RU" sz="2400" b="1" i="1" dirty="0" err="1">
                <a:latin typeface="Bookman Old Style" panose="02050604050505020204" pitchFamily="18" charset="0"/>
              </a:rPr>
              <a:t>живопису</a:t>
            </a:r>
            <a:r>
              <a:rPr lang="ru-RU" sz="2400" b="1" i="1" dirty="0"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latin typeface="Bookman Old Style" panose="02050604050505020204" pitchFamily="18" charset="0"/>
              </a:rPr>
              <a:t>виникнення</a:t>
            </a:r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</a:rPr>
              <a:t>якого</a:t>
            </a:r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</a:rPr>
              <a:t>неподільно</a:t>
            </a:r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 smtClean="0">
                <a:latin typeface="Bookman Old Style" panose="02050604050505020204" pitchFamily="18" charset="0"/>
              </a:rPr>
              <a:t>пов’язано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latin typeface="Bookman Old Style" panose="02050604050505020204" pitchFamily="18" charset="0"/>
              </a:rPr>
              <a:t>з </a:t>
            </a:r>
            <a:r>
              <a:rPr lang="ru-RU" sz="2400" b="1" i="1" dirty="0" err="1">
                <a:latin typeface="Bookman Old Style" panose="02050604050505020204" pitchFamily="18" charset="0"/>
              </a:rPr>
              <a:t>появою</a:t>
            </a:r>
            <a:r>
              <a:rPr lang="ru-RU" sz="2400" b="1" i="1" dirty="0">
                <a:latin typeface="Bookman Old Style" panose="02050604050505020204" pitchFamily="18" charset="0"/>
              </a:rPr>
              <a:t> перших </a:t>
            </a:r>
            <a:r>
              <a:rPr lang="ru-RU" sz="2400" b="1" i="1" dirty="0" err="1">
                <a:latin typeface="Bookman Old Style" panose="02050604050505020204" pitchFamily="18" charset="0"/>
              </a:rPr>
              <a:t>рукописів</a:t>
            </a:r>
            <a:r>
              <a:rPr lang="ru-RU" sz="2400" b="1" i="1" dirty="0">
                <a:latin typeface="Bookman Old Style" panose="02050604050505020204" pitchFamily="18" charset="0"/>
              </a:rPr>
              <a:t>, а </a:t>
            </a:r>
            <a:r>
              <a:rPr lang="ru-RU" sz="2400" b="1" i="1" dirty="0" err="1" smtClean="0">
                <a:latin typeface="Bookman Old Style" panose="02050604050505020204" pitchFamily="18" charset="0"/>
              </a:rPr>
              <a:t>внаслідок</a:t>
            </a:r>
            <a:r>
              <a:rPr lang="ru-RU" sz="2400" b="1" i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latin typeface="Bookman Old Style" panose="02050604050505020204" pitchFamily="18" charset="0"/>
              </a:rPr>
              <a:t>і </a:t>
            </a:r>
            <a:r>
              <a:rPr lang="ru-RU" sz="2400" b="1" i="1" dirty="0" err="1">
                <a:latin typeface="Bookman Old Style" panose="02050604050505020204" pitchFamily="18" charset="0"/>
              </a:rPr>
              <a:t>повноцінних</a:t>
            </a:r>
            <a:r>
              <a:rPr lang="ru-RU" sz="2400" b="1" i="1" dirty="0">
                <a:latin typeface="Bookman Old Style" panose="02050604050505020204" pitchFamily="18" charset="0"/>
              </a:rPr>
              <a:t> книг. Дана </a:t>
            </a:r>
            <a:r>
              <a:rPr lang="ru-RU" sz="2400" b="1" i="1" dirty="0" err="1">
                <a:latin typeface="Bookman Old Style" panose="02050604050505020204" pitchFamily="18" charset="0"/>
              </a:rPr>
              <a:t>техніка</a:t>
            </a:r>
            <a:r>
              <a:rPr lang="ru-RU" sz="2400" b="1" i="1" dirty="0">
                <a:latin typeface="Bookman Old Style" panose="02050604050505020204" pitchFamily="18" charset="0"/>
              </a:rPr>
              <a:t> є прообразом </a:t>
            </a:r>
            <a:r>
              <a:rPr lang="ru-RU" sz="2400" b="1" i="1" dirty="0" err="1">
                <a:latin typeface="Bookman Old Style" panose="02050604050505020204" pitchFamily="18" charset="0"/>
              </a:rPr>
              <a:t>сучасної</a:t>
            </a:r>
            <a:r>
              <a:rPr lang="ru-RU" sz="2400" b="1" i="1" dirty="0"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latin typeface="Bookman Old Style" panose="02050604050505020204" pitchFamily="18" charset="0"/>
              </a:rPr>
              <a:t>ілюстрації</a:t>
            </a:r>
            <a:r>
              <a:rPr lang="ru-RU" sz="2400" b="1" i="1" dirty="0">
                <a:latin typeface="Bookman Old Style" panose="02050604050505020204" pitchFamily="18" charset="0"/>
              </a:rPr>
              <a:t>. 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¿Ð¾ÑÑÑÐµÑÐ½Ð° Ð¼ÑÐ½ÑÐ°ÑÑÑ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26885" cy="42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¼ÑÐºÑÐ¾Ð¼ÑÐ½ÑÐ°ÑÑÑÐ° Ð² Ð¶Ð¸Ð²Ð¾Ð¿Ð¸ÑÑ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745" y="3356992"/>
            <a:ext cx="4920481" cy="32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858202"/>
      </p:ext>
    </p:extLst>
  </p:cSld>
  <p:clrMapOvr>
    <a:masterClrMapping/>
  </p:clrMapOvr>
</p:sld>
</file>

<file path=ppt/theme/theme1.xml><?xml version="1.0" encoding="utf-8"?>
<a:theme xmlns:a="http://schemas.openxmlformats.org/drawingml/2006/main" name="Puzzle [Showeet.com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uzzle [Showeet.com]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base.com-84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583</Template>
  <TotalTime>669</TotalTime>
  <Words>273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Puzzle [Showeet.com]</vt:lpstr>
      <vt:lpstr>1_Puzzle [Showeet.com]</vt:lpstr>
      <vt:lpstr>powerpointbase.com-843</vt:lpstr>
      <vt:lpstr>Живопис</vt:lpstr>
      <vt:lpstr>Слайд 2</vt:lpstr>
      <vt:lpstr>Художні засоби живопису </vt:lpstr>
      <vt:lpstr> Види живопису за призначенням та особливостями  художнього виконання</vt:lpstr>
      <vt:lpstr>Монументальний живопис</vt:lpstr>
      <vt:lpstr>Декоративний живопис</vt:lpstr>
      <vt:lpstr>Станковий живопис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</dc:title>
  <dc:creator>Sara Yasmeen (Wipro Technologies)</dc:creator>
  <cp:lastModifiedBy>Кубей</cp:lastModifiedBy>
  <cp:revision>56</cp:revision>
  <dcterms:created xsi:type="dcterms:W3CDTF">2010-02-23T11:30:32Z</dcterms:created>
  <dcterms:modified xsi:type="dcterms:W3CDTF">2021-01-18T16:14:05Z</dcterms:modified>
</cp:coreProperties>
</file>