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1" r:id="rId2"/>
    <p:sldId id="283" r:id="rId3"/>
    <p:sldId id="300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285" r:id="rId14"/>
    <p:sldId id="289" r:id="rId15"/>
    <p:sldId id="282" r:id="rId16"/>
    <p:sldId id="291" r:id="rId17"/>
    <p:sldId id="294" r:id="rId18"/>
    <p:sldId id="278" r:id="rId19"/>
    <p:sldId id="295" r:id="rId20"/>
    <p:sldId id="298" r:id="rId21"/>
    <p:sldId id="299" r:id="rId22"/>
    <p:sldId id="297" r:id="rId23"/>
    <p:sldId id="296" r:id="rId24"/>
    <p:sldId id="302" r:id="rId25"/>
    <p:sldId id="303" r:id="rId26"/>
    <p:sldId id="287" r:id="rId27"/>
    <p:sldId id="26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4BDF"/>
    <a:srgbClr val="72457B"/>
    <a:srgbClr val="0099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897" autoAdjust="0"/>
    <p:restoredTop sz="98925" autoAdjust="0"/>
  </p:normalViewPr>
  <p:slideViewPr>
    <p:cSldViewPr>
      <p:cViewPr>
        <p:scale>
          <a:sx n="70" d="100"/>
          <a:sy n="70" d="100"/>
        </p:scale>
        <p:origin x="-161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1E092-17F8-4D16-B27C-D5FCE7CEA437}">
      <dsp:nvSpPr>
        <dsp:cNvPr id="0" name=""/>
        <dsp:cNvSpPr/>
      </dsp:nvSpPr>
      <dsp:spPr>
        <a:xfrm>
          <a:off x="364664" y="0"/>
          <a:ext cx="5128344" cy="5128344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E74E8-5DE8-4A19-A1E9-CFB7D100A0B7}">
      <dsp:nvSpPr>
        <dsp:cNvPr id="0" name=""/>
        <dsp:cNvSpPr/>
      </dsp:nvSpPr>
      <dsp:spPr>
        <a:xfrm>
          <a:off x="1518631" y="515588"/>
          <a:ext cx="6153833" cy="1213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Актуальність</a:t>
          </a:r>
          <a:r>
            <a:rPr lang="ru-RU" sz="22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. </a:t>
          </a:r>
          <a:r>
            <a:rPr lang="ru-RU" sz="22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Учень</a:t>
          </a:r>
          <a:r>
            <a:rPr lang="ru-RU" sz="22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є </a:t>
          </a:r>
          <a:r>
            <a:rPr lang="ru-RU" sz="22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освіченим,але</a:t>
          </a:r>
          <a:r>
            <a:rPr lang="ru-RU" sz="22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практично не </a:t>
          </a:r>
          <a:r>
            <a:rPr lang="ru-RU" sz="22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готовий</a:t>
          </a:r>
          <a:r>
            <a:rPr lang="ru-RU" sz="22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до </a:t>
          </a:r>
          <a:r>
            <a:rPr lang="ru-RU" sz="22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життя</a:t>
          </a:r>
          <a:r>
            <a:rPr lang="ru-RU" sz="22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.</a:t>
          </a:r>
          <a:endParaRPr lang="ru-RU" sz="22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1577892" y="574849"/>
        <a:ext cx="6035311" cy="1095453"/>
      </dsp:txXfrm>
    </dsp:sp>
    <dsp:sp modelId="{0BBD3053-A458-473E-94F8-38974E015B76}">
      <dsp:nvSpPr>
        <dsp:cNvPr id="0" name=""/>
        <dsp:cNvSpPr/>
      </dsp:nvSpPr>
      <dsp:spPr>
        <a:xfrm>
          <a:off x="1500130" y="1881310"/>
          <a:ext cx="6190834" cy="1213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Перспективність.Висока</a:t>
          </a:r>
          <a:r>
            <a:rPr lang="uk-UA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готовність до успішної діяльності в різних сферах.</a:t>
          </a:r>
          <a:endParaRPr lang="ru-RU" sz="21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1559391" y="1940571"/>
        <a:ext cx="6072312" cy="1095453"/>
      </dsp:txXfrm>
    </dsp:sp>
    <dsp:sp modelId="{6D2628A6-0855-4197-BD19-17EF9ED2B413}">
      <dsp:nvSpPr>
        <dsp:cNvPr id="0" name=""/>
        <dsp:cNvSpPr/>
      </dsp:nvSpPr>
      <dsp:spPr>
        <a:xfrm>
          <a:off x="1490863" y="3247033"/>
          <a:ext cx="6209368" cy="1213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Теоретичною основою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є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концепція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художньо-естетичного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виховання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учнів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у </a:t>
          </a:r>
          <a:r>
            <a:rPr lang="ru-RU" sz="2100" b="1" kern="1200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навчальних</a:t>
          </a:r>
          <a:r>
            <a:rPr lang="ru-RU" sz="2100" b="1" kern="12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закладах.</a:t>
          </a:r>
          <a:endParaRPr lang="ru-RU" sz="21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1550124" y="3306294"/>
        <a:ext cx="6090846" cy="1095453"/>
      </dsp:txXfrm>
    </dsp:sp>
  </dsp:spTree>
</dsp:drawing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E422-6AE1-4DFF-8EE1-BBCA188BE98D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B4C65-EB0B-4803-BC2E-EE31988275F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6056384-холст-на-мольберте-деревянной-мольберт-с-чистым-холст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24738" cy="6309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54006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Розвиток творчих здібностей учнів на уроках образотворчого мистецтва 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4653136"/>
            <a:ext cx="4969052" cy="1569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Підготувала</a:t>
            </a: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вчитель</a:t>
            </a: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образотворчого</a:t>
            </a: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мистецтва</a:t>
            </a:r>
            <a:endParaRPr lang="ru-RU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Кубей</a:t>
            </a:r>
            <a:endParaRPr lang="uk-UA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Світлана Петрівна</a:t>
            </a:r>
            <a:endParaRPr lang="ru-RU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rsch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484784"/>
            <a:ext cx="3707904" cy="4354658"/>
          </a:xfrm>
          <a:prstGeom prst="rect">
            <a:avLst/>
          </a:prstGeom>
        </p:spPr>
      </p:pic>
      <p:pic>
        <p:nvPicPr>
          <p:cNvPr id="11" name="Рисунок 10" descr="Graphics-Painting-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4196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3074" name="Picture 2" descr="C:\Users\user\Desktop\Фото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4216535" cy="3912500"/>
          </a:xfrm>
          <a:prstGeom prst="rect">
            <a:avLst/>
          </a:prstGeom>
          <a:noFill/>
        </p:spPr>
      </p:pic>
      <p:pic>
        <p:nvPicPr>
          <p:cNvPr id="3075" name="Picture 3" descr="C:\Users\user\Desktop\Фото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214842" cy="476422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4098" name="Picture 2" descr="C:\Users\user\Desktop\Фото01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072494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5122" name="Picture 2" descr="C:\Users\user\Desktop\Фото0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21447"/>
            <a:ext cx="8001056" cy="596507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3" name="Рисунок 12" descr="Graphics-Painting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-315416"/>
            <a:ext cx="9144000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0648"/>
            <a:ext cx="590465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Жанри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образотворчого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мистецтва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Релігійний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жанр. 6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uk-U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1" name="Рисунок 1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scy;&amp;iecy;&amp;rcy;&amp;kcy;&amp;vcy;&amp;acy; &amp;mcy;&amp;icy;&amp;khcy;&amp;acy;&amp;yicy;&amp;lcy;&amp;acy; &amp;vcy; &amp;kcy;&amp;acy;&amp;lcy;&amp;ucy;&amp;shcy;&amp;iukcy;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45638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scy;&amp;iecy;&amp;rcy;&amp;kcy;&amp;vcy;&amp;acy; &amp;mcy;&amp;icy;&amp;khcy;&amp;acy;&amp;yicy;&amp;lcy;&amp;acy; &amp;vcy; &amp;kcy;&amp;acy;&amp;lcy;&amp;ucy;&amp;shcy;&amp;iukcy;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4664"/>
            <a:ext cx="367240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83568" y="2708920"/>
            <a:ext cx="3491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Церква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Калуші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27576" y="2636912"/>
            <a:ext cx="38164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Церква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Копиченцях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5652120" y="6334780"/>
            <a:ext cx="282866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пієта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" name="Рисунок 22" descr="https://zbruc.eu/sites/default/files/pictures/pieta_-_1930s.jpg"/>
          <p:cNvPicPr/>
          <p:nvPr/>
        </p:nvPicPr>
        <p:blipFill>
          <a:blip r:embed="rId5" cstate="print"/>
          <a:srcRect r="2326" b="7445"/>
          <a:stretch>
            <a:fillRect/>
          </a:stretch>
        </p:blipFill>
        <p:spPr bwMode="auto">
          <a:xfrm>
            <a:off x="4932040" y="3356992"/>
            <a:ext cx="302433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 &amp;ocy;&amp;scy;&amp;iukcy;&amp;ncy;&amp;chcy;&amp;ucy;&amp;kcy;&quot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284984"/>
            <a:ext cx="244827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2399909" y="6291761"/>
            <a:ext cx="444371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Собор святого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юрія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львові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-315416"/>
            <a:ext cx="9144000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6" name="Рисунок 5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vcy;&amp;ocy;&amp;lcy;&amp;ocy;&amp;dcy;&amp;icy;&amp;mcy;&amp;icy;&amp;rcy; &amp;shcy;&amp;iecy;&amp;rcy;&amp;scy;&amp;tcy;&amp;iukcy;&amp;jcy;&quot;"/>
          <p:cNvPicPr/>
          <p:nvPr/>
        </p:nvPicPr>
        <p:blipFill>
          <a:blip r:embed="rId3" cstate="print"/>
          <a:srcRect l="15593" t="20865" r="19322" b="5089"/>
          <a:stretch>
            <a:fillRect/>
          </a:stretch>
        </p:blipFill>
        <p:spPr bwMode="auto">
          <a:xfrm>
            <a:off x="683568" y="548680"/>
            <a:ext cx="4248472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:\Вхідні (5) - o.e.petrinuk@gmail.com - Gmail_files\DSC_0596.JPG"/>
          <p:cNvPicPr>
            <a:picLocks noChangeAspect="1" noChangeArrowheads="1"/>
          </p:cNvPicPr>
          <p:nvPr/>
        </p:nvPicPr>
        <p:blipFill>
          <a:blip r:embed="rId4" cstate="print"/>
          <a:srcRect l="5612" r="15124" b="10101"/>
          <a:stretch>
            <a:fillRect/>
          </a:stretch>
        </p:blipFill>
        <p:spPr bwMode="auto">
          <a:xfrm>
            <a:off x="4860032" y="1484784"/>
            <a:ext cx="3348094" cy="5733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11560" y="4813994"/>
            <a:ext cx="374441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В.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шерстій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3" name="Рисунок 12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608512" cy="2592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vcy;&amp;ocy;&amp;lcy;&amp;ocy;&amp;dcy;&amp;icy;&amp;mcy;&amp;icy;&amp;rcy; &amp;shcy;&amp;iecy;&amp;rcy;&amp;scy;&amp;tcy;&amp;iukcy;&amp;jcy;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261" y="3356992"/>
            <a:ext cx="2664296" cy="3240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Рисунок 18" descr="&amp;iecy;0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703" y="2060848"/>
            <a:ext cx="3888432" cy="4365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43608" y="3717031"/>
            <a:ext cx="343602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27414" t="61443" r="5919"/>
          <a:stretch>
            <a:fillRect/>
          </a:stretch>
        </p:blipFill>
        <p:spPr bwMode="auto">
          <a:xfrm rot="6532640" flipH="1">
            <a:off x="6067037" y="1456664"/>
            <a:ext cx="2672358" cy="2330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3038" t="6061" r="55283" b="28083"/>
          <a:stretch>
            <a:fillRect/>
          </a:stretch>
        </p:blipFill>
        <p:spPr bwMode="auto">
          <a:xfrm rot="21087025">
            <a:off x="363813" y="1226832"/>
            <a:ext cx="2541649" cy="2669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5" cstate="print"/>
          <a:srcRect l="57646" t="-2020" b="17969"/>
          <a:stretch>
            <a:fillRect/>
          </a:stretch>
        </p:blipFill>
        <p:spPr bwMode="auto">
          <a:xfrm>
            <a:off x="3419872" y="548680"/>
            <a:ext cx="237626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" descr="C:\Users\Admin\Desktop\Для ПетринюкОЄ\DSC_0774.JPG"/>
          <p:cNvPicPr>
            <a:picLocks noChangeAspect="1" noChangeArrowheads="1"/>
          </p:cNvPicPr>
          <p:nvPr/>
        </p:nvPicPr>
        <p:blipFill>
          <a:blip r:embed="rId6" cstate="print"/>
          <a:srcRect l="8108" t="12718" r="5405" b="9751"/>
          <a:stretch>
            <a:fillRect/>
          </a:stretch>
        </p:blipFill>
        <p:spPr bwMode="auto">
          <a:xfrm>
            <a:off x="1835696" y="3717032"/>
            <a:ext cx="475252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1124744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uk-UA" sz="2000" b="1" i="1" dirty="0" smtClean="0"/>
              <a:t> </a:t>
            </a:r>
            <a:endParaRPr lang="uk-UA" sz="2000" b="1" i="1" dirty="0"/>
          </a:p>
        </p:txBody>
      </p:sp>
      <p:pic>
        <p:nvPicPr>
          <p:cNvPr id="15" name="Рисунок 14" descr="C:\Users\Admin\Desktop\Для ПетринюкОЄ\DSC_0778.JPG"/>
          <p:cNvPicPr/>
          <p:nvPr/>
        </p:nvPicPr>
        <p:blipFill>
          <a:blip r:embed="rId3" cstate="print"/>
          <a:srcRect l="22452" t="6398" r="3642" b="58515"/>
          <a:stretch>
            <a:fillRect/>
          </a:stretch>
        </p:blipFill>
        <p:spPr bwMode="auto">
          <a:xfrm>
            <a:off x="323528" y="260648"/>
            <a:ext cx="331236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 descr="C:\Users\Admin\Desktop\Для ПетринюкОЄ\DSC_0778.JPG"/>
          <p:cNvPicPr/>
          <p:nvPr/>
        </p:nvPicPr>
        <p:blipFill>
          <a:blip r:embed="rId4" cstate="print"/>
          <a:srcRect l="9657" t="52371" r="2804" b="3093"/>
          <a:stretch>
            <a:fillRect/>
          </a:stretch>
        </p:blipFill>
        <p:spPr bwMode="auto">
          <a:xfrm>
            <a:off x="2987824" y="2132856"/>
            <a:ext cx="3822325" cy="2617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/>
          <p:nvPr/>
        </p:nvPicPr>
        <p:blipFill>
          <a:blip r:embed="rId5" cstate="print"/>
          <a:srcRect t="50722" r="1558" b="5567"/>
          <a:stretch>
            <a:fillRect/>
          </a:stretch>
        </p:blipFill>
        <p:spPr bwMode="auto">
          <a:xfrm rot="16200000">
            <a:off x="5175877" y="2321069"/>
            <a:ext cx="4615475" cy="2798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/>
          <p:cNvPicPr/>
          <p:nvPr/>
        </p:nvPicPr>
        <p:blipFill>
          <a:blip r:embed="rId6" cstate="print"/>
          <a:srcRect l="16823" t="13608" r="13395" b="52784"/>
          <a:stretch>
            <a:fillRect/>
          </a:stretch>
        </p:blipFill>
        <p:spPr bwMode="auto">
          <a:xfrm rot="15435953">
            <a:off x="236493" y="3567444"/>
            <a:ext cx="3577547" cy="2533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1071546"/>
            <a:ext cx="6357982" cy="378565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dirty="0" smtClean="0"/>
              <a:t>       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У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творчого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вчителя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і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учні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прагнутимуть</a:t>
            </a:r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 до </a:t>
            </a:r>
            <a:r>
              <a:rPr lang="ru-RU" sz="5400" b="1" dirty="0" err="1" smtClean="0">
                <a:solidFill>
                  <a:srgbClr val="FF0000"/>
                </a:solidFill>
                <a:latin typeface="Century" pitchFamily="18" charset="0"/>
              </a:rPr>
              <a:t>творчості</a:t>
            </a:r>
            <a:endParaRPr lang="uk-UA" sz="5400" b="1" dirty="0" smtClean="0">
              <a:solidFill>
                <a:srgbClr val="FF0000"/>
              </a:solidFill>
              <a:latin typeface="Century" pitchFamily="18" charset="0"/>
            </a:endParaRPr>
          </a:p>
          <a:p>
            <a:pPr algn="just"/>
            <a:endParaRPr lang="uk-UA" sz="2400" b="1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Graphics-Painting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41204">
            <a:off x="2750" y="574263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1691680" y="399727"/>
            <a:ext cx="5904656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Мистецтво в нашому житті</a:t>
            </a:r>
          </a:p>
          <a:p>
            <a:pPr algn="ctr"/>
            <a:r>
              <a:rPr lang="uk-UA" sz="3200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 клас.</a:t>
            </a:r>
            <a:r>
              <a:rPr lang="en-US" sz="3200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Декоративно - </a:t>
            </a:r>
            <a:r>
              <a:rPr lang="ru-RU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прикладне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мистецтво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Писанкарство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Рисунок 1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ucy;&amp;zcy;&amp;iecy;&amp;jcy; &amp;pcy;&amp;icy;&amp;scy;&amp;acy;&amp;ncy;&amp;kcy;&amp;icy; &amp;vcy; &amp;kcy;&amp;ocy;&amp;lcy;&amp;ocy;&amp;mcy;&amp;icy;&amp;yicy;&quot;"/>
          <p:cNvPicPr/>
          <p:nvPr/>
        </p:nvPicPr>
        <p:blipFill>
          <a:blip r:embed="rId3" cstate="print"/>
          <a:srcRect l="24233" t="10942" r="28433"/>
          <a:stretch>
            <a:fillRect/>
          </a:stretch>
        </p:blipFill>
        <p:spPr bwMode="auto">
          <a:xfrm rot="430331">
            <a:off x="6137840" y="2323560"/>
            <a:ext cx="2664296" cy="3333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 descr="C:\Users\Admin\Desktop\Для ПетринюкОЄ\DSC_0750.JPG"/>
          <p:cNvPicPr/>
          <p:nvPr/>
        </p:nvPicPr>
        <p:blipFill>
          <a:blip r:embed="rId4" cstate="print"/>
          <a:srcRect l="12258" t="1323" r="54121" b="2645"/>
          <a:stretch>
            <a:fillRect/>
          </a:stretch>
        </p:blipFill>
        <p:spPr bwMode="auto">
          <a:xfrm rot="21204028">
            <a:off x="107480" y="2214454"/>
            <a:ext cx="244827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G:\Для ПетринюкОЄ\DSC_088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14" t="-1816" r="9526" b="12503"/>
          <a:stretch/>
        </p:blipFill>
        <p:spPr bwMode="auto">
          <a:xfrm>
            <a:off x="2557586" y="4217841"/>
            <a:ext cx="3571240" cy="2809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6" name="Рисунок 5" descr="C:\Users\Admin\Desktop\Для ПетринюкОЄ\DSC_0783.JPG"/>
          <p:cNvPicPr/>
          <p:nvPr/>
        </p:nvPicPr>
        <p:blipFill>
          <a:blip r:embed="rId3" cstate="print"/>
          <a:srcRect l="19689" t="7050" r="21417" b="3916"/>
          <a:stretch>
            <a:fillRect/>
          </a:stretch>
        </p:blipFill>
        <p:spPr bwMode="auto">
          <a:xfrm>
            <a:off x="2555776" y="1988840"/>
            <a:ext cx="3888432" cy="3536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4" cstate="print"/>
          <a:srcRect l="12319" t="7463" r="9058" b="12438"/>
          <a:stretch>
            <a:fillRect/>
          </a:stretch>
        </p:blipFill>
        <p:spPr bwMode="auto">
          <a:xfrm rot="2188108">
            <a:off x="6106152" y="3888409"/>
            <a:ext cx="2234054" cy="28244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scy;&amp;tcy;&amp;acy;&amp;ncy;&amp;dcy;&amp;acy;&amp;rcy;&amp;tcy;&amp;ncy;&amp;iukcy; &amp;pcy;&amp;icy;&amp;scy;&amp;acy;&amp;ncy;&amp;kcy;&amp;icy; &amp;zcy; &amp;kcy;&amp;vcy;&amp;iukcy;&amp;lcy;&amp;iukcy;&amp;ncy;&amp;gcy;&amp;ucy;&quot;"/>
          <p:cNvPicPr/>
          <p:nvPr/>
        </p:nvPicPr>
        <p:blipFill>
          <a:blip r:embed="rId5" cstate="print"/>
          <a:srcRect l="18644" t="6616" r="15932" b="16285"/>
          <a:stretch>
            <a:fillRect/>
          </a:stretch>
        </p:blipFill>
        <p:spPr bwMode="auto">
          <a:xfrm rot="18991270">
            <a:off x="845675" y="3824218"/>
            <a:ext cx="1908033" cy="29539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scy;&amp;tcy;&amp;acy;&amp;ncy;&amp;dcy;&amp;acy;&amp;rcy;&amp;tcy;&amp;ncy;&amp;iukcy; &amp;pcy;&amp;icy;&amp;scy;&amp;acy;&amp;ncy;&amp;kcy;&amp;icy;&quot;"/>
          <p:cNvPicPr/>
          <p:nvPr/>
        </p:nvPicPr>
        <p:blipFill>
          <a:blip r:embed="rId6" cstate="print"/>
          <a:srcRect l="4355" t="13428" r="52258" b="7773"/>
          <a:stretch>
            <a:fillRect/>
          </a:stretch>
        </p:blipFill>
        <p:spPr bwMode="auto">
          <a:xfrm rot="3564865">
            <a:off x="5519897" y="840931"/>
            <a:ext cx="3302314" cy="21897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scy;&amp;tcy;&amp;acy;&amp;ncy;&amp;dcy;&amp;acy;&amp;rcy;&amp;tcy;&amp;ncy;&amp;iukcy; &amp;pcy;&amp;icy;&amp;scy;&amp;acy;&amp;ncy;&amp;kcy;&amp;icy;&quot;"/>
          <p:cNvPicPr/>
          <p:nvPr/>
        </p:nvPicPr>
        <p:blipFill>
          <a:blip r:embed="rId6" cstate="print"/>
          <a:srcRect l="54516" t="10247" r="2903" b="15901"/>
          <a:stretch>
            <a:fillRect/>
          </a:stretch>
        </p:blipFill>
        <p:spPr bwMode="auto">
          <a:xfrm rot="19262498">
            <a:off x="506798" y="604954"/>
            <a:ext cx="3047178" cy="22633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572" y="275570"/>
            <a:ext cx="4032447" cy="3024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 r="1587"/>
          <a:stretch>
            <a:fillRect/>
          </a:stretch>
        </p:blipFill>
        <p:spPr bwMode="auto">
          <a:xfrm>
            <a:off x="2227171" y="3490091"/>
            <a:ext cx="4392488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C:\Users\Admin\Desktop\Для ПетринюкОЄ\DSC_0749.JPG"/>
          <p:cNvPicPr/>
          <p:nvPr/>
        </p:nvPicPr>
        <p:blipFill>
          <a:blip r:embed="rId5" cstate="print"/>
          <a:srcRect l="62306" t="6103" r="4723" b="12264"/>
          <a:stretch>
            <a:fillRect/>
          </a:stretch>
        </p:blipFill>
        <p:spPr bwMode="auto">
          <a:xfrm>
            <a:off x="179512" y="2924944"/>
            <a:ext cx="2016224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C:\Users\Admin\Desktop\Для ПетринюкОЄ\DSC_0749.JPG"/>
          <p:cNvPicPr/>
          <p:nvPr/>
        </p:nvPicPr>
        <p:blipFill>
          <a:blip r:embed="rId5" cstate="print"/>
          <a:srcRect l="3738" t="6103" r="62112" b="10489"/>
          <a:stretch>
            <a:fillRect/>
          </a:stretch>
        </p:blipFill>
        <p:spPr bwMode="auto">
          <a:xfrm>
            <a:off x="6688577" y="2996952"/>
            <a:ext cx="2088232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1124744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uk-UA" sz="2000" b="1" i="1" dirty="0" smtClean="0"/>
              <a:t> </a:t>
            </a:r>
            <a:endParaRPr lang="uk-UA" sz="2000" b="1" i="1" dirty="0"/>
          </a:p>
        </p:txBody>
      </p:sp>
      <p:pic>
        <p:nvPicPr>
          <p:cNvPr id="10" name="Рисунок 9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3" cstate="print"/>
          <a:srcRect r="2573" b="19992"/>
          <a:stretch>
            <a:fillRect/>
          </a:stretch>
        </p:blipFill>
        <p:spPr bwMode="auto">
          <a:xfrm>
            <a:off x="4283968" y="260648"/>
            <a:ext cx="468051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cy;&amp;tcy;&amp;yacy;&amp;chcy;&amp;iukcy; &amp;mcy;&amp;acy;&amp;lcy;&amp;yucy;&amp;ncy;&amp;kcy;&amp;icy; &amp;pcy;&amp;acy;&amp;mcy;&amp;yacy;&amp;tcy;&amp;ncy;&amp;icy;&amp;kcy;&amp;iukcy;&amp;vcy; &amp;vcy;&amp;ocy;&amp;yicy;&amp;ncy;&amp;acy;&amp;mcy;&quot;"/>
          <p:cNvPicPr/>
          <p:nvPr/>
        </p:nvPicPr>
        <p:blipFill>
          <a:blip r:embed="rId4" cstate="print"/>
          <a:srcRect t="21609" r="-162"/>
          <a:stretch>
            <a:fillRect/>
          </a:stretch>
        </p:blipFill>
        <p:spPr bwMode="auto">
          <a:xfrm>
            <a:off x="467544" y="332656"/>
            <a:ext cx="302433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cy;&amp;tcy;&amp;yacy;&amp;chcy;&amp;iukcy; &amp;mcy;&amp;acy;&amp;lcy;&amp;yucy;&amp;ncy;&amp;kcy;&amp;icy; &amp;pcy;&amp;acy;&amp;mcy;&amp;yacy;&amp;tcy;&amp;ncy;&amp;icy;&amp;kcy;&amp;iukcy;&amp;vcy; &amp;vcy;&amp;ocy;&amp;yicy;&amp;ncy;&amp;acy;&amp;mcy;&quot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924944"/>
            <a:ext cx="2880320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C:\Users\Admin\Desktop\Для ПетринюкОЄ\DSC_0782.JPG"/>
          <p:cNvPicPr/>
          <p:nvPr/>
        </p:nvPicPr>
        <p:blipFill>
          <a:blip r:embed="rId6" cstate="print"/>
          <a:srcRect l="9657" t="3286" r="49221" b="12207"/>
          <a:stretch>
            <a:fillRect/>
          </a:stretch>
        </p:blipFill>
        <p:spPr bwMode="auto">
          <a:xfrm>
            <a:off x="6300192" y="3212976"/>
            <a:ext cx="25146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C:\Users\Admin\Desktop\Для ПетринюкОЄ\DSC_0782.JPG"/>
          <p:cNvPicPr/>
          <p:nvPr/>
        </p:nvPicPr>
        <p:blipFill>
          <a:blip r:embed="rId7" cstate="print"/>
          <a:srcRect l="55452" t="4695" r="3427"/>
          <a:stretch>
            <a:fillRect/>
          </a:stretch>
        </p:blipFill>
        <p:spPr bwMode="auto">
          <a:xfrm>
            <a:off x="467544" y="3140968"/>
            <a:ext cx="2304256" cy="350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9" descr="1450427546_765138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18415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9699" name="TextBox 7"/>
          <p:cNvSpPr txBox="1">
            <a:spLocks noChangeArrowheads="1"/>
          </p:cNvSpPr>
          <p:nvPr/>
        </p:nvSpPr>
        <p:spPr bwMode="auto">
          <a:xfrm>
            <a:off x="1835150" y="188913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9051" t="9576" r="5113" b="15520"/>
          <a:stretch/>
        </p:blipFill>
        <p:spPr>
          <a:xfrm>
            <a:off x="3680461" y="373063"/>
            <a:ext cx="5108982" cy="2952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7475" t="3630" r="5900"/>
          <a:stretch/>
        </p:blipFill>
        <p:spPr>
          <a:xfrm>
            <a:off x="3030908" y="4859551"/>
            <a:ext cx="3117110" cy="229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1413" t="9574" r="10626" b="19088"/>
          <a:stretch/>
        </p:blipFill>
        <p:spPr>
          <a:xfrm rot="5400000">
            <a:off x="5502356" y="3659931"/>
            <a:ext cx="4097049" cy="2483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C:\Users\fake\Documents\шевченко фото\shev2.j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6173">
            <a:off x="258567" y="153429"/>
            <a:ext cx="2780193" cy="3639526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t="4820" r="9051" b="11954"/>
          <a:stretch/>
        </p:blipFill>
        <p:spPr>
          <a:xfrm>
            <a:off x="2766049" y="2469749"/>
            <a:ext cx="3646827" cy="2363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13" t="8386" r="8263" b="3631"/>
          <a:stretch/>
        </p:blipFill>
        <p:spPr>
          <a:xfrm rot="5400000">
            <a:off x="-118466" y="4059088"/>
            <a:ext cx="3302424" cy="2395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6730256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1124744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uk-UA" sz="2000" b="1" i="1" dirty="0" smtClean="0"/>
              <a:t> </a:t>
            </a:r>
            <a:endParaRPr lang="uk-UA" sz="2000" b="1" i="1" dirty="0"/>
          </a:p>
        </p:txBody>
      </p:sp>
      <p:pic>
        <p:nvPicPr>
          <p:cNvPr id="2052" name="Picture 4" descr="E:\Для ПетринюкОЄ\DSC_0870.JPG"/>
          <p:cNvPicPr>
            <a:picLocks noChangeAspect="1" noChangeArrowheads="1"/>
          </p:cNvPicPr>
          <p:nvPr/>
        </p:nvPicPr>
        <p:blipFill>
          <a:blip r:embed="rId3" cstate="print"/>
          <a:srcRect l="40660" t="18057" b="15578"/>
          <a:stretch>
            <a:fillRect/>
          </a:stretch>
        </p:blipFill>
        <p:spPr bwMode="auto">
          <a:xfrm>
            <a:off x="285720" y="3429000"/>
            <a:ext cx="4357718" cy="3227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E:\Для ПетринюкОЄ\DSC_0884.JPG"/>
          <p:cNvPicPr>
            <a:picLocks noChangeAspect="1" noChangeArrowheads="1"/>
          </p:cNvPicPr>
          <p:nvPr/>
        </p:nvPicPr>
        <p:blipFill>
          <a:blip r:embed="rId4" cstate="print"/>
          <a:srcRect l="25000" t="6357" b="11075"/>
          <a:stretch>
            <a:fillRect/>
          </a:stretch>
        </p:blipFill>
        <p:spPr bwMode="auto">
          <a:xfrm>
            <a:off x="2492135" y="285728"/>
            <a:ext cx="421278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E:\Для ПетринюкОЄ\DSC_0883.JPG"/>
          <p:cNvPicPr>
            <a:picLocks noChangeAspect="1" noChangeArrowheads="1"/>
          </p:cNvPicPr>
          <p:nvPr/>
        </p:nvPicPr>
        <p:blipFill>
          <a:blip r:embed="rId5" cstate="print"/>
          <a:srcRect l="26562" t="12255" r="5469" b="13434"/>
          <a:stretch>
            <a:fillRect/>
          </a:stretch>
        </p:blipFill>
        <p:spPr bwMode="auto">
          <a:xfrm>
            <a:off x="4857752" y="2857496"/>
            <a:ext cx="4088975" cy="2960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 descr="Graphics-Painting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1"/>
            <a:ext cx="9144000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3" name="Рисунок 12" descr="Graphics-Painting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2438400" cy="2438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7784" y="1124744"/>
            <a:ext cx="59766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v"/>
            </a:pPr>
            <a:r>
              <a:rPr lang="uk-UA" sz="2000" b="1" i="1" dirty="0" smtClean="0"/>
              <a:t>Результат процесу вчення значною мірою залежить від стану викладання, його доцільності, від організації навчальної діяльності учнів.</a:t>
            </a:r>
          </a:p>
          <a:p>
            <a:pPr marL="457200" lvl="0" indent="-457200"/>
            <a:endParaRPr lang="uk-UA" sz="2000" b="1" i="1" dirty="0" smtClean="0"/>
          </a:p>
          <a:p>
            <a:pPr marL="457200" lvl="0" indent="-457200">
              <a:buFont typeface="Wingdings" pitchFamily="2" charset="2"/>
              <a:buChar char="v"/>
            </a:pPr>
            <a:r>
              <a:rPr lang="uk-UA" sz="2000" b="1" i="1" dirty="0" smtClean="0"/>
              <a:t>А. Ейнштейн: «Вчитель знає свій предмет, але не завжди вміє зробити його цікавим.»</a:t>
            </a:r>
          </a:p>
          <a:p>
            <a:pPr marL="457200" lvl="0" indent="-457200">
              <a:buFont typeface="Wingdings" pitchFamily="2" charset="2"/>
              <a:buChar char="v"/>
            </a:pPr>
            <a:endParaRPr lang="uk-UA" sz="2000" b="1" i="1" dirty="0" smtClean="0"/>
          </a:p>
          <a:p>
            <a:pPr marL="457200" lvl="0" indent="-457200">
              <a:buFont typeface="Wingdings" pitchFamily="2" charset="2"/>
              <a:buChar char="v"/>
            </a:pPr>
            <a:r>
              <a:rPr lang="uk-UA" sz="2000" b="1" i="1" dirty="0" smtClean="0"/>
              <a:t>Використання компетентності, продуктивної творчої діяльності  на уроках образотворчого мистецтва може розв'язати ряд проблем, які виникають перед вчителем та учнем. </a:t>
            </a:r>
            <a:endParaRPr lang="uk-UA" sz="2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332657"/>
            <a:ext cx="46085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висновок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2763738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latin typeface="Comic Sans MS" pitchFamily="66" charset="0"/>
              </a:rPr>
              <a:t>Дякую за увагу!!!</a:t>
            </a:r>
            <a:endParaRPr lang="uk-UA" sz="8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ga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317" y="1556792"/>
            <a:ext cx="8924683" cy="530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091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mph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1" y="2967335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028" name="Picture 4" descr="C:\Users\user\Desktop\DSC_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7858180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3074" name="Picture 2" descr="C:\Users\user\Desktop\DSC_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7786742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4102" name="Picture 6" descr="C:\Users\user\Desktop\Фото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214842" cy="5857916"/>
          </a:xfrm>
          <a:prstGeom prst="rect">
            <a:avLst/>
          </a:prstGeom>
          <a:noFill/>
        </p:spPr>
      </p:pic>
      <p:pic>
        <p:nvPicPr>
          <p:cNvPr id="4103" name="Picture 7" descr="C:\Users\user\Desktop\Семінар 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286280" cy="5786477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5122" name="Picture 2" descr="C:\Users\user\Desktop\DSC_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8309015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6146" name="Picture 2" descr="C:\Users\user\Desktop\DSC02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7858180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P80125-113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428868"/>
            <a:ext cx="2694816" cy="1995398"/>
          </a:xfrm>
          <a:prstGeom prst="rect">
            <a:avLst/>
          </a:prstGeom>
          <a:noFill/>
        </p:spPr>
      </p:pic>
      <p:pic>
        <p:nvPicPr>
          <p:cNvPr id="7" name="Рисунок 6" descr="1450427546_76513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1028" name="Picture 4" descr="C:\Users\user\Desktop\P80125-113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8143932" cy="5643602"/>
          </a:xfrm>
          <a:prstGeom prst="rect">
            <a:avLst/>
          </a:prstGeom>
          <a:noFill/>
        </p:spPr>
      </p:pic>
      <p:pic>
        <p:nvPicPr>
          <p:cNvPr id="1029" name="Picture 5" descr="C:\Users\user\Desktop\P80125-113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8286808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50427546_7651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315416"/>
            <a:ext cx="9466296" cy="7488832"/>
          </a:xfrm>
          <a:prstGeom prst="rect">
            <a:avLst/>
          </a:prstGeom>
        </p:spPr>
      </p:pic>
      <p:pic>
        <p:nvPicPr>
          <p:cNvPr id="2051" name="Picture 3" descr="C:\Users\user\Desktop\P80125-124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714876" cy="3571900"/>
          </a:xfrm>
          <a:prstGeom prst="rect">
            <a:avLst/>
          </a:prstGeom>
          <a:noFill/>
        </p:spPr>
      </p:pic>
      <p:pic>
        <p:nvPicPr>
          <p:cNvPr id="2052" name="Picture 4" descr="C:\Users\user\Desktop\P80125-124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643182"/>
            <a:ext cx="5072098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1204</TotalTime>
  <Words>132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Дякую за увагу!!!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Кубей</cp:lastModifiedBy>
  <cp:revision>87</cp:revision>
  <dcterms:created xsi:type="dcterms:W3CDTF">2017-10-08T18:45:30Z</dcterms:created>
  <dcterms:modified xsi:type="dcterms:W3CDTF">2018-01-25T22:56:03Z</dcterms:modified>
</cp:coreProperties>
</file>