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0" r:id="rId5"/>
    <p:sldId id="270" r:id="rId6"/>
    <p:sldId id="269" r:id="rId7"/>
    <p:sldId id="267" r:id="rId8"/>
    <p:sldId id="272" r:id="rId9"/>
    <p:sldId id="271" r:id="rId10"/>
    <p:sldId id="273" r:id="rId11"/>
    <p:sldId id="261" r:id="rId12"/>
    <p:sldId id="274" r:id="rId13"/>
    <p:sldId id="262" r:id="rId14"/>
    <p:sldId id="279" r:id="rId15"/>
    <p:sldId id="268" r:id="rId16"/>
    <p:sldId id="280" r:id="rId17"/>
    <p:sldId id="265" r:id="rId18"/>
    <p:sldId id="275" r:id="rId19"/>
    <p:sldId id="263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1048" autoAdjust="0"/>
  </p:normalViewPr>
  <p:slideViewPr>
    <p:cSldViewPr>
      <p:cViewPr varScale="1">
        <p:scale>
          <a:sx n="57" d="100"/>
          <a:sy n="5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0DC38-9F3A-4D97-8C4B-5D9AFAF078F4}" type="presOf" srcId="{0BD5A183-3D80-48CA-B966-2D06A55A92B9}" destId="{72E82E17-DBC4-4FE4-815F-99BA3CA71CF8}" srcOrd="0" destOrd="0" presId="urn:microsoft.com/office/officeart/2005/8/layout/default#1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CF6BE389-7046-4540-9680-4FEBDF332FFF}" type="presOf" srcId="{4B77AF12-6D22-47A3-BA95-41F363FF9885}" destId="{B8D15350-7433-46AB-A858-9E709161D2AD}" srcOrd="0" destOrd="0" presId="urn:microsoft.com/office/officeart/2005/8/layout/default#1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BA2723D8-6628-433C-A152-E3486F82FD54}" type="presOf" srcId="{AE929BB3-8F50-4A86-AB93-8A992FB5BC6F}" destId="{77530FAB-C370-464E-B662-9A08E6AD47DB}" srcOrd="0" destOrd="0" presId="urn:microsoft.com/office/officeart/2005/8/layout/default#1"/>
    <dgm:cxn modelId="{910DC891-C996-4E79-A4E5-4B272F28A361}" type="presOf" srcId="{2741B0F7-C0BE-4954-A838-F848414E61BF}" destId="{888F07DF-141D-4FF9-94F3-5D295698C3C6}" srcOrd="0" destOrd="0" presId="urn:microsoft.com/office/officeart/2005/8/layout/default#1"/>
    <dgm:cxn modelId="{0293203E-53C7-4970-A0C5-181EE04874B0}" type="presOf" srcId="{100A8BEF-14DC-4185-8FC7-BCA780F66350}" destId="{80CBC5D0-8557-485B-920A-73C63656FC5E}" srcOrd="0" destOrd="0" presId="urn:microsoft.com/office/officeart/2005/8/layout/default#1"/>
    <dgm:cxn modelId="{376337CA-D436-4F29-9696-224B1CDEF5CC}" type="presParOf" srcId="{77530FAB-C370-464E-B662-9A08E6AD47DB}" destId="{B8D15350-7433-46AB-A858-9E709161D2AD}" srcOrd="0" destOrd="0" presId="urn:microsoft.com/office/officeart/2005/8/layout/default#1"/>
    <dgm:cxn modelId="{3B43E627-357A-4EAA-8344-F6F01DB13124}" type="presParOf" srcId="{77530FAB-C370-464E-B662-9A08E6AD47DB}" destId="{79019ACD-DF20-48FB-8D67-F7D8467A7911}" srcOrd="1" destOrd="0" presId="urn:microsoft.com/office/officeart/2005/8/layout/default#1"/>
    <dgm:cxn modelId="{28C02DB5-A425-4A99-933F-A730C5392C9F}" type="presParOf" srcId="{77530FAB-C370-464E-B662-9A08E6AD47DB}" destId="{72E82E17-DBC4-4FE4-815F-99BA3CA71CF8}" srcOrd="2" destOrd="0" presId="urn:microsoft.com/office/officeart/2005/8/layout/default#1"/>
    <dgm:cxn modelId="{63519682-A510-4A51-A773-BFF0EBF656DA}" type="presParOf" srcId="{77530FAB-C370-464E-B662-9A08E6AD47DB}" destId="{0DF274CF-615C-40F4-8C00-FC167170B9DF}" srcOrd="3" destOrd="0" presId="urn:microsoft.com/office/officeart/2005/8/layout/default#1"/>
    <dgm:cxn modelId="{FFEBFB89-42F7-4B9F-959A-611DF96341C2}" type="presParOf" srcId="{77530FAB-C370-464E-B662-9A08E6AD47DB}" destId="{80CBC5D0-8557-485B-920A-73C63656FC5E}" srcOrd="4" destOrd="0" presId="urn:microsoft.com/office/officeart/2005/8/layout/default#1"/>
    <dgm:cxn modelId="{6FD9A217-F5FD-408F-AAD7-6117832BB173}" type="presParOf" srcId="{77530FAB-C370-464E-B662-9A08E6AD47DB}" destId="{E752F29E-13FB-4A24-BE33-36D70DDD556D}" srcOrd="5" destOrd="0" presId="urn:microsoft.com/office/officeart/2005/8/layout/default#1"/>
    <dgm:cxn modelId="{BB6FD3E9-C6FF-4214-BE82-D5D181E8F404}" type="presParOf" srcId="{77530FAB-C370-464E-B662-9A08E6AD47DB}" destId="{888F07DF-141D-4FF9-94F3-5D295698C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75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53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571744"/>
            <a:ext cx="4786346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НАЦІОНАЛЬНО-ПАТРІОТИЧНЕ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ВИХОВАННЯ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на уроках  художньо-естетичного циклу  у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Борщівській ЗОШ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 І-ІІІ ст. №1</a:t>
            </a:r>
            <a:r>
              <a:rPr lang="en-US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та  НВК  №3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5929322" y="-214338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267743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6643734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5100" b="1" dirty="0" smtClean="0">
                <a:solidFill>
                  <a:srgbClr val="FFFF00"/>
                </a:solidFill>
                <a:latin typeface="Monotype Corsiva" pitchFamily="66" charset="0"/>
              </a:rPr>
              <a:t>    Доторкнутись до прекрасного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642910" y="5357826"/>
            <a:ext cx="407196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Зустріч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 художницею Тетяною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Окальською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одержимое 12"/>
          <p:cNvSpPr txBox="1">
            <a:spLocks/>
          </p:cNvSpPr>
          <p:nvPr/>
        </p:nvSpPr>
        <p:spPr>
          <a:xfrm>
            <a:off x="4143372" y="5929330"/>
            <a:ext cx="4714908" cy="928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Віртуальна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зустріч з художником Я.</a:t>
            </a:r>
            <a:r>
              <a:rPr kumimoji="0" lang="uk-UA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Гніздовським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5361" name="Picture 1" descr="E:\фото робота\DSC_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904856"/>
            <a:ext cx="3893373" cy="4167218"/>
          </a:xfrm>
          <a:prstGeom prst="rect">
            <a:avLst/>
          </a:prstGeom>
          <a:noFill/>
        </p:spPr>
      </p:pic>
      <p:pic>
        <p:nvPicPr>
          <p:cNvPr id="15363" name="Picture 3" descr="http://old.mon.gov.ua/img/multimedia/larges/uploaded/28307/10947648_605557006245902_912816774_n.d3f644086fffdc57d9564e6039f5d89854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000108"/>
            <a:ext cx="2643186" cy="2857500"/>
          </a:xfrm>
          <a:prstGeom prst="rect">
            <a:avLst/>
          </a:prstGeom>
          <a:noFill/>
        </p:spPr>
      </p:pic>
      <p:pic>
        <p:nvPicPr>
          <p:cNvPr id="15365" name="Picture 5" descr="http://go3.imgsmail.ru/imgpreview?key=3eed365f0d4bd36c&amp;mb=imgdb_preview_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643314"/>
            <a:ext cx="2119315" cy="2352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858048" cy="142876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uk-UA" sz="6000" dirty="0" smtClean="0"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uk-UA" sz="6500" b="1" dirty="0" smtClean="0">
                <a:latin typeface="Monotype Corsiva" pitchFamily="66" charset="0"/>
                <a:cs typeface="Times New Roman" pitchFamily="18" charset="0"/>
              </a:rPr>
              <a:t>Відчути себе невід</a:t>
            </a:r>
            <a:r>
              <a:rPr lang="uk-UA" sz="6500" b="1" dirty="0" smtClean="0">
                <a:latin typeface="Monotype Corsiva" pitchFamily="66" charset="0"/>
              </a:rPr>
              <a:t>’ємними часточками великої історії своєї держави діти можуть тільки тоді, коли вони глибоко й детально вивчають історію рідного краю .</a:t>
            </a:r>
            <a:endParaRPr lang="ru-RU" sz="65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857224" y="6357958"/>
            <a:ext cx="8286776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Екскурсії  в  Карпати,  Збараж   та  по  рідному  місту.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2529" name="Picture 1" descr="C:\Users\user\Desktop\Новая папка\FSCN1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28736"/>
            <a:ext cx="4357686" cy="2928958"/>
          </a:xfrm>
          <a:prstGeom prst="rect">
            <a:avLst/>
          </a:prstGeom>
          <a:noFill/>
        </p:spPr>
      </p:pic>
      <p:pic>
        <p:nvPicPr>
          <p:cNvPr id="22530" name="Picture 2" descr="C:\Users\user\Desktop\Новая папка\Фото0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571744"/>
            <a:ext cx="3714776" cy="3340996"/>
          </a:xfrm>
          <a:prstGeom prst="rect">
            <a:avLst/>
          </a:prstGeom>
          <a:noFill/>
        </p:spPr>
      </p:pic>
      <p:pic>
        <p:nvPicPr>
          <p:cNvPr id="22531" name="Picture 3" descr="C:\Users\user\Desktop\Новая папка\Фото0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429132"/>
            <a:ext cx="3406904" cy="196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6643734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uk-UA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Вивчаємо</a:t>
            </a:r>
            <a:r>
              <a:rPr kumimoji="0" lang="uk-UA" sz="51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історію та культуру рідного краю.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857224" y="5857892"/>
            <a:ext cx="3643338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Знайомство з вишивкою. Великодній рушничок.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одержимое 12"/>
          <p:cNvSpPr txBox="1">
            <a:spLocks/>
          </p:cNvSpPr>
          <p:nvPr/>
        </p:nvSpPr>
        <p:spPr>
          <a:xfrm>
            <a:off x="5786446" y="5857892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2600" b="1" dirty="0" smtClean="0">
                <a:solidFill>
                  <a:srgbClr val="002060"/>
                </a:solidFill>
                <a:latin typeface="Monotype Corsiva" pitchFamily="66" charset="0"/>
              </a:rPr>
              <a:t>У музеї Шевченка.</a:t>
            </a:r>
            <a:endParaRPr lang="ru-RU" sz="2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3313" name="Picture 1" descr="C:\Users\user\Desktop\Новая папка\Фото0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4429156" cy="4071966"/>
          </a:xfrm>
          <a:prstGeom prst="rect">
            <a:avLst/>
          </a:prstGeom>
          <a:noFill/>
        </p:spPr>
      </p:pic>
      <p:pic>
        <p:nvPicPr>
          <p:cNvPr id="13314" name="Picture 2" descr="C:\Users\user\Desktop\Новая папка\Фото0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2282" y="2285992"/>
            <a:ext cx="3668874" cy="3287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7000924" cy="12144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55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3100" b="1" dirty="0" smtClean="0">
                <a:latin typeface="Monotype Corsiva" pitchFamily="66" charset="0"/>
                <a:cs typeface="Times New Roman" pitchFamily="18" charset="0"/>
              </a:rPr>
              <a:t>Яскравим прикладом любові і поваги до свого народу є вивчення та збереження його звичаїв та традицій </a:t>
            </a:r>
            <a:endParaRPr lang="ru-RU" sz="31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65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Содержимое 12"/>
          <p:cNvSpPr txBox="1">
            <a:spLocks/>
          </p:cNvSpPr>
          <p:nvPr/>
        </p:nvSpPr>
        <p:spPr>
          <a:xfrm>
            <a:off x="1142976" y="6286520"/>
            <a:ext cx="7215238" cy="57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4500" b="1" dirty="0" smtClean="0">
                <a:latin typeface="Monotype Corsiva" pitchFamily="66" charset="0"/>
              </a:rPr>
              <a:t>Майстер-клас з виготовлення писанок та крашанок</a:t>
            </a:r>
            <a:r>
              <a:rPr lang="uk-UA" sz="5000" b="1" dirty="0" smtClean="0">
                <a:latin typeface="Monotype Corsiva" pitchFamily="66" charset="0"/>
              </a:rPr>
              <a:t>.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3554" name="Picture 2" descr="C:\Users\user\Desktop\Новая папка\Фото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3714776" cy="4786346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Фото0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714488"/>
            <a:ext cx="318026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1142976" y="6215082"/>
            <a:ext cx="6675455" cy="642918"/>
          </a:xfrm>
        </p:spPr>
        <p:txBody>
          <a:bodyPr>
            <a:no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Замість ялинки-святковий букет.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785786" y="0"/>
            <a:ext cx="6675455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Д і д у х 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-  як   український   оберіг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434" name="Picture 2" descr="http://img-fotki.yandex.ru/get/6512/148561800.1c8/0_9e4ef_60953375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928670"/>
            <a:ext cx="2714644" cy="4762500"/>
          </a:xfrm>
          <a:prstGeom prst="rect">
            <a:avLst/>
          </a:prstGeom>
          <a:noFill/>
        </p:spPr>
      </p:pic>
      <p:pic>
        <p:nvPicPr>
          <p:cNvPr id="18436" name="Picture 4" descr="http://nkmetka.gov.ua/uploads/posts/2014-12/1419166401_img_49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500306"/>
            <a:ext cx="3214678" cy="3859117"/>
          </a:xfrm>
          <a:prstGeom prst="rect">
            <a:avLst/>
          </a:prstGeom>
          <a:noFill/>
        </p:spPr>
      </p:pic>
      <p:pic>
        <p:nvPicPr>
          <p:cNvPr id="18437" name="Picture 5" descr="C:\Users\user\Desktop\Фото робота Карпати 2015\Фото03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071678"/>
            <a:ext cx="29838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Виготовлення ляльки –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мотанки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.       Іграшки з солоного тіста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571472" y="214290"/>
            <a:ext cx="857252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Магічна  сила  української  іграшки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438" name="Picture 6" descr="C:\Users\user\Desktop\Фото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88136"/>
            <a:ext cx="4214842" cy="484119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l#</a:t>
            </a:r>
            <a:endParaRPr lang="ru-RU" dirty="0"/>
          </a:p>
        </p:txBody>
      </p:sp>
      <p:pic>
        <p:nvPicPr>
          <p:cNvPr id="18440" name="Picture 8" descr="http://img0.liveinternet.ru/images/attach/c/7/97/631/97631236_vVeSnj7rDU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142852"/>
            <a:ext cx="7000924" cy="1285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Це  </a:t>
            </a:r>
            <a:r>
              <a:rPr lang="uk-UA" sz="51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вишиття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для мене, як бальзам…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7346" name="Picture 2" descr="http://school3ra.ucoz.ua/_ph/30/4218829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71612"/>
            <a:ext cx="4929222" cy="4572032"/>
          </a:xfrm>
          <a:prstGeom prst="rect">
            <a:avLst/>
          </a:prstGeom>
          <a:noFill/>
        </p:spPr>
      </p:pic>
      <p:pic>
        <p:nvPicPr>
          <p:cNvPr id="57348" name="Picture 4" descr="https://uld11.mycdn.me/image?t=3&amp;bid=802239905706&amp;id=556909820074&amp;plc=WEB&amp;tkn=*0uWOLOx6wxkjVFVp2v8ahVFt_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285992"/>
            <a:ext cx="307180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428596" y="0"/>
            <a:ext cx="742955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600" b="1" dirty="0" smtClean="0">
                <a:solidFill>
                  <a:srgbClr val="FFFF00"/>
                </a:solidFill>
                <a:latin typeface="Monotype Corsiva" pitchFamily="66" charset="0"/>
              </a:rPr>
              <a:t>     Сучасна українська молодь успадкувала від своїх пращурів широту і велич душі козацької, щирої, доброї, готової допомогти  і підтримати.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928662" y="6143620"/>
            <a:ext cx="7715304" cy="500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Малюнки</a:t>
            </a:r>
            <a:r>
              <a:rPr kumimoji="0" lang="uk-UA" sz="5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на підтримку Н.Савченко “З Надією в серці ”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1265" name="Picture 1" descr="C:\Users\user\Desktop\Фото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14752"/>
            <a:ext cx="3429024" cy="2269426"/>
          </a:xfrm>
          <a:prstGeom prst="rect">
            <a:avLst/>
          </a:prstGeom>
          <a:noFill/>
        </p:spPr>
      </p:pic>
      <p:pic>
        <p:nvPicPr>
          <p:cNvPr id="11266" name="Picture 2" descr="C:\Users\user\Desktop\Фото0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285861"/>
            <a:ext cx="3769624" cy="4714908"/>
          </a:xfrm>
          <a:prstGeom prst="rect">
            <a:avLst/>
          </a:prstGeom>
          <a:noFill/>
        </p:spPr>
      </p:pic>
      <p:pic>
        <p:nvPicPr>
          <p:cNvPr id="11267" name="Picture 3" descr="C:\Users\user\Desktop\Фото04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500174"/>
            <a:ext cx="2763962" cy="207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71538" y="78579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Кривавими сльозами плаче неня  Україна,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тихі зорі, ясні води й мова солов’їна,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дух козацький вільний у небо рветься,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Мільйон сердець гарячих щирих б’ється.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928662" y="642918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14290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вільні духом й серцем незалежні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0006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Чужинський чобіт топче край співучий,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Зломить він прагне дух могучий.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Та «Зась! - йому сказали українці,-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Тут край свободи, а ви  в нім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  <a:r>
              <a:rPr lang="uk-UA" b="1" dirty="0" smtClean="0">
                <a:solidFill>
                  <a:srgbClr val="002060"/>
                </a:solidFill>
              </a:rPr>
              <a:t> чужинці».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" name="Рисунок 15" descr="D:\ВИКА\ЗАМ\патріотичне картинки\1404575088_patriotychni-kartunky2.jpg"/>
          <p:cNvPicPr/>
          <p:nvPr/>
        </p:nvPicPr>
        <p:blipFill>
          <a:blip r:embed="rId5"/>
          <a:srcRect l="5752" t="3808" r="5973" b="7781"/>
          <a:stretch>
            <a:fillRect/>
          </a:stretch>
        </p:blipFill>
        <p:spPr bwMode="auto">
          <a:xfrm>
            <a:off x="5643570" y="1357298"/>
            <a:ext cx="1581150" cy="21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ВИКА\ЗАМ\патріотичне картинки\fotografii-voennyx-dejstvij-ato-na-vostoke-ukrainy10.jpg"/>
          <p:cNvPicPr/>
          <p:nvPr/>
        </p:nvPicPr>
        <p:blipFill>
          <a:blip r:embed="rId6"/>
          <a:srcRect l="24693" t="11707" r="20951" b="20916"/>
          <a:stretch>
            <a:fillRect/>
          </a:stretch>
        </p:blipFill>
        <p:spPr bwMode="auto">
          <a:xfrm>
            <a:off x="5572132" y="3786190"/>
            <a:ext cx="322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user\Desktop\Фото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5" y="2285992"/>
            <a:ext cx="400052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285728"/>
            <a:ext cx="6858048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Душа болить за Україну.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Содержимое 12"/>
          <p:cNvSpPr txBox="1">
            <a:spLocks/>
          </p:cNvSpPr>
          <p:nvPr/>
        </p:nvSpPr>
        <p:spPr>
          <a:xfrm>
            <a:off x="857224" y="6215082"/>
            <a:ext cx="807249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 Браслет нескорених ”            Ярмарок на підтримку воїнів АТО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ima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357430"/>
            <a:ext cx="4714908" cy="3357586"/>
          </a:xfrm>
          <a:prstGeom prst="rect">
            <a:avLst/>
          </a:prstGeom>
          <a:noFill/>
        </p:spPr>
      </p:pic>
      <p:pic>
        <p:nvPicPr>
          <p:cNvPr id="3075" name="Picture 3" descr="E:\фото робота\DSC_1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00108"/>
            <a:ext cx="335758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78647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Це так  , як   дихати – любити  Батьківщину.</a:t>
            </a:r>
            <a:b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В. Сосюра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428868"/>
            <a:ext cx="66675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1357298"/>
            <a:ext cx="285752" cy="42862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14348" y="6286520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“ Повертайся   живий!”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Users\user\Desktop\Новая папка\Фото0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928670"/>
            <a:ext cx="3000396" cy="4929222"/>
          </a:xfrm>
          <a:prstGeom prst="rect">
            <a:avLst/>
          </a:prstGeom>
          <a:noFill/>
        </p:spPr>
      </p:pic>
      <p:pic>
        <p:nvPicPr>
          <p:cNvPr id="7170" name="Picture 2" descr="C:\Users\user\Desktop\Новая папка\DSC_1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143248"/>
            <a:ext cx="4929222" cy="3500462"/>
          </a:xfrm>
          <a:prstGeom prst="rect">
            <a:avLst/>
          </a:prstGeom>
          <a:noFill/>
        </p:spPr>
      </p:pic>
      <p:pic>
        <p:nvPicPr>
          <p:cNvPr id="7173" name="Picture 5" descr="E:\фото робота\Фото02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07848"/>
            <a:ext cx="3286148" cy="269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3574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Пам’ятаймо , хто ми,  чиїх батьків  </a:t>
            </a:r>
          </a:p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    і будьмо завжди  </a:t>
            </a:r>
          </a:p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https://uld11.mycdn.me/image?t=3&amp;bid=556911767210&amp;id=556911767210&amp;plc=WEB&amp;tkn=*2pb9ZFtVshCLJU3-tziddo1yI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428868"/>
            <a:ext cx="6396046" cy="426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736"/>
            <a:ext cx="7929618" cy="5214974"/>
          </a:xfrm>
        </p:spPr>
        <p:txBody>
          <a:bodyPr>
            <a:noAutofit/>
          </a:bodyPr>
          <a:lstStyle/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endParaRPr lang="en-US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українського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народу;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 вікових традицій та героїчних сторінок  історії  українського  народу.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моральної відповідальності за все, що робиться на рідній землі, палке прагнення боротися за розквіт, велич і могутність Батьківщини, готовності її захищати;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утвердження принципів загальнолюдської моралі: правди, справедливості, милосердя, патріотизму та інших доброчинностей. </a:t>
            </a:r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Морально – психологічне забезпечення національно – патріотичного виховання – це формування позитивних  установок: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>
          <a:xfrm>
            <a:off x="642910" y="1643050"/>
            <a:ext cx="242889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Високе самопочуття громадянина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України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12"/>
          <p:cNvSpPr txBox="1">
            <a:spLocks/>
          </p:cNvSpPr>
          <p:nvPr/>
        </p:nvSpPr>
        <p:spPr>
          <a:xfrm>
            <a:off x="3357554" y="2857496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Стійкий соціальний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оптимізм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12"/>
          <p:cNvSpPr txBox="1">
            <a:spLocks/>
          </p:cNvSpPr>
          <p:nvPr/>
        </p:nvSpPr>
        <p:spPr>
          <a:xfrm>
            <a:off x="5500694" y="2071678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Впевненість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 єдності з Вітчизною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ВИКА\ЗАМ\патріотичне картинки\screenshot_122.jpg"/>
          <p:cNvPicPr>
            <a:picLocks noChangeAspect="1" noChangeArrowheads="1"/>
          </p:cNvPicPr>
          <p:nvPr/>
        </p:nvPicPr>
        <p:blipFill>
          <a:blip r:embed="rId5" cstate="print"/>
          <a:srcRect l="20810"/>
          <a:stretch>
            <a:fillRect/>
          </a:stretch>
        </p:blipFill>
        <p:spPr bwMode="auto">
          <a:xfrm>
            <a:off x="3714744" y="4357694"/>
            <a:ext cx="2174730" cy="2149992"/>
          </a:xfrm>
          <a:prstGeom prst="rect">
            <a:avLst/>
          </a:prstGeom>
          <a:noFill/>
        </p:spPr>
      </p:pic>
      <p:pic>
        <p:nvPicPr>
          <p:cNvPr id="23" name="Рисунок 22" descr="D:\ВИКА\ЗАМ\патріотичне картинки\f_1534306134137944028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35756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Новая папка\DSC_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71876"/>
            <a:ext cx="2857520" cy="2286016"/>
          </a:xfrm>
          <a:prstGeom prst="rect">
            <a:avLst/>
          </a:prstGeom>
          <a:noFill/>
        </p:spPr>
      </p:pic>
      <p:pic>
        <p:nvPicPr>
          <p:cNvPr id="3" name="Picture 2" descr="F:\Віталік\vy77hBwtw0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357562"/>
            <a:ext cx="3143272" cy="200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ВИКА\ЗАМ\патріотичне картинки\0c2b853d9cc9ae762ea55bef7cbdfb05.jpeg"/>
          <p:cNvPicPr>
            <a:picLocks noChangeAspect="1" noChangeArrowheads="1"/>
          </p:cNvPicPr>
          <p:nvPr/>
        </p:nvPicPr>
        <p:blipFill>
          <a:blip r:embed="rId9"/>
          <a:srcRect l="4297" t="11176" r="11328" b="5882"/>
          <a:stretch>
            <a:fillRect/>
          </a:stretch>
        </p:blipFill>
        <p:spPr bwMode="auto">
          <a:xfrm>
            <a:off x="714348" y="2928934"/>
            <a:ext cx="4268040" cy="2786082"/>
          </a:xfrm>
          <a:prstGeom prst="rect">
            <a:avLst/>
          </a:prstGeom>
          <a:noFill/>
        </p:spPr>
      </p:pic>
      <p:pic>
        <p:nvPicPr>
          <p:cNvPr id="2051" name="Picture 3" descr="D:\ВИКА\ЗАМ\патріотичне картинки\1404575074_patriotychni-kartunky-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2928934"/>
            <a:ext cx="3143272" cy="3357586"/>
          </a:xfrm>
          <a:prstGeom prst="rect">
            <a:avLst/>
          </a:prstGeom>
          <a:noFill/>
        </p:spPr>
      </p:pic>
      <p:pic>
        <p:nvPicPr>
          <p:cNvPr id="2052" name="Picture 4" descr="https://itd3.mycdn.me/image?t=52&amp;bid=491629457834&amp;id=491629457834&amp;plc=WEB&amp;tkn=*ltVcTtxo-Lapnt9n-NMSM0xBHT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14348" y="2857496"/>
            <a:ext cx="71438" cy="3429024"/>
          </a:xfrm>
          <a:prstGeom prst="rect">
            <a:avLst/>
          </a:prstGeom>
          <a:noFill/>
        </p:spPr>
      </p:pic>
      <p:pic>
        <p:nvPicPr>
          <p:cNvPr id="30722" name="Picture 2" descr="https://ia116.mycdn.me/image?t=0&amp;bid=308193964458&amp;id=308193964458&amp;plc=WEB&amp;tkn=*D4D9qv9RXlm4-6DN3zgwjMKKV0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2786058"/>
            <a:ext cx="4810148" cy="3607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142852"/>
            <a:ext cx="692948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Форми патріотичного виховання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121442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Уроки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Просвітницькі   години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Бесіди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Лекції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Розповіді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Екскурсії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Відвідання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музеїв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 descr="D:\ВИКА\ЗАМ\патріотичне картинки\22075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14620"/>
            <a:ext cx="5500726" cy="366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    Виховання національно свідомої особистості, патріота своєї держави не можливе без любові  до рідного слова.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Рисунок 14" descr="D:\ВИКА\День письменності україни\ffhch\Изображение 294.jpg"/>
          <p:cNvPicPr/>
          <p:nvPr/>
        </p:nvPicPr>
        <p:blipFill>
          <a:blip r:embed="rId5" cstate="print"/>
          <a:srcRect t="17347" b="13264"/>
          <a:stretch>
            <a:fillRect/>
          </a:stretch>
        </p:blipFill>
        <p:spPr bwMode="auto">
          <a:xfrm>
            <a:off x="785786" y="1428736"/>
            <a:ext cx="38449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ВИКА\День письменності україни\ffhch\Изображение 309.jpg"/>
          <p:cNvPicPr/>
          <p:nvPr/>
        </p:nvPicPr>
        <p:blipFill>
          <a:blip r:embed="rId6" cstate="print"/>
          <a:srcRect t="7344" b="9430"/>
          <a:stretch>
            <a:fillRect/>
          </a:stretch>
        </p:blipFill>
        <p:spPr bwMode="auto">
          <a:xfrm>
            <a:off x="4786314" y="3571876"/>
            <a:ext cx="38925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ВИКА\День письменності україни\ffhch\Изображение 3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571876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663286" y="2571744"/>
            <a:ext cx="448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Виховний захід “Мова моя калинова”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9697" name="Picture 1" descr="C:\Users\user\Desktop\Новая папка\Фото04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500438"/>
            <a:ext cx="3786214" cy="2821800"/>
          </a:xfrm>
          <a:prstGeom prst="rect">
            <a:avLst/>
          </a:prstGeom>
          <a:noFill/>
        </p:spPr>
      </p:pic>
      <p:pic>
        <p:nvPicPr>
          <p:cNvPr id="29698" name="Picture 2" descr="C:\Users\user\Desktop\Новая папка\Изображение 2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2643182"/>
            <a:ext cx="428628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8596" y="142852"/>
            <a:ext cx="8286808" cy="1285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Весна  починається  з  Шевченка !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50057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214942" y="3357562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Участь у вкладанні </a:t>
            </a:r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пое</a:t>
            </a:r>
            <a:endParaRPr lang="uk-UA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Переможці конкурсу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7649" name="Picture 1" descr="C:\Users\user\Desktop\Фото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857232"/>
            <a:ext cx="3357586" cy="2643206"/>
          </a:xfrm>
          <a:prstGeom prst="rect">
            <a:avLst/>
          </a:prstGeom>
          <a:noFill/>
        </p:spPr>
      </p:pic>
      <p:pic>
        <p:nvPicPr>
          <p:cNvPr id="27650" name="Picture 2" descr="C:\Users\user\Desktop\Фото робота Карпати 2015\Фото0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2304669" cy="2620958"/>
          </a:xfrm>
          <a:prstGeom prst="rect">
            <a:avLst/>
          </a:prstGeom>
          <a:noFill/>
        </p:spPr>
      </p:pic>
      <p:pic>
        <p:nvPicPr>
          <p:cNvPr id="27653" name="Picture 5" descr="C:\Users\user\Desktop\Фото робота Карпати 2015\DSC02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785794"/>
            <a:ext cx="4143404" cy="2857520"/>
          </a:xfrm>
          <a:prstGeom prst="rect">
            <a:avLst/>
          </a:prstGeom>
          <a:noFill/>
        </p:spPr>
      </p:pic>
      <p:pic>
        <p:nvPicPr>
          <p:cNvPr id="27654" name="Picture 6" descr="C:\Users\user\Desktop\Фото робота Карпати 2015\DSC02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714752"/>
            <a:ext cx="3714743" cy="2786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700092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5000" b="1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  <a:r>
              <a:rPr lang="uk-UA" sz="4000" b="1" dirty="0" smtClean="0">
                <a:solidFill>
                  <a:srgbClr val="FFFF00"/>
                </a:solidFill>
                <a:latin typeface="Monotype Corsiva" pitchFamily="66" charset="0"/>
              </a:rPr>
              <a:t>Покрова - захисниця  України.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2428860" y="6143644"/>
            <a:ext cx="578647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Конкурс малюнків.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Фото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500306"/>
            <a:ext cx="3500462" cy="3769624"/>
          </a:xfrm>
          <a:prstGeom prst="rect">
            <a:avLst/>
          </a:prstGeom>
          <a:noFill/>
        </p:spPr>
      </p:pic>
      <p:pic>
        <p:nvPicPr>
          <p:cNvPr id="2052" name="Picture 4" descr="http://2.bp.blogspot.com/-mvYB-Bo1Xys/VDxDJKuopFI/AAAAAAAADVI/5ltWK1x47AM/s1600/%D0%9F%D0%BE%D0%BA%D1%80%D0%BE%D0%B2%D0%B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142984"/>
            <a:ext cx="372427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2350</TotalTime>
  <Words>473</Words>
  <Application>Microsoft Office PowerPoint</Application>
  <PresentationFormat>Экран (4:3)</PresentationFormat>
  <Paragraphs>93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7</vt:lpstr>
      <vt:lpstr>НАЦІОНАЛЬНО-ПАТРІОТИЧНЕ  ВИХОВАННЯ  на уроках  художньо-естетичного циклу  у   Борщівській ЗОШ     І-ІІІ ст. №1  та  НВК  №3</vt:lpstr>
      <vt:lpstr>Це так  , як   дихати – любити  Батьківщину.                         В. Сосюра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Замість ялинки-святковий букет.</vt:lpstr>
      <vt:lpstr>Виготовлення ляльки – мотанки .       Іграшки з солоного тіста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Кубей</cp:lastModifiedBy>
  <cp:revision>246</cp:revision>
  <dcterms:created xsi:type="dcterms:W3CDTF">2014-08-02T11:56:42Z</dcterms:created>
  <dcterms:modified xsi:type="dcterms:W3CDTF">2018-02-04T12:23:03Z</dcterms:modified>
</cp:coreProperties>
</file>