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13AEB910-CFC0-474B-99D8-89DC8CD61DAD}">
          <p14:sldIdLst>
            <p14:sldId id="256"/>
            <p14:sldId id="267"/>
            <p14:sldId id="257"/>
            <p14:sldId id="258"/>
            <p14:sldId id="259"/>
            <p14:sldId id="260"/>
            <p14:sldId id="262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-31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91FA-64C7-474A-9678-9684D70B55FB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CC88-2102-4C0B-AE6C-71D6B468D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0431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91FA-64C7-474A-9678-9684D70B55FB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CC88-2102-4C0B-AE6C-71D6B468D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8748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91FA-64C7-474A-9678-9684D70B55FB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CC88-2102-4C0B-AE6C-71D6B468D9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14070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91FA-64C7-474A-9678-9684D70B55FB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CC88-2102-4C0B-AE6C-71D6B468D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2033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91FA-64C7-474A-9678-9684D70B55FB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CC88-2102-4C0B-AE6C-71D6B468D9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850696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91FA-64C7-474A-9678-9684D70B55FB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CC88-2102-4C0B-AE6C-71D6B468D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2735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91FA-64C7-474A-9678-9684D70B55FB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CC88-2102-4C0B-AE6C-71D6B468D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1857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91FA-64C7-474A-9678-9684D70B55FB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CC88-2102-4C0B-AE6C-71D6B468D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7228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91FA-64C7-474A-9678-9684D70B55FB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CC88-2102-4C0B-AE6C-71D6B468D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9549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91FA-64C7-474A-9678-9684D70B55FB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CC88-2102-4C0B-AE6C-71D6B468D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3888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91FA-64C7-474A-9678-9684D70B55FB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CC88-2102-4C0B-AE6C-71D6B468D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4061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91FA-64C7-474A-9678-9684D70B55FB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CC88-2102-4C0B-AE6C-71D6B468D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1577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91FA-64C7-474A-9678-9684D70B55FB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CC88-2102-4C0B-AE6C-71D6B468D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733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91FA-64C7-474A-9678-9684D70B55FB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CC88-2102-4C0B-AE6C-71D6B468D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2428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91FA-64C7-474A-9678-9684D70B55FB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CC88-2102-4C0B-AE6C-71D6B468D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2799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91FA-64C7-474A-9678-9684D70B55FB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CC88-2102-4C0B-AE6C-71D6B468D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4222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391FA-64C7-474A-9678-9684D70B55FB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B0BCC88-2102-4C0B-AE6C-71D6B468D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627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2226" y="0"/>
            <a:ext cx="10151534" cy="1646302"/>
          </a:xfrm>
        </p:spPr>
        <p:txBody>
          <a:bodyPr/>
          <a:lstStyle/>
          <a:p>
            <a:pPr algn="l"/>
            <a:r>
              <a:rPr lang="uk-UA" sz="4800" b="1" dirty="0" smtClean="0"/>
              <a:t>Методичне об</a:t>
            </a:r>
            <a:r>
              <a:rPr lang="en-US" sz="4800" b="1" dirty="0" smtClean="0"/>
              <a:t>’</a:t>
            </a:r>
            <a:r>
              <a:rPr lang="ru-RU" sz="4800" b="1" dirty="0" err="1" smtClean="0"/>
              <a:t>єднання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вчителів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художньо-естетичного</a:t>
            </a:r>
            <a:r>
              <a:rPr lang="ru-RU" sz="4800" b="1" dirty="0" smtClean="0"/>
              <a:t> циклу 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2026920"/>
            <a:ext cx="11582400" cy="5059680"/>
          </a:xfrm>
        </p:spPr>
        <p:txBody>
          <a:bodyPr>
            <a:normAutofit fontScale="925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2400" b="1" dirty="0" err="1" smtClean="0">
                <a:solidFill>
                  <a:srgbClr val="002060"/>
                </a:solidFill>
              </a:rPr>
              <a:t>Кубей</a:t>
            </a:r>
            <a:r>
              <a:rPr lang="uk-UA" sz="2400" b="1" dirty="0" smtClean="0">
                <a:solidFill>
                  <a:srgbClr val="002060"/>
                </a:solidFill>
              </a:rPr>
              <a:t> С.П. </a:t>
            </a:r>
            <a:r>
              <a:rPr lang="uk-UA" sz="2400" dirty="0" smtClean="0">
                <a:solidFill>
                  <a:srgbClr val="002060"/>
                </a:solidFill>
              </a:rPr>
              <a:t>– вчитель образотворчого мистецтва Борщівської ЗОШ І-ІІІ ст.№1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002060"/>
                </a:solidFill>
              </a:rPr>
              <a:t>Саламаха О.М. </a:t>
            </a:r>
            <a:r>
              <a:rPr lang="uk-UA" sz="2400" dirty="0" smtClean="0">
                <a:solidFill>
                  <a:srgbClr val="002060"/>
                </a:solidFill>
              </a:rPr>
              <a:t>- </a:t>
            </a:r>
            <a:r>
              <a:rPr lang="uk-UA" sz="2400" dirty="0">
                <a:solidFill>
                  <a:srgbClr val="002060"/>
                </a:solidFill>
              </a:rPr>
              <a:t>вчитель образотворчого мистецтва Борщівської ЗОШ І-ІІІ ст.</a:t>
            </a:r>
            <a:r>
              <a:rPr lang="uk-UA" sz="2400" dirty="0" smtClean="0">
                <a:solidFill>
                  <a:srgbClr val="002060"/>
                </a:solidFill>
              </a:rPr>
              <a:t>№2</a:t>
            </a:r>
            <a:endParaRPr lang="uk-UA" sz="2400" dirty="0">
              <a:solidFill>
                <a:srgbClr val="00206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002060"/>
                </a:solidFill>
              </a:rPr>
              <a:t>Чайковська Л.М.</a:t>
            </a:r>
            <a:r>
              <a:rPr lang="uk-UA" sz="2400" dirty="0" smtClean="0">
                <a:solidFill>
                  <a:srgbClr val="002060"/>
                </a:solidFill>
              </a:rPr>
              <a:t> - вчитель </a:t>
            </a:r>
            <a:r>
              <a:rPr lang="uk-UA" sz="2400" dirty="0">
                <a:solidFill>
                  <a:srgbClr val="002060"/>
                </a:solidFill>
              </a:rPr>
              <a:t>образотворчого мистецтва </a:t>
            </a:r>
            <a:r>
              <a:rPr lang="uk-UA" sz="2400" dirty="0" smtClean="0">
                <a:solidFill>
                  <a:srgbClr val="002060"/>
                </a:solidFill>
              </a:rPr>
              <a:t>Борщівського НВК ЗНЗ І-ІІІ </a:t>
            </a:r>
            <a:r>
              <a:rPr lang="uk-UA" sz="2400" dirty="0">
                <a:solidFill>
                  <a:srgbClr val="002060"/>
                </a:solidFill>
              </a:rPr>
              <a:t>ст</a:t>
            </a:r>
            <a:r>
              <a:rPr lang="uk-UA" sz="2400" dirty="0" smtClean="0">
                <a:solidFill>
                  <a:srgbClr val="002060"/>
                </a:solidFill>
              </a:rPr>
              <a:t>. №3 – гімназія Ім. </a:t>
            </a:r>
            <a:r>
              <a:rPr lang="uk-UA" sz="2400" dirty="0" err="1" smtClean="0">
                <a:solidFill>
                  <a:srgbClr val="002060"/>
                </a:solidFill>
              </a:rPr>
              <a:t>Р.Андріяшика</a:t>
            </a:r>
            <a:r>
              <a:rPr lang="uk-UA" sz="2400" dirty="0" smtClean="0">
                <a:solidFill>
                  <a:srgbClr val="002060"/>
                </a:solidFill>
              </a:rPr>
              <a:t>, керівник гуртків Борщівського БДТ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002060"/>
                </a:solidFill>
              </a:rPr>
              <a:t>Григоришин Н.І. </a:t>
            </a:r>
            <a:r>
              <a:rPr lang="uk-UA" sz="2400" dirty="0" smtClean="0">
                <a:solidFill>
                  <a:srgbClr val="002060"/>
                </a:solidFill>
              </a:rPr>
              <a:t>– керівник гуртків Борщівської СЮТ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002060"/>
                </a:solidFill>
              </a:rPr>
              <a:t>Руденко С.П. </a:t>
            </a:r>
            <a:r>
              <a:rPr lang="uk-UA" sz="2400" dirty="0" smtClean="0">
                <a:solidFill>
                  <a:srgbClr val="002060"/>
                </a:solidFill>
              </a:rPr>
              <a:t>- </a:t>
            </a:r>
            <a:r>
              <a:rPr lang="uk-UA" sz="2400" dirty="0">
                <a:solidFill>
                  <a:srgbClr val="002060"/>
                </a:solidFill>
              </a:rPr>
              <a:t>вчитель образотворчого мистецтва </a:t>
            </a:r>
            <a:r>
              <a:rPr lang="uk-UA" sz="2400" dirty="0" smtClean="0">
                <a:solidFill>
                  <a:srgbClr val="002060"/>
                </a:solidFill>
              </a:rPr>
              <a:t>Королівської </a:t>
            </a:r>
            <a:r>
              <a:rPr lang="uk-UA" sz="2400" dirty="0">
                <a:solidFill>
                  <a:srgbClr val="002060"/>
                </a:solidFill>
              </a:rPr>
              <a:t>ЗОШ </a:t>
            </a:r>
            <a:r>
              <a:rPr lang="uk-UA" sz="2400" dirty="0" smtClean="0">
                <a:solidFill>
                  <a:srgbClr val="002060"/>
                </a:solidFill>
              </a:rPr>
              <a:t>І-ІІ ст.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2400" b="1" dirty="0" err="1">
                <a:solidFill>
                  <a:srgbClr val="002060"/>
                </a:solidFill>
              </a:rPr>
              <a:t>Гаврилевська</a:t>
            </a:r>
            <a:r>
              <a:rPr lang="uk-UA" sz="2400" b="1" dirty="0">
                <a:solidFill>
                  <a:srgbClr val="002060"/>
                </a:solidFill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</a:rPr>
              <a:t>М.Я. </a:t>
            </a:r>
            <a:r>
              <a:rPr lang="uk-UA" sz="2400" dirty="0" smtClean="0">
                <a:solidFill>
                  <a:srgbClr val="002060"/>
                </a:solidFill>
              </a:rPr>
              <a:t>- </a:t>
            </a:r>
            <a:r>
              <a:rPr lang="uk-UA" sz="2400" dirty="0">
                <a:solidFill>
                  <a:srgbClr val="002060"/>
                </a:solidFill>
              </a:rPr>
              <a:t>вчитель образотворчого </a:t>
            </a:r>
            <a:r>
              <a:rPr lang="uk-UA" sz="2400" dirty="0" smtClean="0">
                <a:solidFill>
                  <a:srgbClr val="002060"/>
                </a:solidFill>
              </a:rPr>
              <a:t>мистецтва </a:t>
            </a:r>
            <a:r>
              <a:rPr lang="uk-UA" sz="2400" dirty="0" err="1" smtClean="0">
                <a:solidFill>
                  <a:srgbClr val="002060"/>
                </a:solidFill>
              </a:rPr>
              <a:t>Мушкатівської</a:t>
            </a:r>
            <a:r>
              <a:rPr lang="uk-UA" sz="2400" dirty="0" smtClean="0">
                <a:solidFill>
                  <a:srgbClr val="002060"/>
                </a:solidFill>
              </a:rPr>
              <a:t> </a:t>
            </a:r>
            <a:r>
              <a:rPr lang="uk-UA" sz="2400" dirty="0">
                <a:solidFill>
                  <a:srgbClr val="002060"/>
                </a:solidFill>
              </a:rPr>
              <a:t>ЗОШ </a:t>
            </a:r>
            <a:r>
              <a:rPr lang="uk-UA" sz="2400" dirty="0" smtClean="0">
                <a:solidFill>
                  <a:srgbClr val="002060"/>
                </a:solidFill>
              </a:rPr>
              <a:t>І-ІІ ст.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2400" b="1" dirty="0" err="1" smtClean="0">
                <a:solidFill>
                  <a:srgbClr val="002060"/>
                </a:solidFill>
              </a:rPr>
              <a:t>Галай</a:t>
            </a:r>
            <a:r>
              <a:rPr lang="uk-UA" sz="2400" b="1" dirty="0" smtClean="0">
                <a:solidFill>
                  <a:srgbClr val="002060"/>
                </a:solidFill>
              </a:rPr>
              <a:t> М.В.</a:t>
            </a:r>
            <a:r>
              <a:rPr lang="uk-UA" sz="2400" dirty="0" smtClean="0">
                <a:solidFill>
                  <a:srgbClr val="002060"/>
                </a:solidFill>
              </a:rPr>
              <a:t> - </a:t>
            </a:r>
            <a:r>
              <a:rPr lang="uk-UA" sz="2400" dirty="0">
                <a:solidFill>
                  <a:srgbClr val="002060"/>
                </a:solidFill>
              </a:rPr>
              <a:t>вчитель образотворчого мистецтва </a:t>
            </a:r>
            <a:r>
              <a:rPr lang="uk-UA" sz="2400" dirty="0" smtClean="0">
                <a:solidFill>
                  <a:srgbClr val="002060"/>
                </a:solidFill>
              </a:rPr>
              <a:t>Циганської </a:t>
            </a:r>
            <a:r>
              <a:rPr lang="uk-UA" sz="2400" dirty="0">
                <a:solidFill>
                  <a:srgbClr val="002060"/>
                </a:solidFill>
              </a:rPr>
              <a:t>ЗОШ </a:t>
            </a:r>
            <a:r>
              <a:rPr lang="uk-UA" sz="2400" dirty="0" smtClean="0">
                <a:solidFill>
                  <a:srgbClr val="002060"/>
                </a:solidFill>
              </a:rPr>
              <a:t>І-ІІІ </a:t>
            </a:r>
            <a:r>
              <a:rPr lang="uk-UA" sz="2400" dirty="0">
                <a:solidFill>
                  <a:srgbClr val="002060"/>
                </a:solidFill>
              </a:rPr>
              <a:t>ст</a:t>
            </a:r>
            <a:r>
              <a:rPr lang="uk-UA" sz="2400" dirty="0" smtClean="0">
                <a:solidFill>
                  <a:srgbClr val="002060"/>
                </a:solidFill>
              </a:rPr>
              <a:t>. ім. </a:t>
            </a:r>
            <a:r>
              <a:rPr lang="uk-UA" sz="2400" dirty="0" err="1" smtClean="0">
                <a:solidFill>
                  <a:srgbClr val="002060"/>
                </a:solidFill>
              </a:rPr>
              <a:t>І.Франка</a:t>
            </a:r>
            <a:endParaRPr lang="uk-UA" sz="2400" dirty="0" smtClean="0">
              <a:solidFill>
                <a:srgbClr val="00206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Борщ-</a:t>
            </a:r>
            <a:r>
              <a:rPr lang="ru-RU" sz="2400" b="1" dirty="0" err="1" smtClean="0">
                <a:solidFill>
                  <a:srgbClr val="002060"/>
                </a:solidFill>
              </a:rPr>
              <a:t>Самборська</a:t>
            </a:r>
            <a:r>
              <a:rPr lang="ru-RU" sz="2400" b="1" dirty="0" smtClean="0">
                <a:solidFill>
                  <a:srgbClr val="002060"/>
                </a:solidFill>
              </a:rPr>
              <a:t> Л.І. </a:t>
            </a:r>
            <a:r>
              <a:rPr lang="ru-RU" sz="2400" dirty="0" smtClean="0">
                <a:solidFill>
                  <a:srgbClr val="002060"/>
                </a:solidFill>
              </a:rPr>
              <a:t>– </a:t>
            </a:r>
            <a:r>
              <a:rPr lang="ru-RU" sz="2400" dirty="0" err="1" smtClean="0">
                <a:solidFill>
                  <a:srgbClr val="002060"/>
                </a:solidFill>
              </a:rPr>
              <a:t>вчитель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образотворчого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мистецтва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Стрілковецького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НВК "ЗНЗ І-ІІІ ст.- ДНЗ"</a:t>
            </a:r>
            <a:endParaRPr lang="uk-UA" sz="2400" dirty="0">
              <a:solidFill>
                <a:srgbClr val="00206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uk-UA" sz="2000" dirty="0">
              <a:solidFill>
                <a:srgbClr val="00206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uk-UA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uk-UA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uk-UA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1470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 smtClean="0"/>
              <a:t>Видавнича діяльність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rgbClr val="002060"/>
                </a:solidFill>
              </a:rPr>
              <a:t>Методичний посібник «Інтерактивні методи та нестандартні форми організації занять з образотворчого мистецтва». Чайковська Л.М. (2018)</a:t>
            </a:r>
          </a:p>
          <a:p>
            <a:r>
              <a:rPr lang="uk-UA" sz="3200" dirty="0">
                <a:solidFill>
                  <a:srgbClr val="002060"/>
                </a:solidFill>
              </a:rPr>
              <a:t>Методичний посібник </a:t>
            </a:r>
            <a:r>
              <a:rPr lang="uk-UA" sz="3200" dirty="0" smtClean="0">
                <a:solidFill>
                  <a:srgbClr val="002060"/>
                </a:solidFill>
              </a:rPr>
              <a:t>«Вивчення мистецтва рідного краю на </a:t>
            </a:r>
            <a:r>
              <a:rPr lang="uk-UA" sz="3200" dirty="0" err="1" smtClean="0">
                <a:solidFill>
                  <a:srgbClr val="002060"/>
                </a:solidFill>
              </a:rPr>
              <a:t>уроках</a:t>
            </a:r>
            <a:r>
              <a:rPr lang="uk-UA" sz="3200" dirty="0" smtClean="0">
                <a:solidFill>
                  <a:srgbClr val="002060"/>
                </a:solidFill>
              </a:rPr>
              <a:t> естетичного циклу. </a:t>
            </a:r>
            <a:r>
              <a:rPr lang="uk-UA" sz="3200" dirty="0">
                <a:solidFill>
                  <a:srgbClr val="002060"/>
                </a:solidFill>
              </a:rPr>
              <a:t>Чайковська Л.М. (2018)</a:t>
            </a:r>
          </a:p>
          <a:p>
            <a:endParaRPr lang="uk-UA" sz="3200" dirty="0" smtClean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8066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¡Ð²ÑÑÐ»Ð¸Ð½Ð° Ð²ÑÐ´ ÐÐ¾ÑÑÑÐ²ÑÑÐºÑÑ ÐÐ´ÑÐ°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29"/>
          <a:stretch/>
        </p:blipFill>
        <p:spPr bwMode="auto">
          <a:xfrm>
            <a:off x="7764903" y="2423695"/>
            <a:ext cx="4169383" cy="390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559" y="609600"/>
            <a:ext cx="9845761" cy="1320800"/>
          </a:xfrm>
        </p:spPr>
        <p:txBody>
          <a:bodyPr>
            <a:noAutofit/>
          </a:bodyPr>
          <a:lstStyle/>
          <a:p>
            <a:r>
              <a:rPr lang="uk-UA" sz="4800" b="1" dirty="0" smtClean="0"/>
              <a:t>Передовий педагогічний досвід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482" y="1857115"/>
            <a:ext cx="7450111" cy="3807501"/>
          </a:xfrm>
        </p:spPr>
        <p:txBody>
          <a:bodyPr>
            <a:normAutofit lnSpcReduction="10000"/>
          </a:bodyPr>
          <a:lstStyle/>
          <a:p>
            <a:r>
              <a:rPr lang="uk-UA" sz="2400" dirty="0" smtClean="0">
                <a:solidFill>
                  <a:srgbClr val="002060"/>
                </a:solidFill>
              </a:rPr>
              <a:t>Майстер-клас для педагогів-організаторів ОТГ «</a:t>
            </a:r>
            <a:r>
              <a:rPr lang="uk-UA" sz="2400" dirty="0" err="1" smtClean="0">
                <a:solidFill>
                  <a:srgbClr val="002060"/>
                </a:solidFill>
              </a:rPr>
              <a:t>Паперопластика</a:t>
            </a:r>
            <a:r>
              <a:rPr lang="uk-UA" sz="2400" dirty="0" smtClean="0">
                <a:solidFill>
                  <a:srgbClr val="002060"/>
                </a:solidFill>
              </a:rPr>
              <a:t>. Витинанка. Виготовлення ялинкових прикрас.» (грудень 2017 р.) (Чайковська Л.М.)</a:t>
            </a:r>
          </a:p>
          <a:p>
            <a:r>
              <a:rPr lang="uk-UA" sz="2400" dirty="0" smtClean="0">
                <a:solidFill>
                  <a:srgbClr val="002060"/>
                </a:solidFill>
              </a:rPr>
              <a:t>Розвиток творчих здібностей учнів на </a:t>
            </a:r>
            <a:r>
              <a:rPr lang="uk-UA" sz="2400" dirty="0" err="1" smtClean="0">
                <a:solidFill>
                  <a:srgbClr val="002060"/>
                </a:solidFill>
              </a:rPr>
              <a:t>уроках</a:t>
            </a:r>
            <a:r>
              <a:rPr lang="uk-UA" sz="2400" dirty="0" smtClean="0">
                <a:solidFill>
                  <a:srgbClr val="002060"/>
                </a:solidFill>
              </a:rPr>
              <a:t> образотворчого мистецтва. (26.01.2018 р.)        (</a:t>
            </a:r>
            <a:r>
              <a:rPr lang="uk-UA" sz="2400" dirty="0" err="1" smtClean="0">
                <a:solidFill>
                  <a:srgbClr val="002060"/>
                </a:solidFill>
              </a:rPr>
              <a:t>Кубей</a:t>
            </a:r>
            <a:r>
              <a:rPr lang="uk-UA" sz="2400" dirty="0" smtClean="0">
                <a:solidFill>
                  <a:srgbClr val="002060"/>
                </a:solidFill>
              </a:rPr>
              <a:t> С.П.)</a:t>
            </a:r>
          </a:p>
          <a:p>
            <a:r>
              <a:rPr lang="uk-UA" sz="2400" dirty="0" smtClean="0">
                <a:solidFill>
                  <a:srgbClr val="002060"/>
                </a:solidFill>
              </a:rPr>
              <a:t>Майстер –клас. «Виготовлення рельєфу з паперу. Композиція «Дерево» (квітень 2018 р.) (Чайковська Л.М.)</a:t>
            </a:r>
          </a:p>
          <a:p>
            <a:pPr marL="0" indent="0">
              <a:buNone/>
            </a:pPr>
            <a:endParaRPr lang="uk-UA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1785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Ð¡Ð²ÑÑÐ»Ð¸Ð½Ð° Ð²ÑÐ´ Ð¡Ð²ÑÑÐ»Ð°Ð½Ð¸ ÐÑÐ±ÐµÑ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5043" y="192310"/>
            <a:ext cx="2918673" cy="291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6786" y="3079606"/>
            <a:ext cx="2529840" cy="1051560"/>
          </a:xfrm>
        </p:spPr>
        <p:txBody>
          <a:bodyPr>
            <a:normAutofit/>
          </a:bodyPr>
          <a:lstStyle/>
          <a:p>
            <a:r>
              <a:rPr lang="uk-UA" sz="2800" b="1" dirty="0" err="1" smtClean="0">
                <a:solidFill>
                  <a:srgbClr val="002060"/>
                </a:solidFill>
              </a:rPr>
              <a:t>Кубей</a:t>
            </a:r>
            <a:r>
              <a:rPr lang="uk-UA" sz="2800" b="1" dirty="0" smtClean="0">
                <a:solidFill>
                  <a:srgbClr val="002060"/>
                </a:solidFill>
              </a:rPr>
              <a:t> С.П.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678" t="9129" r="19168" b="52485"/>
          <a:stretch/>
        </p:blipFill>
        <p:spPr>
          <a:xfrm>
            <a:off x="9046674" y="3364032"/>
            <a:ext cx="2771962" cy="2938933"/>
          </a:xfrm>
        </p:spPr>
      </p:pic>
      <p:pic>
        <p:nvPicPr>
          <p:cNvPr id="3074" name="Picture 2" descr="/Files/images/_MG_0797 ÐºÐ¾Ð¿Ð¸Ñ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414"/>
          <a:stretch/>
        </p:blipFill>
        <p:spPr bwMode="auto">
          <a:xfrm>
            <a:off x="9342285" y="149247"/>
            <a:ext cx="2709545" cy="270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166" t="27904" r="41334" b="41127"/>
          <a:stretch/>
        </p:blipFill>
        <p:spPr>
          <a:xfrm>
            <a:off x="479002" y="3605386"/>
            <a:ext cx="3870960" cy="2606040"/>
          </a:xfrm>
          <a:prstGeom prst="rect">
            <a:avLst/>
          </a:prstGeom>
        </p:spPr>
      </p:pic>
      <p:pic>
        <p:nvPicPr>
          <p:cNvPr id="3076" name="Picture 4" descr="ÐÐ°ÑÑÐ¸Ð½ÐºÐ¸ Ð¿Ð¾ Ð·Ð°Ð¿ÑÐ¾ÑÑ Ð¡Ð°Ð»Ð°Ð¼Ð°ÑÐ° ÐÐ»ÑÐ³Ð° ÐÐ¸ÐºÐ¾Ð»Ð°ÑÐ²Ð½Ð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7805" y="352974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²Ð°ÑÐ° Ð¾ÑÐ½Ð¾Ð²Ð½Ð° ÑÐ²ÑÑÐ»Ð¸Ð½Ð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626" y="219068"/>
            <a:ext cx="2841728" cy="284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44679" y="6302965"/>
            <a:ext cx="2749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Саламаха О.М.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30043" y="6246500"/>
            <a:ext cx="4023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Борщ-</a:t>
            </a:r>
            <a:r>
              <a:rPr lang="uk-UA" sz="2800" b="1" dirty="0" err="1" smtClean="0">
                <a:solidFill>
                  <a:srgbClr val="002060"/>
                </a:solidFill>
              </a:rPr>
              <a:t>Самборська</a:t>
            </a:r>
            <a:r>
              <a:rPr lang="uk-UA" sz="2800" b="1" dirty="0" smtClean="0">
                <a:solidFill>
                  <a:srgbClr val="002060"/>
                </a:solidFill>
              </a:rPr>
              <a:t> Л.І</a:t>
            </a:r>
            <a:r>
              <a:rPr lang="uk-UA" sz="2800" dirty="0" smtClean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3082" name="Picture 10" descr="Ð¡Ð²ÑÑÐ»Ð¸Ð½Ð° Ð²ÑÐ´ ÐÐµÐ»Ñ ÐÑÐ¸Ð³Ð¾ÑÐ¸ÑÐ¸Ð½.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72" t="8652" r="33845" b="22014"/>
          <a:stretch/>
        </p:blipFill>
        <p:spPr bwMode="auto">
          <a:xfrm>
            <a:off x="193903" y="83318"/>
            <a:ext cx="2627509" cy="295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1651" y="3067402"/>
            <a:ext cx="3034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Григоришин Н.І.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4179" y="3053251"/>
            <a:ext cx="3084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Чайковська Л.М.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90047" y="2854849"/>
            <a:ext cx="2061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err="1" smtClean="0">
                <a:solidFill>
                  <a:srgbClr val="002060"/>
                </a:solidFill>
              </a:rPr>
              <a:t>Галай</a:t>
            </a:r>
            <a:r>
              <a:rPr lang="uk-UA" sz="2800" b="1" dirty="0" smtClean="0">
                <a:solidFill>
                  <a:srgbClr val="002060"/>
                </a:solidFill>
              </a:rPr>
              <a:t> М.В.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8750" y="6246500"/>
            <a:ext cx="3461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err="1" smtClean="0">
                <a:solidFill>
                  <a:srgbClr val="002060"/>
                </a:solidFill>
              </a:rPr>
              <a:t>Гаврилевська</a:t>
            </a:r>
            <a:r>
              <a:rPr lang="uk-UA" sz="2800" b="1" dirty="0" smtClean="0">
                <a:solidFill>
                  <a:srgbClr val="002060"/>
                </a:solidFill>
              </a:rPr>
              <a:t> М.Я.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5355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b="1" i="1" dirty="0"/>
              <a:t>Проблема</a:t>
            </a:r>
            <a:r>
              <a:rPr lang="ru-RU" i="1" dirty="0"/>
              <a:t/>
            </a:r>
            <a:br>
              <a:rPr lang="ru-RU" i="1" dirty="0"/>
            </a:br>
            <a:r>
              <a:rPr lang="uk-UA" i="1" dirty="0"/>
              <a:t>над якою </a:t>
            </a:r>
            <a:r>
              <a:rPr lang="uk-UA" i="1" dirty="0" smtClean="0"/>
              <a:t>працює </a:t>
            </a:r>
            <a:r>
              <a:rPr lang="uk-UA" i="1" dirty="0"/>
              <a:t>методичне об’єднання вчителів образотворчого мистецтва, художньої культури, мистецтва:</a:t>
            </a:r>
            <a:r>
              <a:rPr lang="ru-RU" i="1" dirty="0"/>
              <a:t/>
            </a:r>
            <a:br>
              <a:rPr lang="ru-RU" i="1" dirty="0"/>
            </a:br>
            <a:r>
              <a:rPr lang="uk-UA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uk-UA" sz="4000" b="1" dirty="0"/>
              <a:t>«Розвиток і самореалізація особистості через активну художню діяльність і творче самовираження у сфері мистецтва та системне застосування новітніх технологій»</a:t>
            </a:r>
            <a:r>
              <a:rPr lang="ru-RU" sz="4000" b="1" dirty="0"/>
              <a:t/>
            </a:r>
            <a:br>
              <a:rPr lang="ru-RU" sz="4000" b="1" dirty="0"/>
            </a:b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427464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981567" cy="1320800"/>
          </a:xfrm>
        </p:spPr>
        <p:txBody>
          <a:bodyPr>
            <a:normAutofit fontScale="90000"/>
          </a:bodyPr>
          <a:lstStyle/>
          <a:p>
            <a:r>
              <a:rPr lang="uk-UA" sz="4000" b="1" i="1" dirty="0" smtClean="0"/>
              <a:t>Мета:</a:t>
            </a:r>
            <a:r>
              <a:rPr lang="ru-RU" dirty="0"/>
              <a:t/>
            </a:r>
            <a:br>
              <a:rPr lang="ru-RU" dirty="0"/>
            </a:br>
            <a:r>
              <a:rPr lang="uk-UA" b="1" dirty="0" smtClean="0"/>
              <a:t>Створити </a:t>
            </a:r>
            <a:r>
              <a:rPr lang="uk-UA" b="1" dirty="0"/>
              <a:t>умови підвищення науково-теоретичного, методичного, психологічного рівня оволодіння організаторськими, комунікативними вміннями вчителів художньо-естетичного циклу; </a:t>
            </a:r>
            <a:r>
              <a:rPr lang="ru-RU" b="1" dirty="0"/>
              <a:t/>
            </a:r>
            <a:br>
              <a:rPr lang="ru-RU" b="1" dirty="0"/>
            </a:br>
            <a:r>
              <a:rPr lang="uk-UA" b="1" dirty="0"/>
              <a:t>Направити роботу методичного об’єднання на розвиток компонентів готовності шкільних бібліотекарів до здійснення естетичного-інформаційного обслуговування учнів та педагогічного колективу.</a:t>
            </a:r>
            <a:r>
              <a:rPr lang="ru-RU" dirty="0"/>
              <a:t/>
            </a:r>
            <a:br>
              <a:rPr lang="ru-RU" dirty="0"/>
            </a:b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69066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354" y="196712"/>
            <a:ext cx="10172636" cy="905301"/>
          </a:xfrm>
        </p:spPr>
        <p:txBody>
          <a:bodyPr>
            <a:noAutofit/>
          </a:bodyPr>
          <a:lstStyle/>
          <a:p>
            <a:pPr algn="ctr"/>
            <a:r>
              <a:rPr lang="uk-UA" sz="1800" b="1" cap="all" dirty="0"/>
              <a:t>Модель методичної роботи з вчителями</a:t>
            </a:r>
            <a:br>
              <a:rPr lang="uk-UA" sz="1800" b="1" cap="all" dirty="0"/>
            </a:br>
            <a:r>
              <a:rPr lang="uk-UA" sz="1800" b="1" cap="all" dirty="0"/>
              <a:t>образотворчого мистецтва, художньої культури, мистецтва на 2017-2018 н. р.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20306" y="1083753"/>
            <a:ext cx="2519933" cy="6568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Семінар-практикум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690291" y="4387996"/>
            <a:ext cx="2784144" cy="80473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Тиждень наставника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846531" y="3754169"/>
            <a:ext cx="3466531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Творча майстерня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904500" y="1101900"/>
            <a:ext cx="2169993" cy="7091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Арт-студія</a:t>
            </a:r>
            <a:endParaRPr lang="ru-RU" sz="2400" b="1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01746404"/>
              </p:ext>
            </p:extLst>
          </p:nvPr>
        </p:nvGraphicFramePr>
        <p:xfrm>
          <a:off x="235720" y="1784531"/>
          <a:ext cx="6151432" cy="2034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1432"/>
              </a:tblGrid>
              <a:tr h="11023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>
                          <a:effectLst/>
                        </a:rPr>
                        <a:t>Використання методичних підходів щодо розвитку ініціативних та творчих здібностей учнів у процесі урочної та позаурочної діяльності з образотворчого мистецтва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912" marR="80912" marT="40456" marB="40456"/>
                </a:tc>
              </a:tr>
              <a:tr h="7793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Особистісно-орієнтоване навчання на заняттях художньо-естетичного циклу в позашкільних закладах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912" marR="80912" marT="40456" marB="40456"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317539" y="4790363"/>
            <a:ext cx="3063392" cy="1446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23979403"/>
              </p:ext>
            </p:extLst>
          </p:nvPr>
        </p:nvGraphicFramePr>
        <p:xfrm>
          <a:off x="489841" y="4756483"/>
          <a:ext cx="6176646" cy="1922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6646"/>
              </a:tblGrid>
              <a:tr h="11675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>
                          <a:effectLst/>
                        </a:rPr>
                        <a:t>Сприяння формуванню компетентності вчитися впродовж життя. Практичне застосування вмінь і навичок у повсякденній діяльності (виготовлення браслетів Шамбала).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912" marR="80912" marT="40456" marB="40456"/>
                </a:tc>
              </a:tr>
              <a:tr h="6376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Інтернет і художня культура. Використання інтернет-ресурсів на </a:t>
                      </a:r>
                      <a:r>
                        <a:rPr lang="uk-UA" sz="1800" dirty="0" err="1">
                          <a:effectLst/>
                        </a:rPr>
                        <a:t>уроках</a:t>
                      </a:r>
                      <a:r>
                        <a:rPr lang="uk-UA" sz="1800" dirty="0">
                          <a:effectLst/>
                        </a:rPr>
                        <a:t> художньо-естетичного циклу.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912" marR="80912" marT="40456" marB="40456"/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7495402"/>
              </p:ext>
            </p:extLst>
          </p:nvPr>
        </p:nvGraphicFramePr>
        <p:xfrm>
          <a:off x="6666487" y="2006047"/>
          <a:ext cx="4831753" cy="2216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1753"/>
              </a:tblGrid>
              <a:tr h="9232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Символіка великодньої писанки та традиції українського писанкарства. Майстер-клас з виготовлення писанки.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912" marR="80912" marT="40456" marB="40456"/>
                </a:tc>
              </a:tr>
              <a:tr h="9232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>
                          <a:effectLst/>
                        </a:rPr>
                        <a:t>Зустріч з художниками творчого об</a:t>
                      </a:r>
                      <a:r>
                        <a:rPr lang="ru-RU" sz="1800" kern="1200" dirty="0">
                          <a:effectLst/>
                        </a:rPr>
                        <a:t>’</a:t>
                      </a:r>
                      <a:r>
                        <a:rPr lang="ru-RU" sz="1800" kern="1200" dirty="0" err="1">
                          <a:effectLst/>
                        </a:rPr>
                        <a:t>єднання</a:t>
                      </a:r>
                      <a:r>
                        <a:rPr lang="ru-RU" sz="1800" kern="1200" dirty="0">
                          <a:effectLst/>
                        </a:rPr>
                        <a:t> «</a:t>
                      </a:r>
                      <a:r>
                        <a:rPr lang="ru-RU" sz="1800" kern="1200" dirty="0" err="1">
                          <a:effectLst/>
                        </a:rPr>
                        <a:t>Потік</a:t>
                      </a:r>
                      <a:r>
                        <a:rPr lang="ru-RU" sz="1800" kern="1200" dirty="0">
                          <a:effectLst/>
                        </a:rPr>
                        <a:t>». </a:t>
                      </a:r>
                      <a:r>
                        <a:rPr lang="ru-RU" sz="1800" kern="1200" dirty="0" err="1">
                          <a:effectLst/>
                        </a:rPr>
                        <a:t>Обмін</a:t>
                      </a:r>
                      <a:r>
                        <a:rPr lang="ru-RU" sz="1800" kern="1200" dirty="0">
                          <a:effectLst/>
                        </a:rPr>
                        <a:t> </a:t>
                      </a:r>
                      <a:r>
                        <a:rPr lang="ru-RU" sz="1800" kern="1200" dirty="0" err="1">
                          <a:effectLst/>
                        </a:rPr>
                        <a:t>досвідом</a:t>
                      </a:r>
                      <a:r>
                        <a:rPr lang="ru-RU" sz="1800" kern="1200" dirty="0">
                          <a:effectLst/>
                        </a:rPr>
                        <a:t> та </a:t>
                      </a:r>
                      <a:r>
                        <a:rPr lang="ru-RU" sz="1800" kern="1200" dirty="0" err="1">
                          <a:effectLst/>
                        </a:rPr>
                        <a:t>відвідання</a:t>
                      </a:r>
                      <a:r>
                        <a:rPr lang="ru-RU" sz="1800" kern="1200" dirty="0">
                          <a:effectLst/>
                        </a:rPr>
                        <a:t> «</a:t>
                      </a:r>
                      <a:r>
                        <a:rPr lang="ru-RU" sz="1800" kern="1200" dirty="0" err="1">
                          <a:effectLst/>
                        </a:rPr>
                        <a:t>Художньої</a:t>
                      </a:r>
                      <a:r>
                        <a:rPr lang="ru-RU" sz="1800" kern="1200" dirty="0">
                          <a:effectLst/>
                        </a:rPr>
                        <a:t> </a:t>
                      </a:r>
                      <a:r>
                        <a:rPr lang="ru-RU" sz="1800" kern="1200" dirty="0" err="1">
                          <a:effectLst/>
                        </a:rPr>
                        <a:t>дитячої</a:t>
                      </a:r>
                      <a:r>
                        <a:rPr lang="ru-RU" sz="1800" kern="1200" dirty="0">
                          <a:effectLst/>
                        </a:rPr>
                        <a:t> </a:t>
                      </a:r>
                      <a:r>
                        <a:rPr lang="ru-RU" sz="1800" kern="1200" dirty="0" err="1">
                          <a:effectLst/>
                        </a:rPr>
                        <a:t>Шевченкіани</a:t>
                      </a:r>
                      <a:r>
                        <a:rPr lang="ru-RU" sz="1800" kern="1200" dirty="0">
                          <a:effectLst/>
                        </a:rPr>
                        <a:t>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912" marR="80912" marT="40456" marB="40456"/>
                </a:tc>
              </a:tr>
            </a:tbl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7342492" y="5300007"/>
            <a:ext cx="3411943" cy="941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Переймай досвід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1337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037" y="350293"/>
            <a:ext cx="8596668" cy="1320800"/>
          </a:xfrm>
        </p:spPr>
        <p:txBody>
          <a:bodyPr>
            <a:normAutofit/>
          </a:bodyPr>
          <a:lstStyle/>
          <a:p>
            <a:r>
              <a:rPr lang="uk-UA" sz="4800" b="1" dirty="0" smtClean="0"/>
              <a:t>Семінари-практикум</a:t>
            </a:r>
            <a:r>
              <a:rPr lang="ru-RU" sz="4800" b="1" dirty="0" smtClean="0"/>
              <a:t>и</a:t>
            </a:r>
            <a:endParaRPr lang="ru-RU" sz="4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091" y="1552705"/>
            <a:ext cx="5902320" cy="332005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8720" y="2661995"/>
            <a:ext cx="5386318" cy="40397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59" t="21044" r="4608"/>
          <a:stretch/>
        </p:blipFill>
        <p:spPr>
          <a:xfrm>
            <a:off x="7847469" y="260825"/>
            <a:ext cx="3875965" cy="2583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091" y="5065328"/>
            <a:ext cx="3026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002060"/>
                </a:solidFill>
              </a:rPr>
              <a:t>23.11.2017 р.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34975" y="5974780"/>
            <a:ext cx="3026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002060"/>
                </a:solidFill>
              </a:rPr>
              <a:t>26.01.2018 р.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266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22" t="14154" b="25333"/>
          <a:stretch>
            <a:fillRect/>
          </a:stretch>
        </p:blipFill>
        <p:spPr bwMode="auto">
          <a:xfrm>
            <a:off x="485140" y="281783"/>
            <a:ext cx="2790825" cy="3105150"/>
          </a:xfrm>
          <a:prstGeom prst="rect">
            <a:avLst/>
          </a:prstGeom>
          <a:noFill/>
          <a:ln w="698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3911" y="203753"/>
            <a:ext cx="7716123" cy="928048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 smtClean="0">
                <a:latin typeface="Calibri" panose="020F0502020204030204" pitchFamily="34" charset="0"/>
              </a:rPr>
              <a:t>Робота з </a:t>
            </a:r>
            <a:br>
              <a:rPr lang="uk-UA" sz="4800" b="1" dirty="0" smtClean="0">
                <a:latin typeface="Calibri" panose="020F0502020204030204" pitchFamily="34" charset="0"/>
              </a:rPr>
            </a:br>
            <a:r>
              <a:rPr lang="uk-UA" sz="4800" b="1" dirty="0" smtClean="0">
                <a:latin typeface="Calibri" panose="020F0502020204030204" pitchFamily="34" charset="0"/>
              </a:rPr>
              <a:t>обдарованими </a:t>
            </a:r>
            <a:br>
              <a:rPr lang="uk-UA" sz="4800" b="1" dirty="0" smtClean="0">
                <a:latin typeface="Calibri" panose="020F0502020204030204" pitchFamily="34" charset="0"/>
              </a:rPr>
            </a:br>
            <a:r>
              <a:rPr lang="uk-UA" sz="4800" b="1" dirty="0" smtClean="0">
                <a:latin typeface="Calibri" panose="020F0502020204030204" pitchFamily="34" charset="0"/>
              </a:rPr>
              <a:t>дітьми</a:t>
            </a:r>
            <a:endParaRPr lang="ru-RU" sz="4800" b="1" dirty="0">
              <a:latin typeface="Calibri" panose="020F0502020204030204" pitchFamily="34" charset="0"/>
            </a:endParaRPr>
          </a:p>
        </p:txBody>
      </p:sp>
      <p:pic>
        <p:nvPicPr>
          <p:cNvPr id="7" name="Picture 6" descr="C:\Users\user\Desktop\Фото0226.jpg"/>
          <p:cNvPicPr>
            <a:picLocks noChangeAspect="1" noChangeArrowheads="1"/>
          </p:cNvPicPr>
          <p:nvPr/>
        </p:nvPicPr>
        <p:blipFill rotWithShape="1">
          <a:blip r:embed="rId3" cstate="print"/>
          <a:srcRect t="1563" b="7187"/>
          <a:stretch/>
        </p:blipFill>
        <p:spPr bwMode="auto">
          <a:xfrm>
            <a:off x="456143" y="3615677"/>
            <a:ext cx="2819822" cy="3039051"/>
          </a:xfrm>
          <a:prstGeom prst="rect">
            <a:avLst/>
          </a:prstGeom>
          <a:noFill/>
          <a:ln w="76200">
            <a:solidFill>
              <a:schemeClr val="accent1">
                <a:lumMod val="50000"/>
                <a:alpha val="85000"/>
              </a:schemeClr>
            </a:solidFill>
          </a:ln>
        </p:spPr>
      </p:pic>
      <p:pic>
        <p:nvPicPr>
          <p:cNvPr id="8" name="Picture 7" descr="C:\Users\user\Desktop\Семінар 077.jpg"/>
          <p:cNvPicPr>
            <a:picLocks noChangeAspect="1" noChangeArrowheads="1"/>
          </p:cNvPicPr>
          <p:nvPr/>
        </p:nvPicPr>
        <p:blipFill rotWithShape="1">
          <a:blip r:embed="rId4" cstate="print"/>
          <a:srcRect l="677" t="173" b="19003"/>
          <a:stretch/>
        </p:blipFill>
        <p:spPr bwMode="auto">
          <a:xfrm>
            <a:off x="7942866" y="3512351"/>
            <a:ext cx="4007588" cy="3039051"/>
          </a:xfrm>
          <a:prstGeom prst="rect">
            <a:avLst/>
          </a:prstGeom>
          <a:noFill/>
        </p:spPr>
      </p:pic>
      <p:pic>
        <p:nvPicPr>
          <p:cNvPr id="11" name="Picture 2" descr="C:\Users\user\Desktop\DSC029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4578" y="2743675"/>
            <a:ext cx="5095628" cy="3500460"/>
          </a:xfrm>
          <a:prstGeom prst="rect">
            <a:avLst/>
          </a:prstGeom>
          <a:noFill/>
          <a:ln w="63500">
            <a:solidFill>
              <a:schemeClr val="accent1">
                <a:lumMod val="5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566" b="16868"/>
          <a:stretch/>
        </p:blipFill>
        <p:spPr>
          <a:xfrm>
            <a:off x="8968820" y="339929"/>
            <a:ext cx="2342427" cy="298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0114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800" b="1" dirty="0" smtClean="0"/>
              <a:t>Олімпіади</a:t>
            </a:r>
            <a:br>
              <a:rPr lang="uk-UA" sz="4800" b="1" dirty="0" smtClean="0"/>
            </a:br>
            <a:endParaRPr lang="ru-RU" sz="4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383"/>
          <a:stretch/>
        </p:blipFill>
        <p:spPr>
          <a:xfrm>
            <a:off x="263757" y="1585626"/>
            <a:ext cx="3584577" cy="428320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2092" y="1992535"/>
            <a:ext cx="5503820" cy="4127865"/>
          </a:xfrm>
          <a:prstGeom prst="rect">
            <a:avLst/>
          </a:prstGeom>
        </p:spPr>
      </p:pic>
      <p:pic>
        <p:nvPicPr>
          <p:cNvPr id="2050" name="Picture 2" descr="ÐÐ°ÑÑÐ¸Ð½ÐºÐ¸ Ð¿Ð¾ Ð·Ð°Ð¿ÑÐ¾ÑÑ Ð»ÑÐºÑÑÐ½ÑÑÐº Ð ÑÑÐ»Ð°Ð½Ð° ÐÐ¾ÑÑÑÐ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8534" y="129966"/>
            <a:ext cx="2516700" cy="251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¡Ð²ÑÑÐ»Ð¸Ð½Ð° Ð²ÑÐ´ ÐÐ»ÐµÐ³Ð° ÐÐµÐ²Ð¸ÑÑÐºÐ¾Ð³Ð¾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643" t="7950" r="43341" b="69281"/>
          <a:stretch/>
        </p:blipFill>
        <p:spPr bwMode="auto">
          <a:xfrm>
            <a:off x="4162918" y="2613906"/>
            <a:ext cx="1765001" cy="334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75853" y="841772"/>
            <a:ext cx="4992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rgbClr val="002060"/>
                </a:solidFill>
              </a:rPr>
              <a:t>Руслана </a:t>
            </a:r>
            <a:r>
              <a:rPr lang="uk-UA" sz="2400" dirty="0" err="1" smtClean="0">
                <a:solidFill>
                  <a:srgbClr val="002060"/>
                </a:solidFill>
              </a:rPr>
              <a:t>Лукіянчук</a:t>
            </a:r>
            <a:r>
              <a:rPr lang="uk-UA" sz="2400" dirty="0" smtClean="0">
                <a:solidFill>
                  <a:srgbClr val="002060"/>
                </a:solidFill>
              </a:rPr>
              <a:t> – переможець </a:t>
            </a:r>
          </a:p>
          <a:p>
            <a:r>
              <a:rPr lang="uk-UA" sz="2400" dirty="0">
                <a:solidFill>
                  <a:srgbClr val="002060"/>
                </a:solidFill>
              </a:rPr>
              <a:t>о</a:t>
            </a:r>
            <a:r>
              <a:rPr lang="uk-UA" sz="2400" dirty="0" smtClean="0">
                <a:solidFill>
                  <a:srgbClr val="002060"/>
                </a:solidFill>
              </a:rPr>
              <a:t>лімпіади 2017-2018 </a:t>
            </a:r>
            <a:r>
              <a:rPr lang="uk-UA" sz="2400" dirty="0" err="1" smtClean="0">
                <a:solidFill>
                  <a:srgbClr val="002060"/>
                </a:solidFill>
              </a:rPr>
              <a:t>н.р</a:t>
            </a:r>
            <a:r>
              <a:rPr lang="uk-UA" sz="2400" dirty="0" smtClean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404" y="5868828"/>
            <a:ext cx="27687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rgbClr val="002060"/>
                </a:solidFill>
              </a:rPr>
              <a:t>Юлія Осадчук – </a:t>
            </a:r>
          </a:p>
          <a:p>
            <a:r>
              <a:rPr lang="uk-UA" sz="2400" dirty="0" smtClean="0">
                <a:solidFill>
                  <a:srgbClr val="002060"/>
                </a:solidFill>
              </a:rPr>
              <a:t>призер олімпіади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4040" y="5893622"/>
            <a:ext cx="29450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rgbClr val="002060"/>
                </a:solidFill>
              </a:rPr>
              <a:t>Софія </a:t>
            </a:r>
            <a:r>
              <a:rPr lang="uk-UA" sz="2400" dirty="0" err="1" smtClean="0">
                <a:solidFill>
                  <a:srgbClr val="002060"/>
                </a:solidFill>
              </a:rPr>
              <a:t>Слюсарчук</a:t>
            </a:r>
            <a:r>
              <a:rPr lang="uk-UA" sz="2400" dirty="0" smtClean="0">
                <a:solidFill>
                  <a:srgbClr val="002060"/>
                </a:solidFill>
              </a:rPr>
              <a:t> –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призер </a:t>
            </a:r>
            <a:r>
              <a:rPr lang="ru-RU" sz="2400" dirty="0" err="1" smtClean="0">
                <a:solidFill>
                  <a:srgbClr val="002060"/>
                </a:solidFill>
              </a:rPr>
              <a:t>олімпіади</a:t>
            </a:r>
            <a:endParaRPr lang="uk-UA" sz="2400" dirty="0" smtClean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85234" y="6153828"/>
            <a:ext cx="4733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rgbClr val="002060"/>
                </a:solidFill>
              </a:rPr>
              <a:t>Оцінювання робіт членами журі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9949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504669"/>
            <a:ext cx="8596668" cy="1320800"/>
          </a:xfrm>
        </p:spPr>
        <p:txBody>
          <a:bodyPr>
            <a:normAutofit/>
          </a:bodyPr>
          <a:lstStyle/>
          <a:p>
            <a:r>
              <a:rPr lang="uk-UA" sz="4800" b="1" dirty="0" smtClean="0"/>
              <a:t>Самоосвіта вчителів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88957"/>
            <a:ext cx="10085604" cy="4722228"/>
          </a:xfrm>
        </p:spPr>
        <p:txBody>
          <a:bodyPr>
            <a:normAutofit lnSpcReduction="10000"/>
          </a:bodyPr>
          <a:lstStyle/>
          <a:p>
            <a:r>
              <a:rPr lang="uk-UA" sz="2400" dirty="0" smtClean="0">
                <a:solidFill>
                  <a:srgbClr val="002060"/>
                </a:solidFill>
              </a:rPr>
              <a:t>Участь в обласному семінарі-практикумі на тему: «Формування предметно- мистецьких </a:t>
            </a:r>
            <a:r>
              <a:rPr lang="uk-UA" sz="2400" dirty="0" err="1" smtClean="0">
                <a:solidFill>
                  <a:srgbClr val="002060"/>
                </a:solidFill>
              </a:rPr>
              <a:t>компетентностей</a:t>
            </a:r>
            <a:r>
              <a:rPr lang="uk-UA" sz="2400" dirty="0" smtClean="0">
                <a:solidFill>
                  <a:srgbClr val="002060"/>
                </a:solidFill>
              </a:rPr>
              <a:t> школярів у процесі вивчення дисциплін художньо-естетичного циклу.» (25.04.2018р. </a:t>
            </a:r>
            <a:r>
              <a:rPr lang="uk-UA" sz="2400" dirty="0" err="1" smtClean="0">
                <a:solidFill>
                  <a:srgbClr val="002060"/>
                </a:solidFill>
              </a:rPr>
              <a:t>м.Тернопіль</a:t>
            </a:r>
            <a:r>
              <a:rPr lang="uk-UA" sz="2400" dirty="0" smtClean="0">
                <a:solidFill>
                  <a:srgbClr val="002060"/>
                </a:solidFill>
              </a:rPr>
              <a:t>) ( </a:t>
            </a:r>
            <a:r>
              <a:rPr lang="uk-UA" sz="2400" dirty="0" err="1" smtClean="0">
                <a:solidFill>
                  <a:srgbClr val="002060"/>
                </a:solidFill>
              </a:rPr>
              <a:t>Кубей</a:t>
            </a:r>
            <a:r>
              <a:rPr lang="uk-UA" sz="2400" dirty="0" smtClean="0">
                <a:solidFill>
                  <a:srgbClr val="002060"/>
                </a:solidFill>
              </a:rPr>
              <a:t> С.П. )</a:t>
            </a:r>
          </a:p>
          <a:p>
            <a:r>
              <a:rPr lang="uk-UA" sz="2400" dirty="0" smtClean="0">
                <a:solidFill>
                  <a:srgbClr val="002060"/>
                </a:solidFill>
              </a:rPr>
              <a:t>Навчання-тренінг з вивчення інтегрованого курсу «Мистецтво» у 10 класі.(11.05.2018р.)</a:t>
            </a:r>
            <a:r>
              <a:rPr lang="uk-UA" sz="2400" dirty="0">
                <a:solidFill>
                  <a:srgbClr val="002060"/>
                </a:solidFill>
              </a:rPr>
              <a:t> ( </a:t>
            </a:r>
            <a:r>
              <a:rPr lang="uk-UA" sz="2400" dirty="0" err="1">
                <a:solidFill>
                  <a:srgbClr val="002060"/>
                </a:solidFill>
              </a:rPr>
              <a:t>Кубей</a:t>
            </a:r>
            <a:r>
              <a:rPr lang="uk-UA" sz="2400" dirty="0">
                <a:solidFill>
                  <a:srgbClr val="002060"/>
                </a:solidFill>
              </a:rPr>
              <a:t> С.П. </a:t>
            </a:r>
            <a:r>
              <a:rPr lang="uk-UA" sz="2400" dirty="0" smtClean="0">
                <a:solidFill>
                  <a:srgbClr val="002060"/>
                </a:solidFill>
              </a:rPr>
              <a:t>)</a:t>
            </a:r>
          </a:p>
          <a:p>
            <a:r>
              <a:rPr lang="uk-UA" sz="2400" dirty="0" smtClean="0">
                <a:solidFill>
                  <a:srgbClr val="002060"/>
                </a:solidFill>
              </a:rPr>
              <a:t>Підвищення кваліфікації у Кам</a:t>
            </a:r>
            <a:r>
              <a:rPr lang="en-US" sz="2400" dirty="0" smtClean="0">
                <a:solidFill>
                  <a:srgbClr val="002060"/>
                </a:solidFill>
              </a:rPr>
              <a:t>”</a:t>
            </a:r>
            <a:r>
              <a:rPr lang="uk-UA" sz="2400" dirty="0" err="1" smtClean="0">
                <a:solidFill>
                  <a:srgbClr val="002060"/>
                </a:solidFill>
              </a:rPr>
              <a:t>янець</a:t>
            </a:r>
            <a:r>
              <a:rPr lang="uk-UA" sz="2400" dirty="0" smtClean="0">
                <a:solidFill>
                  <a:srgbClr val="002060"/>
                </a:solidFill>
              </a:rPr>
              <a:t>-Подільському державному педагогічному університеті.</a:t>
            </a:r>
            <a:r>
              <a:rPr lang="uk-UA" sz="2400" dirty="0">
                <a:solidFill>
                  <a:srgbClr val="002060"/>
                </a:solidFill>
              </a:rPr>
              <a:t> ( </a:t>
            </a:r>
            <a:r>
              <a:rPr lang="uk-UA" sz="2400" dirty="0" err="1">
                <a:solidFill>
                  <a:srgbClr val="002060"/>
                </a:solidFill>
              </a:rPr>
              <a:t>Кубей</a:t>
            </a:r>
            <a:r>
              <a:rPr lang="uk-UA" sz="2400" dirty="0">
                <a:solidFill>
                  <a:srgbClr val="002060"/>
                </a:solidFill>
              </a:rPr>
              <a:t> С.П</a:t>
            </a:r>
            <a:r>
              <a:rPr lang="uk-UA" sz="2400" dirty="0" smtClean="0">
                <a:solidFill>
                  <a:srgbClr val="002060"/>
                </a:solidFill>
              </a:rPr>
              <a:t>., Чайковська Л.М. 2017-2018 р.)</a:t>
            </a:r>
          </a:p>
          <a:p>
            <a:r>
              <a:rPr lang="en-US" sz="2400" dirty="0">
                <a:solidFill>
                  <a:srgbClr val="002060"/>
                </a:solidFill>
              </a:rPr>
              <a:t>MON-EDERA-OSVITORIA: ST101 </a:t>
            </a:r>
            <a:r>
              <a:rPr lang="ru-RU" sz="2400" dirty="0">
                <a:solidFill>
                  <a:srgbClr val="002060"/>
                </a:solidFill>
              </a:rPr>
              <a:t>Онлайн-курс для </a:t>
            </a:r>
            <a:r>
              <a:rPr lang="ru-RU" sz="2400" dirty="0" err="1">
                <a:solidFill>
                  <a:srgbClr val="002060"/>
                </a:solidFill>
              </a:rPr>
              <a:t>вчителів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початкової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школи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 ( </a:t>
            </a:r>
            <a:r>
              <a:rPr lang="ru-RU" sz="2400" dirty="0" err="1" smtClean="0">
                <a:solidFill>
                  <a:srgbClr val="002060"/>
                </a:solidFill>
              </a:rPr>
              <a:t>Чайковська</a:t>
            </a:r>
            <a:r>
              <a:rPr lang="ru-RU" sz="2400" dirty="0" smtClean="0">
                <a:solidFill>
                  <a:srgbClr val="002060"/>
                </a:solidFill>
              </a:rPr>
              <a:t> Л.М.)</a:t>
            </a:r>
          </a:p>
          <a:p>
            <a:pPr marL="0" indent="0">
              <a:buNone/>
            </a:pPr>
            <a:endParaRPr lang="ru-RU" sz="2400" dirty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0145283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300</TotalTime>
  <Words>462</Words>
  <Application>Microsoft Office PowerPoint</Application>
  <PresentationFormat>Произвольный</PresentationFormat>
  <Paragraphs>60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Грань</vt:lpstr>
      <vt:lpstr>Методичне об’єднання вчителів художньо-естетичного циклу </vt:lpstr>
      <vt:lpstr>Кубей С.П.</vt:lpstr>
      <vt:lpstr>Проблема над якою працює методичне об’єднання вчителів образотворчого мистецтва, художньої культури, мистецтва:   «Розвиток і самореалізація особистості через активну художню діяльність і творче самовираження у сфері мистецтва та системне застосування новітніх технологій» </vt:lpstr>
      <vt:lpstr>Мета: Створити умови підвищення науково-теоретичного, методичного, психологічного рівня оволодіння організаторськими, комунікативними вміннями вчителів художньо-естетичного циклу;  Направити роботу методичного об’єднання на розвиток компонентів готовності шкільних бібліотекарів до здійснення естетичного-інформаційного обслуговування учнів та педагогічного колективу.  </vt:lpstr>
      <vt:lpstr>Модель методичної роботи з вчителями образотворчого мистецтва, художньої культури, мистецтва на 2017-2018 н. р. </vt:lpstr>
      <vt:lpstr>Семінари-практикуми</vt:lpstr>
      <vt:lpstr>Робота з  обдарованими  дітьми</vt:lpstr>
      <vt:lpstr>Олімпіади </vt:lpstr>
      <vt:lpstr>Самоосвіта вчителів</vt:lpstr>
      <vt:lpstr>Видавнича діяльність</vt:lpstr>
      <vt:lpstr>Передовий педагогічний досвід</vt:lpstr>
    </vt:vector>
  </TitlesOfParts>
  <Company>WPI StaforceTEAM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1111</dc:creator>
  <cp:lastModifiedBy>Кубей</cp:lastModifiedBy>
  <cp:revision>29</cp:revision>
  <dcterms:created xsi:type="dcterms:W3CDTF">2018-05-02T14:35:43Z</dcterms:created>
  <dcterms:modified xsi:type="dcterms:W3CDTF">2019-06-07T14:38:16Z</dcterms:modified>
</cp:coreProperties>
</file>