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sldIdLst>
    <p:sldId id="256" r:id="rId2"/>
    <p:sldId id="270" r:id="rId3"/>
    <p:sldId id="275" r:id="rId4"/>
    <p:sldId id="274" r:id="rId5"/>
    <p:sldId id="271" r:id="rId6"/>
    <p:sldId id="272" r:id="rId7"/>
    <p:sldId id="262" r:id="rId8"/>
    <p:sldId id="285" r:id="rId9"/>
    <p:sldId id="278" r:id="rId10"/>
    <p:sldId id="284" r:id="rId11"/>
    <p:sldId id="283" r:id="rId12"/>
    <p:sldId id="282" r:id="rId13"/>
    <p:sldId id="281" r:id="rId14"/>
    <p:sldId id="286" r:id="rId15"/>
    <p:sldId id="280" r:id="rId16"/>
    <p:sldId id="279" r:id="rId17"/>
    <p:sldId id="290" r:id="rId18"/>
    <p:sldId id="289" r:id="rId19"/>
    <p:sldId id="288" r:id="rId20"/>
    <p:sldId id="287" r:id="rId21"/>
    <p:sldId id="292" r:id="rId22"/>
    <p:sldId id="276" r:id="rId23"/>
    <p:sldId id="291" r:id="rId24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4EFD85-0355-4594-87ED-1789C70A2946}" type="datetimeFigureOut">
              <a:rPr lang="uk-UA" smtClean="0"/>
              <a:pPr>
                <a:defRPr/>
              </a:pPr>
              <a:t>18.01.2021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3299D-6462-4A69-A2EF-D59521FE12D6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EA7E19-95B8-45DD-85ED-217591780A7C}" type="datetimeFigureOut">
              <a:rPr lang="uk-UA" smtClean="0"/>
              <a:pPr>
                <a:defRPr/>
              </a:pPr>
              <a:t>18.01.2021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721E2-DCC9-40D5-9DB3-BAD29B0B3ECE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BA698A-491E-4C9F-99FE-156EF5CEEEC8}" type="datetimeFigureOut">
              <a:rPr lang="uk-UA" smtClean="0"/>
              <a:pPr>
                <a:defRPr/>
              </a:pPr>
              <a:t>18.01.2021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C42B75-6118-4ACE-B149-4F537E6C9479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83418D-9B87-4C95-AF15-3E8D4B44CFB0}" type="datetimeFigureOut">
              <a:rPr lang="uk-UA" smtClean="0"/>
              <a:pPr>
                <a:defRPr/>
              </a:pPr>
              <a:t>18.01.2021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A6AFC-AA5E-491D-BDC0-4454DD693EC9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5FF616-63A9-49AA-9DA0-25FAF7D70C77}" type="datetimeFigureOut">
              <a:rPr lang="uk-UA" smtClean="0"/>
              <a:pPr>
                <a:defRPr/>
              </a:pPr>
              <a:t>18.01.2021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AF090-FDC8-4771-A98E-95EA3E701DB2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87558C-83E8-459A-BB14-4352034A8978}" type="datetimeFigureOut">
              <a:rPr lang="uk-UA" smtClean="0"/>
              <a:pPr>
                <a:defRPr/>
              </a:pPr>
              <a:t>18.01.2021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3F02F-43E0-42AB-8896-20EB79FC9248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4C6849-AE7D-4966-9C60-D28C9D49804B}" type="datetimeFigureOut">
              <a:rPr lang="uk-UA" smtClean="0"/>
              <a:pPr>
                <a:defRPr/>
              </a:pPr>
              <a:t>18.01.2021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9296C-FD43-4F25-89F4-C1C0686A1BAB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DB8AB1-95EA-440C-8E84-678E3670EB0D}" type="datetimeFigureOut">
              <a:rPr lang="uk-UA" smtClean="0"/>
              <a:pPr>
                <a:defRPr/>
              </a:pPr>
              <a:t>18.01.2021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5762E-C970-45A1-A136-2153976A73E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C7225-2947-43EA-B0FC-E1AC7BDC6656}" type="datetimeFigureOut">
              <a:rPr lang="uk-UA" smtClean="0"/>
              <a:pPr>
                <a:defRPr/>
              </a:pPr>
              <a:t>18.01.2021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56BE4F-F978-4E97-A9F7-A2AB1457549D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099766-4D88-4A02-81FA-DCBA7D2B9B68}" type="datetimeFigureOut">
              <a:rPr lang="uk-UA" smtClean="0"/>
              <a:pPr>
                <a:defRPr/>
              </a:pPr>
              <a:t>18.01.2021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6A8ECF-C9A8-45A1-8818-B4FAFBC4862D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C83E8E-192C-44D4-8D7A-DBE439A910DE}" type="datetimeFigureOut">
              <a:rPr lang="uk-UA" smtClean="0"/>
              <a:pPr>
                <a:defRPr/>
              </a:pPr>
              <a:t>18.01.2021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042EF-521C-4F1E-9805-D6987EDAD626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grpSp>
        <p:nvGrpSpPr>
          <p:cNvPr id="3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8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9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5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6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4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25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4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EE38637A-B085-41DA-BB49-98819022DED0}" type="datetimeFigureOut">
              <a:rPr lang="uk-UA" smtClean="0"/>
              <a:pPr>
                <a:defRPr/>
              </a:pPr>
              <a:t>18.01.2021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45CCD36A-99E4-466E-AA69-C6EDDE8BC188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8964488" cy="1234397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800" b="1" dirty="0" smtClean="0">
                <a:latin typeface="Segoe Print" pitchFamily="2" charset="0"/>
              </a:rPr>
              <a:t>Пейзаж. Історія пейзажу.</a:t>
            </a:r>
            <a:endParaRPr lang="uk-UA" sz="4800" b="1" dirty="0">
              <a:latin typeface="Segoe Print" pitchFamily="2" charset="0"/>
            </a:endParaRPr>
          </a:p>
        </p:txBody>
      </p:sp>
      <p:pic>
        <p:nvPicPr>
          <p:cNvPr id="9222" name="Picture 6" descr="Картинки по запросу пейзаж акварель осен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43406">
            <a:off x="494537" y="1811531"/>
            <a:ext cx="5326457" cy="3829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779912" y="5661248"/>
            <a:ext cx="5078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Виконала: </a:t>
            </a:r>
            <a:r>
              <a:rPr lang="uk-UA" alt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Кубей</a:t>
            </a:r>
            <a:r>
              <a:rPr lang="uk-UA" alt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uk-UA" alt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Світлана </a:t>
            </a:r>
            <a:r>
              <a:rPr lang="uk-UA" alt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Петр</a:t>
            </a:r>
            <a:r>
              <a:rPr lang="uk-UA" alt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і</a:t>
            </a:r>
            <a:r>
              <a:rPr lang="uk-UA" alt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вна</a:t>
            </a:r>
            <a:endParaRPr lang="uk-UA" altLang="ru-RU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uk-UA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вчитель образотворчого мистецтва </a:t>
            </a:r>
          </a:p>
        </p:txBody>
      </p:sp>
      <p:pic>
        <p:nvPicPr>
          <p:cNvPr id="9226" name="Picture 10" descr="Картинки по запросу пейзаж акваре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61724">
            <a:off x="4815041" y="1973801"/>
            <a:ext cx="3888432" cy="2916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084168" y="1412776"/>
            <a:ext cx="3384376" cy="6583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Trebuchet MS"/>
              </a:rPr>
              <a:t>6</a:t>
            </a:r>
            <a:r>
              <a:rPr kumimoji="0" lang="uk-UA" sz="48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Trebuchet MS"/>
              </a:rPr>
              <a:t> клас</a:t>
            </a:r>
            <a:endParaRPr kumimoji="0" lang="uk-UA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Segoe Print" pitchFamily="2" charset="0"/>
              <a:ea typeface="+mj-ea"/>
              <a:cs typeface="Trebuchet M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76056" y="476672"/>
            <a:ext cx="3613458" cy="4455367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Леонардо да </a:t>
            </a:r>
            <a:r>
              <a:rPr lang="ru-RU" dirty="0" err="1" smtClean="0"/>
              <a:t>Вінчі</a:t>
            </a:r>
            <a:r>
              <a:rPr lang="ru-RU" dirty="0" smtClean="0"/>
              <a:t> -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i="1" dirty="0" smtClean="0"/>
              <a:t>Свята  Анна </a:t>
            </a:r>
            <a:r>
              <a:rPr lang="ru-RU" i="1" dirty="0" err="1" smtClean="0"/>
              <a:t>з</a:t>
            </a:r>
            <a:r>
              <a:rPr lang="ru-RU" i="1" dirty="0" smtClean="0"/>
              <a:t> Мадонною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немовлям</a:t>
            </a:r>
            <a:r>
              <a:rPr lang="ru-RU" i="1" dirty="0" smtClean="0"/>
              <a:t>  Христом.»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1508-1510</a:t>
            </a:r>
            <a:endParaRPr lang="uk-UA" dirty="0"/>
          </a:p>
        </p:txBody>
      </p:sp>
      <p:pic>
        <p:nvPicPr>
          <p:cNvPr id="90113" name="Picture 1" descr="I:\Образотворче мистецтво\6 кл\Урок 11 Пейзаж - як жанр образотворчого мистецтва\7 Леонардо да Винчи Святая Анна с Мадонной и младенцем Христом. 1508-15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824536" cy="6470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08104" y="260648"/>
            <a:ext cx="3635896" cy="410445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err="1" smtClean="0"/>
              <a:t>Альбрехт</a:t>
            </a:r>
            <a:r>
              <a:rPr lang="uk-UA" dirty="0" smtClean="0"/>
              <a:t> </a:t>
            </a:r>
            <a:r>
              <a:rPr lang="uk-UA" dirty="0" err="1" smtClean="0"/>
              <a:t>Дюрер</a:t>
            </a:r>
            <a:r>
              <a:rPr lang="uk-UA" dirty="0" smtClean="0"/>
              <a:t> –</a:t>
            </a:r>
            <a:br>
              <a:rPr lang="uk-UA" dirty="0" smtClean="0"/>
            </a:br>
            <a:r>
              <a:rPr lang="ru-RU" dirty="0" smtClean="0"/>
              <a:t> «</a:t>
            </a:r>
            <a:r>
              <a:rPr lang="uk-UA" i="1" dirty="0" smtClean="0"/>
              <a:t>Ганс </a:t>
            </a:r>
            <a:r>
              <a:rPr lang="uk-UA" i="1" dirty="0" err="1" smtClean="0"/>
              <a:t>Тухер</a:t>
            </a:r>
            <a:r>
              <a:rPr lang="uk-UA" i="1" dirty="0" smtClean="0"/>
              <a:t>.</a:t>
            </a:r>
            <a:r>
              <a:rPr lang="ru-RU" i="1" dirty="0" smtClean="0"/>
              <a:t>»</a:t>
            </a: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1499р.</a:t>
            </a:r>
            <a:endParaRPr lang="uk-UA" dirty="0"/>
          </a:p>
        </p:txBody>
      </p:sp>
      <p:pic>
        <p:nvPicPr>
          <p:cNvPr id="91138" name="Picture 2" descr="Ганс Тухер, 1499 - Альбрехт Дюр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5256584" cy="6345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56176" y="197768"/>
            <a:ext cx="2987824" cy="6255567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/>
              <a:t>Ян </a:t>
            </a:r>
            <a:r>
              <a:rPr lang="uk-UA" dirty="0" err="1" smtClean="0"/>
              <a:t>ван</a:t>
            </a:r>
            <a:r>
              <a:rPr lang="uk-UA" dirty="0" smtClean="0"/>
              <a:t> </a:t>
            </a:r>
            <a:r>
              <a:rPr lang="uk-UA" dirty="0" err="1" smtClean="0"/>
              <a:t>Ейк</a:t>
            </a:r>
            <a:r>
              <a:rPr lang="uk-UA" dirty="0" smtClean="0"/>
              <a:t> – </a:t>
            </a:r>
            <a:br>
              <a:rPr lang="uk-UA" dirty="0" smtClean="0"/>
            </a:br>
            <a:r>
              <a:rPr lang="ru-RU" dirty="0" smtClean="0"/>
              <a:t>«</a:t>
            </a:r>
            <a:r>
              <a:rPr lang="uk-UA" i="1" dirty="0" smtClean="0"/>
              <a:t>Мадонна канцлера </a:t>
            </a:r>
            <a:r>
              <a:rPr lang="uk-UA" i="1" dirty="0" err="1" smtClean="0"/>
              <a:t>Ролена</a:t>
            </a:r>
            <a:r>
              <a:rPr lang="uk-UA" i="1" dirty="0" smtClean="0"/>
              <a:t>.</a:t>
            </a:r>
            <a:r>
              <a:rPr lang="ru-RU" i="1" dirty="0" smtClean="0"/>
              <a:t>»</a:t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1435р.</a:t>
            </a:r>
            <a:r>
              <a:rPr lang="uk-UA" i="1" dirty="0" smtClean="0"/>
              <a:t/>
            </a:r>
            <a:br>
              <a:rPr lang="uk-UA" i="1" dirty="0" smtClean="0"/>
            </a:br>
            <a:endParaRPr lang="uk-UA" dirty="0"/>
          </a:p>
        </p:txBody>
      </p:sp>
      <p:pic>
        <p:nvPicPr>
          <p:cNvPr id="92162" name="Picture 2" descr="Картинки по запросу ян ван эйк мадонна канцлера роле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6734"/>
            <a:ext cx="5904656" cy="6195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914" y="197769"/>
            <a:ext cx="82296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err="1" smtClean="0"/>
              <a:t>Йоахим</a:t>
            </a:r>
            <a:r>
              <a:rPr lang="uk-UA" dirty="0" smtClean="0"/>
              <a:t> </a:t>
            </a:r>
            <a:r>
              <a:rPr lang="uk-UA" dirty="0" err="1" smtClean="0"/>
              <a:t>Пантинір</a:t>
            </a:r>
            <a:r>
              <a:rPr lang="uk-UA" dirty="0" smtClean="0"/>
              <a:t> </a:t>
            </a:r>
            <a:r>
              <a:rPr lang="ru-RU" dirty="0" smtClean="0"/>
              <a:t>«</a:t>
            </a:r>
            <a:r>
              <a:rPr lang="uk-UA" i="1" dirty="0" smtClean="0"/>
              <a:t>Переправа в пекло.</a:t>
            </a:r>
            <a:r>
              <a:rPr lang="ru-RU" i="1" dirty="0" smtClean="0"/>
              <a:t>» 1520р.</a:t>
            </a:r>
            <a:endParaRPr lang="uk-UA" dirty="0"/>
          </a:p>
        </p:txBody>
      </p:sp>
      <p:pic>
        <p:nvPicPr>
          <p:cNvPr id="93185" name="Picture 1" descr="I:\Образотворче мистецтво\6 кл\Урок 11 Пейзаж - як жанр образотворчого мистецтва\8 Й. Патинір Переправа в пекл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529955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914" y="197769"/>
            <a:ext cx="82296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err="1" smtClean="0"/>
              <a:t>Йохим</a:t>
            </a:r>
            <a:r>
              <a:rPr lang="ru-RU" dirty="0" smtClean="0"/>
              <a:t> </a:t>
            </a:r>
            <a:r>
              <a:rPr lang="ru-RU" dirty="0" err="1" smtClean="0"/>
              <a:t>Пантинір</a:t>
            </a:r>
            <a:r>
              <a:rPr lang="ru-RU" dirty="0" smtClean="0"/>
              <a:t> - «</a:t>
            </a:r>
            <a:r>
              <a:rPr lang="uk-UA" i="1" dirty="0" smtClean="0"/>
              <a:t>Святий </a:t>
            </a:r>
            <a:r>
              <a:rPr lang="uk-UA" i="1" dirty="0" err="1" smtClean="0"/>
              <a:t>Іеронім</a:t>
            </a:r>
            <a:r>
              <a:rPr lang="uk-UA" i="1" dirty="0" smtClean="0"/>
              <a:t> в пустелі.</a:t>
            </a:r>
            <a:r>
              <a:rPr lang="ru-RU" i="1" dirty="0" smtClean="0"/>
              <a:t>» 1520р.</a:t>
            </a:r>
            <a:endParaRPr lang="uk-UA" dirty="0"/>
          </a:p>
        </p:txBody>
      </p:sp>
      <p:pic>
        <p:nvPicPr>
          <p:cNvPr id="98306" name="Picture 2" descr="Иоахим Патинир &quot;Святой Иероним в пустыне&quot; Лувр, Пари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8583548" cy="4720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8964488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err="1" smtClean="0"/>
              <a:t>Есайас</a:t>
            </a:r>
            <a:r>
              <a:rPr lang="ru-RU" dirty="0" smtClean="0"/>
              <a:t> </a:t>
            </a:r>
            <a:r>
              <a:rPr lang="ru-RU" dirty="0" err="1" smtClean="0"/>
              <a:t>ван</a:t>
            </a:r>
            <a:r>
              <a:rPr lang="ru-RU" dirty="0" smtClean="0"/>
              <a:t> де </a:t>
            </a:r>
            <a:r>
              <a:rPr lang="ru-RU" dirty="0" err="1" smtClean="0"/>
              <a:t>Велде</a:t>
            </a:r>
            <a:r>
              <a:rPr lang="ru-RU" dirty="0" smtClean="0"/>
              <a:t> –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i="1" dirty="0" err="1" smtClean="0"/>
              <a:t>Зимові</a:t>
            </a:r>
            <a:r>
              <a:rPr lang="ru-RU" i="1" dirty="0" smtClean="0"/>
              <a:t> </a:t>
            </a:r>
            <a:r>
              <a:rPr lang="ru-RU" i="1" dirty="0" err="1" smtClean="0"/>
              <a:t>розваги</a:t>
            </a:r>
            <a:r>
              <a:rPr lang="ru-RU" i="1" dirty="0" smtClean="0"/>
              <a:t> на </a:t>
            </a:r>
            <a:r>
              <a:rPr lang="ru-RU" i="1" dirty="0" err="1" smtClean="0"/>
              <a:t>міському</a:t>
            </a:r>
            <a:r>
              <a:rPr lang="ru-RU" i="1" dirty="0" smtClean="0"/>
              <a:t> валу</a:t>
            </a:r>
            <a:r>
              <a:rPr lang="uk-UA" i="1" dirty="0" smtClean="0"/>
              <a:t>.</a:t>
            </a:r>
            <a:r>
              <a:rPr lang="ru-RU" i="1" dirty="0" smtClean="0"/>
              <a:t>»  1618р.</a:t>
            </a:r>
            <a:endParaRPr lang="uk-UA" dirty="0"/>
          </a:p>
        </p:txBody>
      </p:sp>
      <p:pic>
        <p:nvPicPr>
          <p:cNvPr id="94209" name="Picture 1" descr="I:\Образотворче мистецтво\6 кл\Урок 11 Пейзаж - як жанр образотворчого мистецтва\9 Есайас ван де Велде Зимові розваги на міському валу. 16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683601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914" y="197769"/>
            <a:ext cx="82296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err="1" smtClean="0"/>
              <a:t>Якоб</a:t>
            </a:r>
            <a:r>
              <a:rPr lang="ru-RU" dirty="0" smtClean="0"/>
              <a:t> </a:t>
            </a:r>
            <a:r>
              <a:rPr lang="ru-RU" dirty="0" err="1" smtClean="0"/>
              <a:t>ван</a:t>
            </a:r>
            <a:r>
              <a:rPr lang="ru-RU" dirty="0" smtClean="0"/>
              <a:t> </a:t>
            </a:r>
            <a:r>
              <a:rPr lang="ru-RU" dirty="0" err="1" smtClean="0"/>
              <a:t>Рейсдал</a:t>
            </a:r>
            <a:r>
              <a:rPr lang="ru-RU" dirty="0" smtClean="0"/>
              <a:t> –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i="1" dirty="0" smtClean="0"/>
              <a:t>Зимовий пейзаж</a:t>
            </a:r>
            <a:r>
              <a:rPr lang="uk-UA" i="1" dirty="0" smtClean="0"/>
              <a:t>.</a:t>
            </a:r>
            <a:r>
              <a:rPr lang="ru-RU" i="1" dirty="0" smtClean="0"/>
              <a:t>» 1670р.</a:t>
            </a:r>
            <a:endParaRPr lang="uk-UA" dirty="0"/>
          </a:p>
        </p:txBody>
      </p:sp>
      <p:pic>
        <p:nvPicPr>
          <p:cNvPr id="95233" name="Picture 1" descr="I:\Образотворче мистецтво\6 кл\Урок 11 Пейзаж - як жанр образотворчого мистецтва\10 Я. ван Рейсдал зимний пейза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7822948" cy="5376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914" y="197769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Абель </a:t>
            </a:r>
            <a:r>
              <a:rPr lang="ru-RU" dirty="0" err="1" smtClean="0"/>
              <a:t>Гриммер</a:t>
            </a:r>
            <a:r>
              <a:rPr lang="ru-RU" dirty="0" smtClean="0"/>
              <a:t> –</a:t>
            </a:r>
            <a:br>
              <a:rPr lang="ru-RU" dirty="0" smtClean="0"/>
            </a:br>
            <a:r>
              <a:rPr lang="ru-RU" dirty="0" smtClean="0"/>
              <a:t> «</a:t>
            </a:r>
            <a:r>
              <a:rPr lang="ru-RU" i="1" dirty="0" smtClean="0"/>
              <a:t>Зимовий пейзаж </a:t>
            </a:r>
            <a:r>
              <a:rPr lang="ru-RU" i="1" dirty="0" err="1" smtClean="0"/>
              <a:t>із</a:t>
            </a:r>
            <a:r>
              <a:rPr lang="ru-RU" i="1" dirty="0" smtClean="0"/>
              <a:t> людьми</a:t>
            </a:r>
            <a:r>
              <a:rPr lang="uk-UA" i="1" dirty="0" smtClean="0"/>
              <a:t>.</a:t>
            </a:r>
            <a:r>
              <a:rPr lang="ru-RU" i="1" dirty="0" smtClean="0"/>
              <a:t>» 1595р.</a:t>
            </a:r>
            <a:endParaRPr lang="uk-UA" dirty="0"/>
          </a:p>
        </p:txBody>
      </p:sp>
      <p:pic>
        <p:nvPicPr>
          <p:cNvPr id="99332" name="Picture 4" descr="Картинки по запросу А. Гриммер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45356"/>
            <a:ext cx="8064896" cy="5443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914" y="197769"/>
            <a:ext cx="82296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Ян </a:t>
            </a:r>
            <a:r>
              <a:rPr lang="ru-RU" dirty="0" err="1" smtClean="0"/>
              <a:t>Порселліс</a:t>
            </a:r>
            <a:r>
              <a:rPr lang="ru-RU" dirty="0" smtClean="0"/>
              <a:t> –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i="1" dirty="0" smtClean="0"/>
              <a:t>Море </a:t>
            </a:r>
            <a:r>
              <a:rPr lang="ru-RU" i="1" dirty="0" err="1" smtClean="0"/>
              <a:t>похмурого</a:t>
            </a:r>
            <a:r>
              <a:rPr lang="ru-RU" i="1" dirty="0" smtClean="0"/>
              <a:t> дня</a:t>
            </a:r>
            <a:r>
              <a:rPr lang="uk-UA" i="1" dirty="0" smtClean="0"/>
              <a:t>.</a:t>
            </a:r>
            <a:r>
              <a:rPr lang="ru-RU" i="1" dirty="0" smtClean="0"/>
              <a:t>» 1630р.</a:t>
            </a:r>
            <a:endParaRPr lang="uk-UA" dirty="0"/>
          </a:p>
        </p:txBody>
      </p:sp>
      <p:pic>
        <p:nvPicPr>
          <p:cNvPr id="100353" name="Picture 1" descr="I:\Образотворче мистецтво\6 кл\Урок 11 Пейзаж - як жанр образотворчого мистецтва\12 Я. Порселліс Море похмурого дня 1630г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1340768"/>
            <a:ext cx="6937689" cy="51539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95936" y="0"/>
            <a:ext cx="5148064" cy="164705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C00000"/>
                </a:solidFill>
                <a:latin typeface="Segoe Script" pitchFamily="34" charset="0"/>
              </a:rPr>
              <a:t>Сергій Іванович Васильківський</a:t>
            </a:r>
            <a:r>
              <a:rPr lang="uk-UA" b="1" dirty="0" smtClean="0">
                <a:latin typeface="Segoe Script" pitchFamily="34" charset="0"/>
              </a:rPr>
              <a:t/>
            </a:r>
            <a:br>
              <a:rPr lang="uk-UA" b="1" dirty="0" smtClean="0">
                <a:latin typeface="Segoe Script" pitchFamily="34" charset="0"/>
              </a:rPr>
            </a:br>
            <a:r>
              <a:rPr lang="uk-UA" dirty="0" smtClean="0"/>
              <a:t>(1854-1917)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31432" y="1628800"/>
            <a:ext cx="51125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/>
              <a:t>Народився в </a:t>
            </a:r>
            <a:r>
              <a:rPr lang="uk-UA" sz="2800" dirty="0" err="1" smtClean="0"/>
              <a:t>м.Ізюмі</a:t>
            </a:r>
            <a:r>
              <a:rPr lang="uk-UA" sz="2800" dirty="0" smtClean="0"/>
              <a:t> Харківської губернії.</a:t>
            </a:r>
            <a:br>
              <a:rPr lang="uk-UA" sz="2800" dirty="0" smtClean="0"/>
            </a:br>
            <a:r>
              <a:rPr lang="uk-UA" sz="2800" dirty="0" smtClean="0"/>
              <a:t>У 22 роки вступив до Петербурзької академії мистецтв, яку закінчив із великою золотою медаллю.</a:t>
            </a:r>
            <a:br>
              <a:rPr lang="uk-UA" sz="2800" dirty="0" smtClean="0"/>
            </a:br>
            <a:r>
              <a:rPr lang="uk-UA" sz="2800" dirty="0" smtClean="0"/>
              <a:t>Роботи митця сповнені чистими кольорами та свіжим повітрям.</a:t>
            </a:r>
            <a:endParaRPr lang="ru-RU" sz="2800" dirty="0"/>
          </a:p>
        </p:txBody>
      </p:sp>
      <p:pic>
        <p:nvPicPr>
          <p:cNvPr id="101378" name="Picture 2" descr="Картинки по запросу Сергій Іванович Васильківський"/>
          <p:cNvPicPr>
            <a:picLocks noChangeAspect="1" noChangeArrowheads="1"/>
          </p:cNvPicPr>
          <p:nvPr/>
        </p:nvPicPr>
        <p:blipFill>
          <a:blip r:embed="rId2" cstate="print"/>
          <a:srcRect b="7769"/>
          <a:stretch>
            <a:fillRect/>
          </a:stretch>
        </p:blipFill>
        <p:spPr bwMode="auto">
          <a:xfrm>
            <a:off x="251520" y="476672"/>
            <a:ext cx="3744416" cy="4666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611560" y="5661248"/>
            <a:ext cx="8532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Художник </a:t>
            </a:r>
            <a:r>
              <a:rPr lang="ru-RU" sz="2800" dirty="0" err="1"/>
              <a:t>Сергій</a:t>
            </a:r>
            <a:r>
              <a:rPr lang="ru-RU" sz="2800" dirty="0"/>
              <a:t> </a:t>
            </a:r>
            <a:r>
              <a:rPr lang="ru-RU" sz="2800" dirty="0" err="1"/>
              <a:t>Васильківський</a:t>
            </a:r>
            <a:r>
              <a:rPr lang="ru-RU" sz="2800" dirty="0"/>
              <a:t> </a:t>
            </a:r>
            <a:r>
              <a:rPr lang="ru-RU" sz="2800" dirty="0" err="1" smtClean="0"/>
              <a:t>залишив</a:t>
            </a:r>
            <a:endParaRPr lang="ru-RU" sz="2800" dirty="0" smtClean="0"/>
          </a:p>
          <a:p>
            <a:pPr algn="ctr"/>
            <a:r>
              <a:rPr lang="ru-RU" sz="2800" dirty="0" smtClean="0"/>
              <a:t> </a:t>
            </a:r>
            <a:r>
              <a:rPr lang="ru-RU" sz="2800" dirty="0" err="1"/>
              <a:t>майже</a:t>
            </a:r>
            <a:r>
              <a:rPr lang="ru-RU" sz="2800" dirty="0"/>
              <a:t> 3000 </a:t>
            </a:r>
            <a:r>
              <a:rPr lang="ru-RU" sz="2800" dirty="0" err="1" smtClean="0"/>
              <a:t>робіт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9752" y="260648"/>
            <a:ext cx="2376264" cy="93610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4000" b="1" dirty="0" smtClean="0">
                <a:latin typeface="Segoe Script" pitchFamily="34" charset="0"/>
              </a:rPr>
              <a:t>Мета:</a:t>
            </a:r>
            <a:endParaRPr lang="ru-RU" sz="4000" b="1" dirty="0">
              <a:latin typeface="Segoe Script" pitchFamily="34" charset="0"/>
            </a:endParaRPr>
          </a:p>
        </p:txBody>
      </p:sp>
      <p:sp>
        <p:nvSpPr>
          <p:cNvPr id="10242" name="Содержимое 1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6805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200" b="1" dirty="0" smtClean="0">
                <a:solidFill>
                  <a:srgbClr val="C00000"/>
                </a:solidFill>
                <a:latin typeface="Segoe Script" pitchFamily="34" charset="0"/>
              </a:rPr>
              <a:t>Навчальна:</a:t>
            </a:r>
            <a:r>
              <a:rPr lang="uk-UA" sz="2200" b="1" dirty="0" smtClean="0"/>
              <a:t> </a:t>
            </a:r>
            <a:r>
              <a:rPr lang="uk-UA" sz="2200" dirty="0" smtClean="0"/>
              <a:t>поглиблювати знання учнів про пейзаж як жанр образотворчого мистецтва, актуалізувати знання про виникнення пейзажного жанру, ознайомити з історією розвитку пейзажу, навчити застосовувати набуті знання в практичній діяльності;</a:t>
            </a:r>
          </a:p>
          <a:p>
            <a:pPr>
              <a:buFont typeface="Wingdings" pitchFamily="2" charset="2"/>
              <a:buChar char="ü"/>
            </a:pPr>
            <a:r>
              <a:rPr lang="uk-UA" sz="2200" b="1" dirty="0" smtClean="0">
                <a:solidFill>
                  <a:srgbClr val="C00000"/>
                </a:solidFill>
                <a:latin typeface="Segoe Script" pitchFamily="34" charset="0"/>
              </a:rPr>
              <a:t>Розвивальна: </a:t>
            </a:r>
            <a:r>
              <a:rPr lang="uk-UA" sz="2200" dirty="0" smtClean="0"/>
              <a:t>розвивати спостережливість, естетичний смак, аналітичні та творчі здібності учнів;</a:t>
            </a:r>
          </a:p>
          <a:p>
            <a:pPr>
              <a:buFont typeface="Wingdings" pitchFamily="2" charset="2"/>
              <a:buChar char="ü"/>
            </a:pPr>
            <a:r>
              <a:rPr lang="uk-UA" sz="2200" b="1" dirty="0" smtClean="0">
                <a:solidFill>
                  <a:srgbClr val="C00000"/>
                </a:solidFill>
                <a:latin typeface="Segoe Script" pitchFamily="34" charset="0"/>
              </a:rPr>
              <a:t>Виховна:</a:t>
            </a:r>
            <a:r>
              <a:rPr lang="uk-UA" sz="2200" dirty="0" smtClean="0"/>
              <a:t> прищеплювати любов та дбайливе ставлення до природи і творів мистецтва.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914" y="197769"/>
            <a:ext cx="82296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«</a:t>
            </a:r>
            <a:r>
              <a:rPr lang="ru-RU" i="1" dirty="0" err="1" smtClean="0"/>
              <a:t>Українська</a:t>
            </a:r>
            <a:r>
              <a:rPr lang="ru-RU" i="1" dirty="0" smtClean="0"/>
              <a:t> </a:t>
            </a:r>
            <a:r>
              <a:rPr lang="ru-RU" i="1" dirty="0" err="1" smtClean="0"/>
              <a:t>церква</a:t>
            </a:r>
            <a:r>
              <a:rPr lang="uk-UA" i="1" dirty="0" smtClean="0"/>
              <a:t>.</a:t>
            </a:r>
            <a:r>
              <a:rPr lang="ru-RU" i="1" dirty="0" smtClean="0"/>
              <a:t>»</a:t>
            </a:r>
            <a:endParaRPr lang="uk-UA" dirty="0"/>
          </a:p>
        </p:txBody>
      </p:sp>
      <p:pic>
        <p:nvPicPr>
          <p:cNvPr id="102401" name="Picture 1" descr="I:\Образотворче мистецтво\6 кл\Урок 11 Пейзаж - як жанр образотворчого мистецтва\13 С. Васильківський Українська церк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920880" cy="5252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914" y="197769"/>
            <a:ext cx="82296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«</a:t>
            </a:r>
            <a:r>
              <a:rPr lang="ru-RU" i="1" dirty="0" smtClean="0"/>
              <a:t>Весна в </a:t>
            </a:r>
            <a:r>
              <a:rPr lang="ru-RU" i="1" dirty="0" err="1" smtClean="0"/>
              <a:t>Україні</a:t>
            </a:r>
            <a:r>
              <a:rPr lang="uk-UA" i="1" dirty="0" smtClean="0"/>
              <a:t>.</a:t>
            </a:r>
            <a:r>
              <a:rPr lang="ru-RU" i="1" dirty="0" smtClean="0"/>
              <a:t>»</a:t>
            </a:r>
            <a:endParaRPr lang="uk-UA" dirty="0"/>
          </a:p>
        </p:txBody>
      </p:sp>
      <p:pic>
        <p:nvPicPr>
          <p:cNvPr id="103426" name="Picture 2" descr="I:\Образотворче мистецтво\6 кл\Урок 11 Пейзаж - як жанр образотворчого мистецтва\14 С. Васильківський весна в Україні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280920" cy="55171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924475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Segoe Script" pitchFamily="34" charset="0"/>
              </a:rPr>
              <a:t>Практична робота учнів:</a:t>
            </a:r>
            <a:r>
              <a:rPr lang="uk-UA" dirty="0" smtClean="0">
                <a:solidFill>
                  <a:srgbClr val="C00000"/>
                </a:solidFill>
              </a:rPr>
              <a:t/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sz="3600" dirty="0" smtClean="0">
                <a:solidFill>
                  <a:srgbClr val="002060"/>
                </a:solidFill>
              </a:rPr>
              <a:t>Створити пейзаж за власною уявою.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8066" name="Picture 2" descr="Картинки по запросу пейзаж повітряна перспекти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712968" cy="5571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21161480">
            <a:off x="539552" y="2780928"/>
            <a:ext cx="82296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rgbClr val="C00000"/>
                </a:solidFill>
                <a:latin typeface="Segoe Script" pitchFamily="34" charset="0"/>
              </a:rPr>
              <a:t>Дякую за увагу!</a:t>
            </a:r>
            <a:endParaRPr lang="uk-UA" sz="48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600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200" b="1" dirty="0" smtClean="0">
                <a:solidFill>
                  <a:srgbClr val="C00000"/>
                </a:solidFill>
                <a:latin typeface="Segoe Script" pitchFamily="34" charset="0"/>
                <a:ea typeface="Verdana" pitchFamily="34" charset="0"/>
                <a:cs typeface="Verdana" pitchFamily="34" charset="0"/>
              </a:rPr>
              <a:t>Пейзаж</a:t>
            </a:r>
            <a:r>
              <a:rPr lang="uk-UA" sz="3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— жанр образотворчого мистецтва; художній твір, в якому зображується природа або певна місцевість.</a:t>
            </a:r>
          </a:p>
          <a:p>
            <a:pPr algn="ctr">
              <a:buNone/>
            </a:pPr>
            <a:r>
              <a:rPr lang="uk-UA" sz="3200" b="1" dirty="0" smtClean="0">
                <a:solidFill>
                  <a:srgbClr val="C00000"/>
                </a:solidFill>
                <a:latin typeface="Segoe Script" pitchFamily="34" charset="0"/>
                <a:ea typeface="Verdana" pitchFamily="34" charset="0"/>
                <a:cs typeface="Verdana" pitchFamily="34" charset="0"/>
              </a:rPr>
              <a:t>Кольорова гама </a:t>
            </a:r>
            <a:r>
              <a:rPr lang="uk-UA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— </a:t>
            </a:r>
            <a:r>
              <a:rPr lang="uk-UA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гармонійне поєднання відтінків певного кольору.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45024"/>
            <a:ext cx="4536504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758" y="3645024"/>
            <a:ext cx="3950194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208823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b="1" dirty="0" smtClean="0">
                <a:solidFill>
                  <a:srgbClr val="C00000"/>
                </a:solidFill>
                <a:latin typeface="Segoe Script" pitchFamily="34" charset="0"/>
                <a:ea typeface="Verdana" pitchFamily="34" charset="0"/>
                <a:cs typeface="Verdana" pitchFamily="34" charset="0"/>
              </a:rPr>
              <a:t>Повітряна перспектива </a:t>
            </a:r>
            <a:r>
              <a:rPr lang="uk-UA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— видимі в просторі зміни чіткості й кольору предметів, віддалених від спостерігача; спосіб зображення простору в образотворчому мистецтві.</a:t>
            </a:r>
          </a:p>
          <a:p>
            <a:endParaRPr lang="ru-RU" dirty="0"/>
          </a:p>
        </p:txBody>
      </p:sp>
      <p:pic>
        <p:nvPicPr>
          <p:cNvPr id="74754" name="Picture 2" descr="Картинки по запросу пейзаж повітряна перспекти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32856"/>
            <a:ext cx="7344816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84976" cy="9244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Segoe Script" pitchFamily="34" charset="0"/>
              </a:rPr>
              <a:t>Пейзаж за </a:t>
            </a:r>
            <a:r>
              <a:rPr lang="ru-RU" sz="3600" b="1" dirty="0" err="1" smtClean="0">
                <a:solidFill>
                  <a:srgbClr val="C00000"/>
                </a:solidFill>
                <a:latin typeface="Segoe Script" pitchFamily="34" charset="0"/>
              </a:rPr>
              <a:t>технікою</a:t>
            </a:r>
            <a:r>
              <a:rPr lang="ru-RU" sz="3600" b="1" dirty="0" smtClean="0">
                <a:solidFill>
                  <a:srgbClr val="C00000"/>
                </a:solidFill>
                <a:latin typeface="Segoe Script" pitchFamily="34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Segoe Script" pitchFamily="34" charset="0"/>
              </a:rPr>
              <a:t>виконання</a:t>
            </a:r>
            <a:r>
              <a:rPr lang="ru-RU" sz="3600" b="1" dirty="0" smtClean="0">
                <a:solidFill>
                  <a:srgbClr val="C00000"/>
                </a:solidFill>
                <a:latin typeface="Segoe Script" pitchFamily="34" charset="0"/>
              </a:rPr>
              <a:t>:</a:t>
            </a:r>
            <a:endParaRPr lang="ru-RU" sz="36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12290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Акварель</a:t>
            </a:r>
          </a:p>
          <a:p>
            <a:r>
              <a:rPr lang="ru-RU" sz="3200" dirty="0" smtClean="0"/>
              <a:t>Темпера</a:t>
            </a:r>
          </a:p>
          <a:p>
            <a:r>
              <a:rPr lang="ru-RU" sz="3200" dirty="0" smtClean="0"/>
              <a:t>Пастель</a:t>
            </a:r>
          </a:p>
          <a:p>
            <a:r>
              <a:rPr lang="ru-RU" sz="3200" dirty="0" err="1" smtClean="0"/>
              <a:t>Гуаш</a:t>
            </a:r>
            <a:endParaRPr lang="ru-RU" sz="3200" dirty="0" smtClean="0"/>
          </a:p>
          <a:p>
            <a:r>
              <a:rPr lang="ru-RU" sz="3200" dirty="0" err="1" smtClean="0"/>
              <a:t>Олійні</a:t>
            </a:r>
            <a:r>
              <a:rPr lang="ru-RU" sz="3200" dirty="0" smtClean="0"/>
              <a:t>, </a:t>
            </a:r>
            <a:r>
              <a:rPr lang="ru-RU" sz="3200" dirty="0" err="1" smtClean="0"/>
              <a:t>синтетичні</a:t>
            </a:r>
            <a:r>
              <a:rPr lang="ru-RU" sz="3200" dirty="0" smtClean="0"/>
              <a:t>, </a:t>
            </a:r>
            <a:r>
              <a:rPr lang="ru-RU" sz="3200" dirty="0" err="1" smtClean="0"/>
              <a:t>мінеральні</a:t>
            </a:r>
            <a:r>
              <a:rPr lang="ru-RU" sz="3200" dirty="0" smtClean="0"/>
              <a:t> </a:t>
            </a:r>
            <a:r>
              <a:rPr lang="ru-RU" sz="3200" dirty="0" err="1" smtClean="0"/>
              <a:t>фарби</a:t>
            </a:r>
            <a:r>
              <a:rPr lang="ru-RU" sz="3200" dirty="0" smtClean="0"/>
              <a:t> </a:t>
            </a:r>
            <a:r>
              <a:rPr lang="ru-RU" sz="3200" dirty="0" err="1" smtClean="0"/>
              <a:t>тощо</a:t>
            </a:r>
            <a:r>
              <a:rPr lang="ru-RU" sz="3200" dirty="0" smtClean="0"/>
              <a:t>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620688"/>
            <a:ext cx="5832648" cy="9244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2800" dirty="0" smtClean="0"/>
              <a:t>Морський пейзаж –</a:t>
            </a:r>
            <a:br>
              <a:rPr lang="uk-UA" sz="2800" dirty="0" smtClean="0"/>
            </a:br>
            <a:r>
              <a:rPr lang="uk-UA" sz="2800" dirty="0" smtClean="0"/>
              <a:t> називається </a:t>
            </a:r>
            <a:r>
              <a:rPr lang="uk-UA" sz="2800" b="1" dirty="0" smtClean="0">
                <a:solidFill>
                  <a:srgbClr val="C00000"/>
                </a:solidFill>
                <a:latin typeface="Segoe Script" pitchFamily="34" charset="0"/>
              </a:rPr>
              <a:t>мариною.</a:t>
            </a:r>
            <a:endParaRPr lang="ru-RU" sz="28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  <p:pic>
        <p:nvPicPr>
          <p:cNvPr id="13317" name="Picture 5" descr="Картинки по запросу пейзаж морський айвазовсь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4685854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4139952" y="5589240"/>
            <a:ext cx="4642677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Trebuchet MS"/>
              </a:rPr>
              <a:t>Види архітектурних споруд –</a:t>
            </a:r>
            <a:r>
              <a:rPr kumimoji="0" lang="uk-UA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Trebuchet MS"/>
              </a:rPr>
              <a:t> </a:t>
            </a:r>
            <a:r>
              <a:rPr kumimoji="0" lang="uk-UA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Script" pitchFamily="34" charset="0"/>
                <a:ea typeface="+mj-ea"/>
                <a:cs typeface="Trebuchet MS"/>
              </a:rPr>
              <a:t>ведутою</a:t>
            </a:r>
            <a:r>
              <a:rPr kumimoji="0" lang="uk-UA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Trebuchet MS"/>
              </a:rPr>
              <a:t>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Trebuchet MS"/>
            </a:endParaRPr>
          </a:p>
        </p:txBody>
      </p:sp>
      <p:pic>
        <p:nvPicPr>
          <p:cNvPr id="13321" name="Picture 9" descr="Картинки по запросу пейзаж архітектурних спору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60648"/>
            <a:ext cx="3819942" cy="5138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67944" y="260648"/>
            <a:ext cx="5076056" cy="193508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err="1" smtClean="0"/>
              <a:t>Наскельний</a:t>
            </a:r>
            <a:r>
              <a:rPr lang="uk-UA" dirty="0" smtClean="0"/>
              <a:t> живопис </a:t>
            </a:r>
            <a:br>
              <a:rPr lang="uk-UA" dirty="0" smtClean="0"/>
            </a:br>
            <a:r>
              <a:rPr lang="uk-UA" dirty="0" smtClean="0"/>
              <a:t>з плато </a:t>
            </a:r>
            <a:br>
              <a:rPr lang="uk-UA" dirty="0" smtClean="0"/>
            </a:br>
            <a:r>
              <a:rPr lang="uk-UA" dirty="0" err="1" smtClean="0"/>
              <a:t>Тассилін-Аджер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/>
              <a:t>(Алжир)</a:t>
            </a:r>
            <a:endParaRPr lang="uk-UA" dirty="0"/>
          </a:p>
        </p:txBody>
      </p:sp>
      <p:pic>
        <p:nvPicPr>
          <p:cNvPr id="19460" name="Picture 4" descr="I:\Образотворче мистецтво\6 кл\Урок 11 Пейзаж - як жанр образотворчого мистецтва\1 плато Тассилин-Адж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24239">
            <a:off x="251519" y="260648"/>
            <a:ext cx="4089929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1" name="Picture 5" descr="I:\Образотворче мистецтво\6 кл\Урок 11 Пейзаж - як жанр образотворчого мистецтва\2 рисунки на африканском плато Тассилин-Аджер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19832">
            <a:off x="179511" y="2708920"/>
            <a:ext cx="5627061" cy="3911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2" name="Picture 6" descr="I:\Образотворче мистецтво\6 кл\Урок 11 Пейзаж - як жанр образотворчого мистецтва\3 Пиктроглифы плато Тассили -Адже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13400">
            <a:off x="4427984" y="2420888"/>
            <a:ext cx="4503564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97769"/>
            <a:ext cx="91440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/>
              <a:t>Розпис із палацу в </a:t>
            </a:r>
            <a:r>
              <a:rPr lang="uk-UA" dirty="0" err="1" smtClean="0"/>
              <a:t>Ахетатоні</a:t>
            </a:r>
            <a:r>
              <a:rPr lang="uk-UA" dirty="0" smtClean="0"/>
              <a:t> </a:t>
            </a:r>
            <a:r>
              <a:rPr lang="uk-UA" dirty="0" err="1" smtClean="0"/>
              <a:t>“Зарості</a:t>
            </a:r>
            <a:r>
              <a:rPr lang="uk-UA" dirty="0" smtClean="0"/>
              <a:t> з вутками, що </a:t>
            </a:r>
            <a:r>
              <a:rPr lang="uk-UA" dirty="0" err="1" smtClean="0"/>
              <a:t>летять”</a:t>
            </a:r>
            <a:r>
              <a:rPr lang="uk-UA" dirty="0" smtClean="0"/>
              <a:t> (</a:t>
            </a:r>
            <a:r>
              <a:rPr lang="uk-UA" dirty="0" err="1" smtClean="0"/>
              <a:t>Ель-Амарне</a:t>
            </a:r>
            <a:r>
              <a:rPr lang="uk-UA" dirty="0" smtClean="0"/>
              <a:t>, Єгипет)</a:t>
            </a:r>
            <a:endParaRPr lang="uk-UA" dirty="0"/>
          </a:p>
        </p:txBody>
      </p:sp>
      <p:pic>
        <p:nvPicPr>
          <p:cNvPr id="89090" name="Picture 2" descr="Картинки по запросу Ахетатон РОСПИС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31028"/>
            <a:ext cx="7992888" cy="5133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4427984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Дунь Юань –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i="1" dirty="0" err="1" smtClean="0"/>
              <a:t>Річковий</a:t>
            </a:r>
            <a:r>
              <a:rPr lang="ru-RU" i="1" dirty="0" smtClean="0"/>
              <a:t> пейзаж.</a:t>
            </a:r>
            <a:r>
              <a:rPr lang="ru-RU" dirty="0" smtClean="0"/>
              <a:t>»</a:t>
            </a:r>
            <a:endParaRPr lang="uk-UA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4860032" y="5715000"/>
            <a:ext cx="42839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defTabSz="457200" fontAlgn="auto">
              <a:spcAft>
                <a:spcPts val="0"/>
              </a:spcAft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rPr>
              <a:t>У </a:t>
            </a:r>
            <a:r>
              <a:rPr lang="ru-RU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rPr>
              <a:t>Чжэнь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rPr>
              <a:t> –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Trebuchet M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Trebuchet M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Trebuchet MS"/>
              </a:rPr>
              <a:t>«</a:t>
            </a:r>
            <a:r>
              <a:rPr lang="ru-RU" sz="3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rPr>
              <a:t>Рибаки</a:t>
            </a:r>
            <a:r>
              <a:rPr lang="ru-RU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rPr>
              <a:t>.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rPr>
              <a:t>»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rPr>
              <a:t>1328р.</a:t>
            </a:r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Trebuchet MS"/>
            </a:endParaRPr>
          </a:p>
        </p:txBody>
      </p:sp>
      <p:pic>
        <p:nvPicPr>
          <p:cNvPr id="96257" name="Picture 1" descr="I:\Образотворче мистецтво\6 кл\Урок 11 Пейзаж - як жанр образотворчого мистецтва\4 Дунь Юань річковий пейза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4032448" cy="5563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6258" name="Picture 2" descr="I:\Образотворче мистецтво\6 кл\Урок 11 Пейзаж - як жанр образотворчого мистецтва\6 У Чжэнь. Две сосны. 1328г. Гугун,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8640"/>
            <a:ext cx="3816424" cy="5548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321</TotalTime>
  <Words>263</Words>
  <Application>Microsoft Office PowerPoint</Application>
  <PresentationFormat>Экран (4:3)</PresentationFormat>
  <Paragraphs>40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Тема1</vt:lpstr>
      <vt:lpstr>Пейзаж. Історія пейзажу.</vt:lpstr>
      <vt:lpstr>Мета:</vt:lpstr>
      <vt:lpstr>Слайд 3</vt:lpstr>
      <vt:lpstr>Слайд 4</vt:lpstr>
      <vt:lpstr>Пейзаж за технікою виконання:</vt:lpstr>
      <vt:lpstr>Морський пейзаж –  називається мариною.</vt:lpstr>
      <vt:lpstr>Наскельний живопис  з плато  Тассилін-Аджер  (Алжир)</vt:lpstr>
      <vt:lpstr>Розпис із палацу в Ахетатоні “Зарості з вутками, що летять” (Ель-Амарне, Єгипет)</vt:lpstr>
      <vt:lpstr>Дунь Юань – «Річковий пейзаж.»</vt:lpstr>
      <vt:lpstr>Леонардо да Вінчі - «Свята  Анна з Мадонною і немовлям  Христом.»    1508-1510</vt:lpstr>
      <vt:lpstr>Альбрехт Дюрер –  «Ганс Тухер.»  1499р.</vt:lpstr>
      <vt:lpstr>Ян ван Ейк –  «Мадонна канцлера Ролена.»  1435р. </vt:lpstr>
      <vt:lpstr>Йоахим Пантинір «Переправа в пекло.» 1520р.</vt:lpstr>
      <vt:lpstr>Йохим Пантинір - «Святий Іеронім в пустелі.» 1520р.</vt:lpstr>
      <vt:lpstr>Есайас ван де Велде –  «Зимові розваги на міському валу.»  1618р.</vt:lpstr>
      <vt:lpstr>Якоб ван Рейсдал –  «Зимовий пейзаж.» 1670р.</vt:lpstr>
      <vt:lpstr>Абель Гриммер –  «Зимовий пейзаж із людьми.» 1595р.</vt:lpstr>
      <vt:lpstr>Ян Порселліс –  «Море похмурого дня.» 1630р.</vt:lpstr>
      <vt:lpstr>Сергій Іванович Васильківський (1854-1917)</vt:lpstr>
      <vt:lpstr>«Українська церква.»</vt:lpstr>
      <vt:lpstr>«Весна в Україні.»</vt:lpstr>
      <vt:lpstr>Практична робота учнів: Створити пейзаж за власною уявою.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Живопис, як вид образотворчого мистецтва</dc:title>
  <dc:creator>Tsyupak</dc:creator>
  <cp:lastModifiedBy>Кубей</cp:lastModifiedBy>
  <cp:revision>38</cp:revision>
  <dcterms:created xsi:type="dcterms:W3CDTF">2012-11-17T20:12:33Z</dcterms:created>
  <dcterms:modified xsi:type="dcterms:W3CDTF">2021-01-18T16:40:44Z</dcterms:modified>
</cp:coreProperties>
</file>