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67" r:id="rId4"/>
    <p:sldId id="282" r:id="rId5"/>
    <p:sldId id="263" r:id="rId6"/>
    <p:sldId id="283" r:id="rId7"/>
    <p:sldId id="284" r:id="rId8"/>
    <p:sldId id="269" r:id="rId9"/>
    <p:sldId id="285" r:id="rId10"/>
    <p:sldId id="286" r:id="rId11"/>
    <p:sldId id="275" r:id="rId12"/>
    <p:sldId id="262" r:id="rId13"/>
    <p:sldId id="307" r:id="rId14"/>
    <p:sldId id="308" r:id="rId15"/>
    <p:sldId id="309" r:id="rId16"/>
    <p:sldId id="278" r:id="rId17"/>
    <p:sldId id="279" r:id="rId18"/>
    <p:sldId id="310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89" r:id="rId27"/>
    <p:sldId id="299" r:id="rId28"/>
    <p:sldId id="301" r:id="rId29"/>
    <p:sldId id="305" r:id="rId30"/>
    <p:sldId id="288" r:id="rId31"/>
    <p:sldId id="312" r:id="rId32"/>
    <p:sldId id="315" r:id="rId33"/>
    <p:sldId id="314" r:id="rId34"/>
    <p:sldId id="31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BA0693"/>
    <a:srgbClr val="FF99CC"/>
    <a:srgbClr val="6600CC"/>
    <a:srgbClr val="FF33CC"/>
    <a:srgbClr val="EEB412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59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88D5E5-5EFC-4593-BDCC-1B6DA14E7F68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983469-F1A9-404E-972D-EB06B70A5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DE2F6-AA2D-4B33-8737-BC15FF173E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9191-3253-47AE-9D1C-AE5C958FD159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EA2B-C964-4A99-B4B5-B5462157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4FF2-1CA9-46FF-9C4F-79B8D54A3D9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A708-8EE6-4922-9247-0B9146CD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CC4A-5BE2-413B-B041-E789F0971CB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7708-6C72-4CD1-8CAE-A6ABF52A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5707-04C6-48C2-A460-99ACA84CF03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7CAD-5D81-4C8A-B5E8-C379DC8CD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C84C-6150-45F1-B0B7-4D6A90FA630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8B7-66C9-43E8-9CD4-3EF735A45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774D-3B8B-45D2-B90A-E2EBEEDBCE11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37F1-BC9A-415A-8D0B-9DD4E8C3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882A-B571-4E43-BC0C-61AE22EA60F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B6DF-8E72-404A-8EAC-B81872C88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E1B8-4417-4086-A7E0-CE6715A7249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175A-4B61-4D54-9A4F-AA33AAAEF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3176-1820-4213-82FE-BFC5AE25C9CE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9A04-DE48-4227-85F8-04C4B6DF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81F5-9E56-4046-A10E-DC0F7B1BF79C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4E06-D237-4A62-90DA-FE86E8C28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2DB6-CFA0-4C79-B96E-9F4DC5DF3C15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6F23-0D07-49E1-9618-124E15A77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5C2-9711-4ACC-8A64-29D367C7E3A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F420-24FF-4ACD-9CCC-7579A170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1668-B347-4ED8-BBAD-53846EB61315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44CF-2744-4CF4-8874-F0B3181F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F922-56E9-4E84-B1D4-D2DC04464D7E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065B-EA72-4E10-83FA-3406EA3C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1CEA-C4D9-4433-AEB0-FBB656318ACF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7A78-B5CC-4159-9575-D7E18E4E0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23F1-A69B-4565-A8E2-136EE1D47832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E89B-B18C-44E2-8D23-7DC631CA7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01419-B2C8-4C8B-8ABF-ABBE673997D8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65D80-5D0C-4CD1-A0D0-C3354EFE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2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ua-referat.com/%D0%97%D0%B4%D1%96%D0%B1%D0%BD%D0%BE%D1%81%D1%82%D1%9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10" Type="http://schemas.openxmlformats.org/officeDocument/2006/relationships/image" Target="../media/image61.gif"/><Relationship Id="rId4" Type="http://schemas.openxmlformats.org/officeDocument/2006/relationships/image" Target="../media/image55.jpeg"/><Relationship Id="rId9" Type="http://schemas.openxmlformats.org/officeDocument/2006/relationships/image" Target="../media/image6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435111">
            <a:off x="1471931" y="1732454"/>
            <a:ext cx="6990553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spc="600" dirty="0">
                <a:ln w="9000" cmpd="sng">
                  <a:solidFill>
                    <a:schemeClr val="tx1"/>
                  </a:solidFill>
                  <a:prstDash val="solid"/>
                </a:ln>
                <a:latin typeface="+mn-lt"/>
                <a:cs typeface="+mn-cs"/>
              </a:rPr>
              <a:t>Інтерактивні виховні технології – шлях до формування творчої особистості учня</a:t>
            </a:r>
            <a:endParaRPr lang="ru-RU" sz="3200" b="1" cap="all" spc="600" dirty="0">
              <a:ln w="9000" cmpd="sng">
                <a:solidFill>
                  <a:schemeClr val="tx1"/>
                </a:solidFill>
                <a:prstDash val="solid"/>
              </a:ln>
              <a:latin typeface="+mn-lt"/>
              <a:cs typeface="+mn-cs"/>
            </a:endParaRPr>
          </a:p>
        </p:txBody>
      </p:sp>
      <p:sp>
        <p:nvSpPr>
          <p:cNvPr id="4099" name="AutoShape 6" descr="http://klub-drug.ru/wp-content/uploads/2011/04/9641976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100" name="Picture 10" descr="D:\Людмила\2 Анімашки\Давай навчатис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8538">
            <a:off x="6486525" y="3757613"/>
            <a:ext cx="25590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60648"/>
            <a:ext cx="8640960" cy="2356902"/>
          </a:xfrm>
          <a:prstGeom prst="snip2DiagRect">
            <a:avLst>
              <a:gd name="adj1" fmla="val 0"/>
              <a:gd name="adj2" fmla="val 31344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Сучасна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школа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сьогодні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апробує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застосовує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різні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педагогічні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виховні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технології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. Але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найпродуктивнішими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, такими,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що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надають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учневі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можливість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вибору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у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застосуванні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своїх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здібностей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та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нахилів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є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такі</a:t>
            </a:r>
            <a:r>
              <a:rPr lang="ru-RU" sz="2000" b="1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: </a:t>
            </a:r>
          </a:p>
          <a:p>
            <a:pPr algn="just">
              <a:defRPr/>
            </a:pP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564904"/>
            <a:ext cx="8640960" cy="40934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інформаційно-масові</a:t>
            </a:r>
            <a:r>
              <a:rPr lang="uk-UA" sz="2000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000" b="1" i="1" dirty="0" err="1">
                <a:ea typeface="Calibri" pitchFamily="34" charset="0"/>
                <a:cs typeface="Times New Roman" pitchFamily="18" charset="0"/>
              </a:rPr>
              <a:t>ток-шоу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, інформаційні вітальні, конференції, інтелектуальні ігри, подорожі до джерел рідної культури, історії, держави і права, "жива газета", </a:t>
            </a:r>
            <a:r>
              <a:rPr lang="uk-UA" sz="2000" b="1" i="1" dirty="0" err="1">
                <a:ea typeface="Calibri" pitchFamily="34" charset="0"/>
                <a:cs typeface="Times New Roman" pitchFamily="18" charset="0"/>
              </a:rPr>
              <a:t>флеш-моб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);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b="1" i="1" u="sng" spc="3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діяльнісно-практичні</a:t>
            </a: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(творчі групи, екскурсії,   ігри-драматизації, настільні ігри, ярмарки, народні ігри, огляди-конкурси, тренінги ;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інтерактивні</a:t>
            </a:r>
            <a:r>
              <a:rPr lang="uk-UA" sz="2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( звіти класних об</a:t>
            </a:r>
            <a:r>
              <a:rPr lang="uk-UA" sz="2000" b="1" i="1" dirty="0"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єднань, КВК, фестивалі, звіти гуртків);</a:t>
            </a:r>
            <a:r>
              <a:rPr lang="uk-UA" sz="2000" b="1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діалогічні</a:t>
            </a:r>
            <a:r>
              <a:rPr lang="uk-UA" sz="2000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(рольові ігри, ринги, </a:t>
            </a:r>
            <a:r>
              <a:rPr lang="uk-UA" sz="2000" b="1" i="1" dirty="0" err="1">
                <a:ea typeface="Calibri" pitchFamily="34" charset="0"/>
                <a:cs typeface="Times New Roman" pitchFamily="18" charset="0"/>
              </a:rPr>
              <a:t>міжрольове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 спілкування, дискусії, диспути);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i="1" u="sng" spc="3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ндивідуальні</a:t>
            </a:r>
            <a:r>
              <a:rPr lang="ru-RU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доручення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творчі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тощо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)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;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uk-UA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000" b="1" i="1" u="sng" spc="3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аочні</a:t>
            </a:r>
            <a:r>
              <a:rPr lang="ru-RU" sz="2000" b="1" i="1" u="sng" spc="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( 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презентації,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виставки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дитячої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творчості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книжкові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виставки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стінгазети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тематичні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стенди</a:t>
            </a:r>
            <a:r>
              <a:rPr lang="uk-UA" sz="2000" b="1" i="1" dirty="0">
                <a:ea typeface="Calibri" pitchFamily="34" charset="0"/>
                <a:cs typeface="Times New Roman" pitchFamily="18" charset="0"/>
              </a:rPr>
              <a:t>, буклети,  відеоролики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ea typeface="Calibri" pitchFamily="34" charset="0"/>
                <a:cs typeface="Times New Roman" pitchFamily="18" charset="0"/>
              </a:rPr>
              <a:t>тощо</a:t>
            </a: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).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Людмила\Шаблони фон\school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54091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 використанні інтерактивних методів у виховному процесі діти вчаться:</a:t>
            </a:r>
            <a:endParaRPr lang="ru-RU" sz="2800" b="1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5220072" cy="769425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200" b="1" dirty="0">
                <a:ln>
                  <a:solidFill>
                    <a:srgbClr val="BA0693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spc="300" dirty="0">
                <a:ln>
                  <a:solidFill>
                    <a:srgbClr val="BA0693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шукати  зв’язок між новими та набутими  знаннями;</a:t>
            </a:r>
            <a:endParaRPr lang="ru-RU" sz="2200" b="1" spc="300" dirty="0">
              <a:ln>
                <a:solidFill>
                  <a:srgbClr val="BA0693"/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5580112" cy="430871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200" b="1" spc="300" dirty="0">
                <a:ln>
                  <a:solidFill>
                    <a:srgbClr val="002060"/>
                  </a:solidFill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мають змогу робити відкриття;</a:t>
            </a:r>
            <a:endParaRPr lang="ru-RU" sz="2200" b="1" spc="300" dirty="0">
              <a:ln>
                <a:solidFill>
                  <a:srgbClr val="002060"/>
                </a:solidFill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5076056" cy="769425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за допомогою різноманітних засобів доводять свої    власні ідеї та думки;</a:t>
            </a:r>
            <a:endParaRPr lang="ru-RU" sz="22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0" y="2852738"/>
            <a:ext cx="5076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200" b="1">
                <a:latin typeface="Times New Roman" pitchFamily="18" charset="0"/>
                <a:cs typeface="Times New Roman" pitchFamily="18" charset="0"/>
              </a:rPr>
              <a:t>розвивають світогляд, логічне мислення , зв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>
                <a:latin typeface="Times New Roman" pitchFamily="18" charset="0"/>
                <a:cs typeface="Times New Roman" pitchFamily="18" charset="0"/>
              </a:rPr>
              <a:t>язне мовлення;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5148064" cy="707870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spc="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формують критичне мислення, навчаються співробітництва;</a:t>
            </a:r>
            <a:endParaRPr lang="ru-RU" sz="2000" b="1" spc="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37112"/>
            <a:ext cx="5076056" cy="769425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pc="300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uk-UA" sz="2200" b="1" spc="300" dirty="0">
                <a:ln>
                  <a:solidFill>
                    <a:srgbClr val="FF0000"/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виявляють та реалізують індивідуальні можливості.</a:t>
            </a:r>
            <a:endParaRPr lang="ru-RU" sz="2200" b="1" spc="300" dirty="0">
              <a:ln>
                <a:solidFill>
                  <a:srgbClr val="FF0000"/>
                </a:solidFill>
              </a:ln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i.piccy.info/i7/4e60c27995194a520eb822e5ee71e4e0/1-5-4981/50098122/model_80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s://encrypted-tbn3.gstatic.com/images?q=tbn:ANd9GcTS0GI9uIAOVhVfwvKk06AUQrkFv89XalAK0-1MiZQDZd3BgXI0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9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bssh5.at.ua/_si/0/864077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339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179388"/>
            <a:ext cx="8496300" cy="6370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42900" indent="-342900" algn="just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Як правило, я легко пристосовуюсь до людей, ідей чи умов.</a:t>
            </a:r>
            <a:endParaRPr lang="ru-RU" sz="2400" b="1">
              <a:solidFill>
                <a:schemeClr val="tx1"/>
              </a:solidFill>
              <a:ea typeface="Calibri" pitchFamily="34" charset="0"/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Мені подобається вирішувати типові, стандартні завдання.</a:t>
            </a:r>
            <a:endParaRPr lang="ru-RU" sz="2400" b="1">
              <a:solidFill>
                <a:schemeClr val="tx1"/>
              </a:solidFill>
              <a:ea typeface="Calibri" pitchFamily="34" charset="0"/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Я, здається, з більшою охотою створювала б чи конструювала б нове, ніж поліпшувала б, удосконалювала б старе.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Звичайно я обачлива, коли маю справу з колективом.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Здебільшого я дію самостійно, без допомоги і підказок друзів.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Ніколи не намагаюся змінити стосунки між собою і моїми друзями.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Часто я утримуюсь від висування ідей, хоча й маю їх.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Мені щастить знайти нестандартне, оригінальне вирішення завдання.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  <a:p>
            <a:pPr marL="342900" indent="-342900" algn="just" eaLnBrk="0" hangingPunct="0">
              <a:buFont typeface="Arial" charset="0"/>
              <a:buAutoNum type="arabicPeriod"/>
            </a:pPr>
            <a:r>
              <a:rPr lang="uk-UA" sz="2400" b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Мені подобається, коли відбувається різка зміна різних видів діяльності.</a:t>
            </a:r>
            <a:endParaRPr lang="ru-RU" sz="24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92150"/>
            <a:ext cx="8640763" cy="5324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0" hangingPunct="0"/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10.Мені притаманне прагнення реалізувати одночасно кілька ідей.</a:t>
            </a:r>
            <a:endParaRPr lang="ru-RU" sz="2000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342900" indent="-342900" algn="just" eaLnBrk="0" hangingPunct="0"/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11. Я частенько сам вступаю у суперечку з колегами.</a:t>
            </a:r>
            <a:endParaRPr lang="ru-RU" sz="2000" b="1">
              <a:solidFill>
                <a:srgbClr val="000000"/>
              </a:solidFill>
              <a:ea typeface="Calibri" pitchFamily="34" charset="0"/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12.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Звичай я легко погоджуюсь з іншими й підкоряюся колективній думці.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13.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У мене часто виникають оригінальні ідеї.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14.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Мені подобається виконувати роботи за розробленим планом, схемою, інструкцією.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15.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Я завжди охоче поширюю, пропагую нові ідеї.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16.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Я вважаю за краще виконувати роботу по-новому, хоча й знаю, що колеги можуть мене не розуміти.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17.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Як правило, я працюю без істотних змін, відхилень від рекомендацій, які мені надають методики.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18.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Мені часто доводиться виправдовувати свої дії інструкціями, правилами.</a:t>
            </a:r>
            <a:endParaRPr lang="ru-RU" sz="2000" b="1">
              <a:solidFill>
                <a:srgbClr val="000000"/>
              </a:solidFill>
              <a:cs typeface="Arial" charset="0"/>
            </a:endParaRPr>
          </a:p>
          <a:p>
            <a:pPr marL="342900" indent="-342900" algn="just" eaLnBrk="0" hangingPunct="0"/>
            <a:r>
              <a:rPr lang="ru-RU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19.</a:t>
            </a:r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Мені подобається виконувати завдання  досконалішого характеру</a:t>
            </a:r>
          </a:p>
          <a:p>
            <a:pPr marL="342900" indent="-342900" algn="just" eaLnBrk="0" hangingPunct="0"/>
            <a:r>
              <a:rPr lang="uk-UA" sz="2000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20.Я завжди відстоюю свою думку, якщо в ході дискусії не виявлено серйозних недоліків.</a:t>
            </a:r>
            <a:endParaRPr lang="uk-UA" sz="2000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:\Людмила\Шаблони фон\6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4213" y="601663"/>
            <a:ext cx="8208962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За кожну відповідь </a:t>
            </a:r>
            <a:r>
              <a:rPr lang="uk-UA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</a:t>
            </a:r>
            <a:r>
              <a:rPr lang="uk-UA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запитання</a:t>
            </a:r>
          </a:p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1, 3, 5, 8, 9, 10, 11, 13, 15, 16, 19, 20 </a:t>
            </a:r>
          </a:p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 відповідь </a:t>
            </a:r>
            <a:r>
              <a:rPr lang="uk-UA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lang="uk-UA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запитання</a:t>
            </a:r>
          </a:p>
          <a:p>
            <a:pPr>
              <a:defRPr/>
            </a:pPr>
            <a:r>
              <a:rPr lang="uk-UA" sz="2400" b="1" dirty="0">
                <a:solidFill>
                  <a:schemeClr val="tx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2, 4, 6, 7, 12, 14, 17, 18  виставляють 2 бали.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4213" y="2924175"/>
            <a:ext cx="8208962" cy="3109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Якщо набрано </a:t>
            </a:r>
          </a:p>
          <a:p>
            <a:pPr algn="just">
              <a:defRPr/>
            </a:pP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800" b="1" u="sng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31-40 балів </a:t>
            </a:r>
            <a:r>
              <a:rPr lang="uk-UA" sz="2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високий рівень     	творчих здібностей; </a:t>
            </a: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800" b="1" u="sng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16-30 балів </a:t>
            </a:r>
            <a:r>
              <a:rPr lang="uk-UA" sz="2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середній; 	</a:t>
            </a:r>
          </a:p>
          <a:p>
            <a:pPr>
              <a:defRPr/>
            </a:pP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800" b="1" u="sng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1-15 балів </a:t>
            </a:r>
            <a:r>
              <a:rPr lang="uk-UA" sz="28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низький.</a:t>
            </a:r>
          </a:p>
          <a:p>
            <a:pPr>
              <a:defRPr/>
            </a:pP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500063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ctr"/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420886">
            <a:off x="3109402" y="36168"/>
            <a:ext cx="4447548" cy="1950374"/>
          </a:xfrm>
          <a:prstGeom prst="cloudCallout">
            <a:avLst>
              <a:gd name="adj1" fmla="val -4748"/>
              <a:gd name="adj2" fmla="val 8801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300" dirty="0">
              <a:ln>
                <a:solidFill>
                  <a:srgbClr val="0070C0"/>
                </a:solidFill>
              </a:ln>
              <a:solidFill>
                <a:srgbClr val="0000CC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Дитина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 – </a:t>
            </a: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яскраве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явище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 у </a:t>
            </a: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нашому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 земному </a:t>
            </a: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житті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, а не </a:t>
            </a:r>
            <a:r>
              <a:rPr lang="ru-RU" b="1" spc="300" dirty="0" err="1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випадковість</a:t>
            </a:r>
            <a:r>
              <a:rPr lang="ru-RU" b="1" spc="300" dirty="0">
                <a:ln>
                  <a:solidFill>
                    <a:srgbClr val="0070C0"/>
                  </a:solidFill>
                </a:ln>
                <a:solidFill>
                  <a:srgbClr val="0000CC"/>
                </a:solidFill>
                <a:cs typeface="Times New Roman" pitchFamily="18" charset="0"/>
              </a:rPr>
              <a:t>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         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Picture 4" descr="amonashvili_sh"/>
          <p:cNvPicPr>
            <a:picLocks noChangeAspect="1" noChangeArrowheads="1"/>
          </p:cNvPicPr>
          <p:nvPr/>
        </p:nvPicPr>
        <p:blipFill>
          <a:blip r:embed="rId3" cstate="print"/>
          <a:srcRect b="22234"/>
          <a:stretch>
            <a:fillRect/>
          </a:stretch>
        </p:blipFill>
        <p:spPr bwMode="auto">
          <a:xfrm>
            <a:off x="179388" y="188913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5445125"/>
            <a:ext cx="8569325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багатогранне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розкрила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Здібності"/>
              </a:rPr>
              <a:t>здібності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полюбила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стала у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творцем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насолоджуватися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красою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красу для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бути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коханим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ростити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справжніми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 .</a:t>
            </a:r>
          </a:p>
        </p:txBody>
      </p:sp>
      <p:sp>
        <p:nvSpPr>
          <p:cNvPr id="10" name="Выноска-облако 9"/>
          <p:cNvSpPr/>
          <p:nvPr/>
        </p:nvSpPr>
        <p:spPr>
          <a:xfrm rot="1097480">
            <a:off x="6118476" y="1029081"/>
            <a:ext cx="3007803" cy="2365632"/>
          </a:xfrm>
          <a:prstGeom prst="cloudCallout">
            <a:avLst>
              <a:gd name="adj1" fmla="val -14968"/>
              <a:gd name="adj2" fmla="val 962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Дітей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треба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люби-ти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всім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серцем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щоб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їх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любити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так, треба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вчитися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у них, як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слід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вияв-ляти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цю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любов</a:t>
            </a:r>
            <a:r>
              <a:rPr lang="ru-RU" sz="1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313" y="3357563"/>
            <a:ext cx="222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Шалва Амонашвілі 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548680"/>
            <a:ext cx="8321008" cy="5078297"/>
          </a:xfrm>
          <a:prstGeom prst="rect">
            <a:avLst/>
          </a:prstGeom>
        </p:spPr>
        <p:txBody>
          <a:bodyPr lIns="91425" tIns="45712" rIns="91425" bIns="4571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ln>
                  <a:solidFill>
                    <a:srgbClr val="FFFF00"/>
                  </a:solidFill>
                </a:ln>
                <a:solidFill>
                  <a:srgbClr val="00FF00"/>
                </a:solidFill>
                <a:latin typeface="AnastasiaScript" pitchFamily="2" charset="0"/>
                <a:cs typeface="Times New Roman" pitchFamily="18" charset="0"/>
              </a:rPr>
              <a:t>Будь-яка дитина є творчою  індивідуальністю. </a:t>
            </a:r>
            <a:endParaRPr lang="ru-RU" sz="6000" b="1" dirty="0">
              <a:ln>
                <a:solidFill>
                  <a:srgbClr val="FFFF00"/>
                </a:solidFill>
              </a:ln>
              <a:solidFill>
                <a:srgbClr val="00FF00"/>
              </a:solidFill>
              <a:latin typeface="AnastasiaScript" pitchFamily="2" charset="0"/>
              <a:cs typeface="+mn-cs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48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                 </a:t>
            </a:r>
            <a:r>
              <a:rPr lang="uk-UA" sz="4800" b="1" dirty="0">
                <a:solidFill>
                  <a:srgbClr val="FFFF00"/>
                </a:solidFill>
                <a:latin typeface="AnastasiaScript" pitchFamily="2" charset="0"/>
                <a:cs typeface="Times New Roman" pitchFamily="18" charset="0"/>
              </a:rPr>
              <a:t>В.О.Сухомлинський.</a:t>
            </a:r>
            <a:endParaRPr lang="ru-RU" sz="4800" b="1" dirty="0">
              <a:solidFill>
                <a:srgbClr val="FFFF00"/>
              </a:solidFill>
              <a:latin typeface="AnastasiaScript" pitchFamily="2" charset="0"/>
              <a:cs typeface="+mn-cs"/>
            </a:endParaRPr>
          </a:p>
        </p:txBody>
      </p:sp>
      <p:pic>
        <p:nvPicPr>
          <p:cNvPr id="20485" name="Picture 2" descr="C:\Documents and Settings\Admin\Рабочий стол\Без имени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450056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1508" name="Picture 2" descr="C:\Documents and Settings\home\Мои документы\Мои рисунки\фоны\фоны к презентациям\935cdac6a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188913"/>
            <a:ext cx="3384550" cy="522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Завдання для груп:</a:t>
            </a:r>
            <a:endParaRPr lang="ru-RU" sz="2800" b="1" dirty="0"/>
          </a:p>
        </p:txBody>
      </p:sp>
      <p:sp>
        <p:nvSpPr>
          <p:cNvPr id="6" name="Выноска-облако 5"/>
          <p:cNvSpPr/>
          <p:nvPr/>
        </p:nvSpPr>
        <p:spPr>
          <a:xfrm rot="553831">
            <a:off x="-9525" y="620713"/>
            <a:ext cx="3514725" cy="2182812"/>
          </a:xfrm>
          <a:prstGeom prst="cloudCallout">
            <a:avLst>
              <a:gd name="adj1" fmla="val -27662"/>
              <a:gd name="adj2" fmla="val 906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300" dirty="0">
                <a:solidFill>
                  <a:schemeClr val="tx1"/>
                </a:solidFill>
              </a:rPr>
              <a:t>1. Які риси характеру переважають у  творчого учня?</a:t>
            </a:r>
            <a:endParaRPr lang="ru-RU" b="1" spc="3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03575" y="0"/>
            <a:ext cx="3313113" cy="2852738"/>
          </a:xfrm>
          <a:prstGeom prst="cloudCallout">
            <a:avLst>
              <a:gd name="adj1" fmla="val -52702"/>
              <a:gd name="adj2" fmla="val 1036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2. Якими будуть стосунки творчої особистості із класним колективом?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56325" y="0"/>
            <a:ext cx="2987675" cy="2636838"/>
          </a:xfrm>
          <a:prstGeom prst="cloudCallout">
            <a:avLst>
              <a:gd name="adj1" fmla="val -51537"/>
              <a:gd name="adj2" fmla="val 1084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300" dirty="0">
                <a:solidFill>
                  <a:schemeClr val="tx1"/>
                </a:solidFill>
              </a:rPr>
              <a:t>3. Створіть модель творчої особистості учня.</a:t>
            </a:r>
            <a:endParaRPr lang="ru-RU" sz="2000" b="1" spc="300" dirty="0">
              <a:solidFill>
                <a:schemeClr val="tx1"/>
              </a:solidFill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7092950" y="5492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1514" name="Picture 3" descr="D:\Людмила\2 Анімашки\7ba08ef9c49fa68d178f997cdc25818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 descr="D:\Людмила\2 Анімашки\Лечу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9389">
            <a:off x="3529013" y="2387600"/>
            <a:ext cx="19446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9" descr="http://forumsmile.ru/u/1/7/2/172063f557b416018067b46e3d894be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005263"/>
            <a:ext cx="12954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1" descr="http://forumsmile.ru/u/e/c/f/ecf7af1409718cc559a4ff2b32ea7b5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789363"/>
            <a:ext cx="12239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Модель творчої особистості учня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124744"/>
            <a:ext cx="9120187" cy="5739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1" descr="D:\Людмила\2 Анімашки\0jBbZ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933825"/>
            <a:ext cx="792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59" cy="5208268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3200" dirty="0" smtClean="0"/>
              <a:t>	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Освіта 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ХХІ століття — це освіта для людини. Її стрижень 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—  виховання 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відповідальної особистості, яка здатна до самоосвіти і само</a:t>
            </a:r>
            <a:r>
              <a:rPr lang="en-US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розвитку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особистості, яка 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уміє 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використовувати набуті знання і </a:t>
            </a:r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уміння </a:t>
            </a:r>
            <a: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творчого розв’язання проблем, критично мислити, опрацьовувати різноманітну інформацію, прагне змінити на краще своє життя і життя своєї країни.</a:t>
            </a:r>
            <a:br>
              <a:rPr lang="uk-UA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</a:t>
            </a:r>
            <a:r>
              <a:rPr lang="uk-UA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                      </a:t>
            </a:r>
            <a:r>
              <a:rPr lang="en-US" sz="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	                </a:t>
            </a:r>
            <a:r>
              <a:rPr lang="uk-UA" sz="24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Концепція </a:t>
            </a:r>
            <a:r>
              <a:rPr lang="uk-UA" sz="2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розвитку загальної середньої освіти</a:t>
            </a:r>
            <a:endParaRPr lang="ru-RU" sz="24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4157A-4003-4EEC-81C7-E6D707AA3070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5124" name="Picture 6" descr="анимация библиотекар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797425"/>
            <a:ext cx="22685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350"/>
            <a:ext cx="5616624" cy="64090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1800" b="1" dirty="0">
                <a:solidFill>
                  <a:srgbClr val="0070C0"/>
                </a:solidFill>
              </a:rPr>
              <a:t>	</a:t>
            </a:r>
            <a:r>
              <a:rPr lang="uk-UA" sz="1800" b="1" spc="300" dirty="0">
                <a:ln>
                  <a:solidFill>
                    <a:schemeClr val="tx1"/>
                  </a:solidFill>
                </a:ln>
              </a:rPr>
              <a:t>Проаналізувавши аспекти,  </a:t>
            </a:r>
            <a:r>
              <a:rPr lang="uk-UA" sz="1800" b="1" spc="300" dirty="0" smtClean="0">
                <a:ln>
                  <a:solidFill>
                    <a:schemeClr val="tx1"/>
                  </a:solidFill>
                </a:ln>
              </a:rPr>
              <a:t>показники та   </a:t>
            </a:r>
            <a:r>
              <a:rPr lang="uk-UA" sz="1800" b="1" spc="300" dirty="0">
                <a:ln>
                  <a:solidFill>
                    <a:schemeClr val="tx1"/>
                  </a:solidFill>
                </a:ln>
              </a:rPr>
              <a:t>складові  творчої  активності  школярів,  можна  визначити  такі особливості їх творчих здібностей: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2200" b="1" dirty="0">
              <a:solidFill>
                <a:srgbClr val="0070C0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висока пізнавальна активність;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допитливість, прагнення створити нове;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самостійність в розв’язанні нових завдань, у пошуку оригінальних рішень;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швидкість засвоєння нової інформації, висока швидкість перебігу розумових процесів;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схильність   до   широкодіапазонного   використання   своїх   знань,   швидке   опанування   уміннями,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навичками, прийомами;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dirty="0"/>
              <a:t>фантазування, схильність до творчої інтерпретації.</a:t>
            </a:r>
            <a:endParaRPr lang="ru-RU" sz="2200" dirty="0"/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476250"/>
            <a:ext cx="2946400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>
                <a:ln>
                  <a:solidFill>
                    <a:srgbClr val="7030A0"/>
                  </a:solidFill>
                </a:ln>
                <a:solidFill>
                  <a:srgbClr val="00FFFF"/>
                </a:solidFill>
              </a:rPr>
              <a:t>ОСНОВНІ ПЕДАГОГІЧНІ ПРАВИЛА: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02418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>
                <a:latin typeface="Cambria" pitchFamily="18" charset="0"/>
              </a:rPr>
              <a:t>дитині, як і дорослому потрібна свобода думок;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розвивайте </a:t>
            </a:r>
            <a:r>
              <a:rPr lang="uk-UA" sz="2400" b="1" dirty="0">
                <a:latin typeface="Cambria" pitchFamily="18" charset="0"/>
              </a:rPr>
              <a:t>в учня допитливість, творчу фантазію;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допомагайте </a:t>
            </a:r>
            <a:r>
              <a:rPr lang="uk-UA" sz="2400" b="1" dirty="0">
                <a:latin typeface="Cambria" pitchFamily="18" charset="0"/>
              </a:rPr>
              <a:t>знайти істину в ході дискусії;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підтримайте </a:t>
            </a:r>
            <a:r>
              <a:rPr lang="uk-UA" sz="2400" b="1" dirty="0">
                <a:latin typeface="Cambria" pitchFamily="18" charset="0"/>
              </a:rPr>
              <a:t>і </a:t>
            </a:r>
            <a:r>
              <a:rPr lang="uk-UA" sz="2400" b="1" dirty="0" smtClean="0">
                <a:latin typeface="Cambria" pitchFamily="18" charset="0"/>
              </a:rPr>
              <a:t>допоможіть </a:t>
            </a:r>
            <a:r>
              <a:rPr lang="uk-UA" sz="2400" b="1" dirty="0">
                <a:latin typeface="Cambria" pitchFamily="18" charset="0"/>
              </a:rPr>
              <a:t>тому, хто цього потребує;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умійте </a:t>
            </a:r>
            <a:r>
              <a:rPr lang="uk-UA" sz="2400" b="1" dirty="0">
                <a:latin typeface="Cambria" pitchFamily="18" charset="0"/>
              </a:rPr>
              <a:t>зацікавити;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переймайте </a:t>
            </a:r>
            <a:r>
              <a:rPr lang="uk-UA" sz="2400" b="1" dirty="0">
                <a:latin typeface="Cambria" pitchFamily="18" charset="0"/>
              </a:rPr>
              <a:t>цікаве з </a:t>
            </a:r>
            <a:r>
              <a:rPr lang="uk-UA" sz="2400" b="1" dirty="0" smtClean="0">
                <a:latin typeface="Cambria" pitchFamily="18" charset="0"/>
              </a:rPr>
              <a:t> педагогічного досвіду </a:t>
            </a:r>
            <a:r>
              <a:rPr lang="uk-UA" sz="2400" b="1" dirty="0">
                <a:latin typeface="Cambria" pitchFamily="18" charset="0"/>
              </a:rPr>
              <a:t>інших;</a:t>
            </a:r>
            <a:endParaRPr lang="ru-RU" sz="2400" b="1" dirty="0"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uk-UA" sz="2400" b="1" dirty="0" smtClean="0">
                <a:latin typeface="Cambria" pitchFamily="18" charset="0"/>
              </a:rPr>
              <a:t>любіть  </a:t>
            </a:r>
            <a:r>
              <a:rPr lang="uk-UA" sz="2400" b="1" dirty="0">
                <a:latin typeface="Cambria" pitchFamily="18" charset="0"/>
              </a:rPr>
              <a:t>дітей і вони віддячать </a:t>
            </a:r>
            <a:r>
              <a:rPr lang="uk-UA" sz="2400" b="1" dirty="0" smtClean="0">
                <a:latin typeface="Cambria" pitchFamily="18" charset="0"/>
              </a:rPr>
              <a:t>вам </a:t>
            </a:r>
            <a:r>
              <a:rPr lang="uk-UA" sz="2400" b="1" dirty="0">
                <a:latin typeface="Cambria" pitchFamily="18" charset="0"/>
              </a:rPr>
              <a:t>тим же</a:t>
            </a:r>
            <a:r>
              <a:rPr lang="uk-UA" sz="2400" b="1" dirty="0"/>
              <a:t>.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80" name="Picture 1" descr="D:\Людмила\2 Анімашки\Змаганн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868863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Людмила\Шаблони фон\34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rtlCol="0">
            <a:prstTxWarp prst="textTriangle">
              <a:avLst>
                <a:gd name="adj" fmla="val 12304"/>
              </a:avLst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</a:rPr>
              <a:t>Виявлення творчих здібностей </a:t>
            </a:r>
            <a:r>
              <a:rPr lang="uk-UA" sz="3100" b="1" cap="all" dirty="0" smtClean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</a:rPr>
              <a:t> учнів</a:t>
            </a:r>
            <a:r>
              <a:rPr lang="uk-UA" sz="2800" b="1" cap="all" dirty="0" smtClean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uk-UA" sz="2800" b="1" cap="all" dirty="0" smtClean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FF0000"/>
                </a:solidFill>
                <a:latin typeface="Verdana" pitchFamily="34" charset="0"/>
              </a:rPr>
            </a:br>
            <a:endParaRPr lang="ru-RU" sz="2800" b="1" cap="all" dirty="0">
              <a:ln w="9000" cmpd="sng">
                <a:solidFill>
                  <a:srgbClr val="6600CC"/>
                </a:solidFill>
                <a:prstDash val="solid"/>
              </a:ln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/>
              <a:t>		Процес </a:t>
            </a:r>
            <a:r>
              <a:rPr lang="uk-UA" sz="2400" b="1" dirty="0"/>
              <a:t>виявлення творчих здібностей здійснюється поетапно: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І етап. Всебічне спостереження за поведінкою, діяльністю, перебігом розумових процесів у дитини.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ІІ етап. Виявлення й дослідження психічного стану дитини та інтересів, шляхом власної оцінки.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ІІІ етап. Визначення коефіцієнта розвитку інтелекту.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IV етап. Визначення рівня розумового розвитку, що базується на дослідженні вербальних здібностей дитини.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V етап. Визначення продуктів творчої діяльності.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b="1" dirty="0"/>
              <a:t>VI етап. Всебічний аналіз конкретних випадків.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Людмила\Шаблони фон\school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Verdana" pitchFamily="34" charset="0"/>
              </a:rPr>
              <a:t>Основні педагогічні напрями, завдання та методи з </a:t>
            </a: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Verdana" pitchFamily="34" charset="0"/>
              </a:rPr>
              <a:t>розвитку творчих здібностей учнів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4824536" cy="500141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uk-UA" sz="2000" b="1" dirty="0" smtClean="0"/>
              <a:t>	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щоб  </a:t>
            </a:r>
            <a:r>
              <a:rPr lang="uk-UA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розвинути  до  високого  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рівня  творчі  </a:t>
            </a:r>
            <a:r>
              <a:rPr lang="uk-UA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можливості  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учнів, </a:t>
            </a:r>
            <a:r>
              <a:rPr lang="uk-UA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педагогам доцільно: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solidFill>
                    <a:schemeClr val="tx1"/>
                  </a:solidFill>
                </a:ln>
              </a:rPr>
              <a:t>впроваджувати  відкриті  методи  навчання,  що  передбачають  дискусії,  оригінальні  експерименти, учнівські проекти, тощо;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організовувати   процес   навчання   із   залученням   учнів   до   наукового   пошуку   і   використання  отриманих знань на практиці;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solidFill>
                    <a:srgbClr val="BA0693"/>
                  </a:solidFill>
                </a:ln>
                <a:solidFill>
                  <a:srgbClr val="6600CC"/>
                </a:solidFill>
              </a:rPr>
              <a:t>створити   творчу   атмосферу   в   процесі   навчання,   яка   благотворно   </a:t>
            </a:r>
            <a:r>
              <a:rPr lang="uk-UA" sz="2000" b="1" dirty="0" smtClean="0">
                <a:ln>
                  <a:solidFill>
                    <a:srgbClr val="BA0693"/>
                  </a:solidFill>
                </a:ln>
                <a:solidFill>
                  <a:srgbClr val="6600CC"/>
                </a:solidFill>
              </a:rPr>
              <a:t>впливатиме   </a:t>
            </a:r>
            <a:r>
              <a:rPr lang="uk-UA" sz="2000" b="1" dirty="0">
                <a:ln>
                  <a:solidFill>
                    <a:srgbClr val="BA0693"/>
                  </a:solidFill>
                </a:ln>
                <a:solidFill>
                  <a:srgbClr val="6600CC"/>
                </a:solidFill>
              </a:rPr>
              <a:t>на   появу   нових,  оригінальних ідей, що є однією з головних умов розвитку творчих здібностей учнів.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юдмила\Шаблони фон\Рисунок1рроо.jpg"/>
          <p:cNvPicPr>
            <a:picLocks noChangeAspect="1" noChangeArrowheads="1"/>
          </p:cNvPicPr>
          <p:nvPr/>
        </p:nvPicPr>
        <p:blipFill>
          <a:blip r:embed="rId2" cstate="print"/>
          <a:srcRect l="1962" r="1962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</a:rPr>
              <a:t>Для розвитку творчого мислення та творчої уяви учнів необхідно пропонувати такі завдання: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575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класифікувати об'єкти, ситуації, явища за різними підставами;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встановлювати причинно-наслідкові зв'язки;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бачити взаємозв'язки та виявляти нові зв'язки між системами;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розглядати систему у розвитку;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робити припущення прогнозного характеру;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виділяти протилежні ознаки об'єкта;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виявляти і формувати протиріччя;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розділяти суперечливі властивості об'єктів у просторі і часі;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/>
              <a:t>представляти просторові об'єкти.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:\Людмила\Шаблони фон\Рисунок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7570788" cy="33115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uk-UA" b="1" dirty="0"/>
              <a:t>	</a:t>
            </a:r>
            <a:r>
              <a:rPr lang="uk-UA" b="1" dirty="0" smtClean="0"/>
              <a:t>	Починаючи </a:t>
            </a:r>
            <a:r>
              <a:rPr lang="uk-UA" b="1" dirty="0"/>
              <a:t>від народження, потреба дитини у пізнанні навколишнього світу надзвичайно велика. Але дорослі, самі не розуміючи того, нехтуючи дитячою зацікавленістю будь-чим, поступово пригнічують бажання розвиватися. І в результаті ми маємо </a:t>
            </a:r>
            <a:r>
              <a:rPr lang="uk-UA" b="1" dirty="0" err="1"/>
              <a:t>потенціально</a:t>
            </a:r>
            <a:r>
              <a:rPr lang="uk-UA" b="1" dirty="0"/>
              <a:t> багату, але нереалізовану особистість.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4400" dirty="0"/>
          </a:p>
        </p:txBody>
      </p:sp>
      <p:pic>
        <p:nvPicPr>
          <p:cNvPr id="28676" name="Picture 4" descr="D:\Людмила\2 Анімашки\Boym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9000"/>
            <a:ext cx="1512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81300"/>
            <a:ext cx="57610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ердце 4"/>
          <p:cNvSpPr/>
          <p:nvPr/>
        </p:nvSpPr>
        <p:spPr>
          <a:xfrm>
            <a:off x="1403648" y="476672"/>
            <a:ext cx="6336704" cy="374441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Учитись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важко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, </a:t>
            </a:r>
            <a:b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А учить </a:t>
            </a:r>
            <a:r>
              <a:rPr lang="uk-UA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щ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е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важче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, </a:t>
            </a:r>
            <a:b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Але не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мусиш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зупинятись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ти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. </a:t>
            </a:r>
            <a:b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Як 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дітям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віддаси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  усе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найкраще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, </a:t>
            </a:r>
            <a:b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То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сам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сягнеш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нової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висоти</a:t>
            </a:r>
            <a:r>
              <a:rPr lang="ru-RU" sz="2000" b="1" dirty="0">
                <a:ln>
                  <a:solidFill>
                    <a:srgbClr val="6600CC"/>
                  </a:solidFill>
                </a:ln>
                <a:solidFill>
                  <a:srgbClr val="00FFFF"/>
                </a:solidFill>
                <a:latin typeface="+mj-lt"/>
                <a:ea typeface="Times New Roman" pitchFamily="18" charset="0"/>
                <a:cs typeface="Arial" pitchFamily="34" charset="0"/>
              </a:rPr>
              <a:t>. </a:t>
            </a:r>
            <a:endParaRPr lang="ru-RU" sz="2000" b="1" dirty="0">
              <a:ln>
                <a:solidFill>
                  <a:srgbClr val="6600CC"/>
                </a:solidFill>
              </a:ln>
              <a:solidFill>
                <a:srgbClr val="00FF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877272"/>
            <a:ext cx="5760640" cy="76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600" dirty="0"/>
              <a:t>Обмін досвідом</a:t>
            </a:r>
            <a:endParaRPr lang="ru-RU" sz="2000" b="1" spc="600" dirty="0"/>
          </a:p>
        </p:txBody>
      </p:sp>
      <p:pic>
        <p:nvPicPr>
          <p:cNvPr id="29701" name="Picture 1" descr="D:\Людмила\2 Анімашки\703a1a7b021366888b6ef1243654601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4149725"/>
            <a:ext cx="16557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260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uk-UA" sz="2800" b="1" cap="all" spc="30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 </a:t>
            </a:r>
          </a:p>
          <a:p>
            <a:pPr algn="ctr">
              <a:defRPr/>
            </a:pPr>
            <a:r>
              <a:rPr lang="uk-UA" sz="2800" b="1" cap="all" spc="30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cap="all" spc="30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«Букет  </a:t>
            </a:r>
            <a:r>
              <a:rPr lang="ru-RU" sz="2800" b="1" cap="all" spc="30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творчого</a:t>
            </a:r>
            <a:r>
              <a:rPr lang="ru-RU" sz="2800" b="1" cap="all" spc="30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педагога»</a:t>
            </a:r>
            <a:endParaRPr lang="ru-RU" sz="2800" b="1" cap="all" spc="30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50825" y="2828925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latin typeface="Times New Roman" pitchFamily="18" charset="0"/>
            </a:endParaRPr>
          </a:p>
          <a:p>
            <a:pPr algn="ctr"/>
            <a:r>
              <a:rPr lang="ru-RU" sz="2800" b="1" i="1">
                <a:latin typeface="Times New Roman" pitchFamily="18" charset="0"/>
              </a:rPr>
              <a:t>Вам треба скомпонувати букет, записавши на пелюстках квітки, особистісні та професійні якості, притаманні сучасному творчому педагогу.</a:t>
            </a:r>
          </a:p>
        </p:txBody>
      </p:sp>
      <p:pic>
        <p:nvPicPr>
          <p:cNvPr id="30724" name="Picture 2" descr="D:\Людмила\1 Анімашки\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24400"/>
            <a:ext cx="21955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Людмила\Шаблони фон\1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" name="Блок-схема: узел 1"/>
          <p:cNvSpPr/>
          <p:nvPr/>
        </p:nvSpPr>
        <p:spPr>
          <a:xfrm>
            <a:off x="3995936" y="2492896"/>
            <a:ext cx="1224136" cy="936104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Креативний у ч и  т е л ь </a:t>
            </a:r>
            <a:endParaRPr lang="ru-RU" sz="9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5228597" flipV="1">
            <a:off x="3609975" y="1200150"/>
            <a:ext cx="1955800" cy="6477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 err="1">
                <a:solidFill>
                  <a:schemeClr val="tx1"/>
                </a:solidFill>
              </a:rPr>
              <a:t>Ннаполегливість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7185483" flipV="1">
            <a:off x="4441031" y="1300957"/>
            <a:ext cx="2084387" cy="72390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spc="300" dirty="0">
                <a:solidFill>
                  <a:schemeClr val="tx1"/>
                </a:solidFill>
              </a:rPr>
              <a:t>Ентузіазм</a:t>
            </a:r>
            <a:endParaRPr lang="ru-RU" sz="1200" b="1" spc="3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9449408" flipV="1">
            <a:off x="5122863" y="2076450"/>
            <a:ext cx="2090737" cy="6604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b="1" spc="300" dirty="0">
                <a:solidFill>
                  <a:schemeClr val="tx1"/>
                </a:solidFill>
              </a:rPr>
              <a:t>Самостійність</a:t>
            </a:r>
            <a:endParaRPr lang="ru-RU" sz="900" b="1" spc="3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1833793" flipV="1">
            <a:off x="5124450" y="3078163"/>
            <a:ext cx="2109788" cy="6492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spc="300" dirty="0">
                <a:solidFill>
                  <a:schemeClr val="tx1"/>
                </a:solidFill>
              </a:rPr>
              <a:t>Допитливість</a:t>
            </a:r>
            <a:endParaRPr lang="ru-RU" sz="1000" b="1" spc="3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4523241" flipV="1">
            <a:off x="2866231" y="1481932"/>
            <a:ext cx="1893887" cy="6477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Розвинена уява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14144837" flipV="1">
            <a:off x="4569618" y="3783807"/>
            <a:ext cx="1897063" cy="647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dirty="0">
                <a:solidFill>
                  <a:schemeClr val="tx1"/>
                </a:solidFill>
              </a:rPr>
              <a:t>Цілеспрямованість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12251786" flipV="1">
            <a:off x="2139950" y="2071688"/>
            <a:ext cx="1979613" cy="649287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Творча фантазія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9629884" flipV="1">
            <a:off x="2103438" y="3092450"/>
            <a:ext cx="1981200" cy="64928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</a:rPr>
              <a:t>Оригінальність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7863403" flipV="1">
            <a:off x="2686844" y="3753644"/>
            <a:ext cx="1920875" cy="649287"/>
          </a:xfrm>
          <a:prstGeom prst="ellipse">
            <a:avLst/>
          </a:prstGeom>
          <a:solidFill>
            <a:srgbClr val="EEB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b="1" dirty="0">
                <a:solidFill>
                  <a:schemeClr val="tx1"/>
                </a:solidFill>
              </a:rPr>
              <a:t>Пошуково-проблемний стиль мислення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6054330" flipV="1">
            <a:off x="3567112" y="4049713"/>
            <a:ext cx="1946275" cy="647700"/>
          </a:xfrm>
          <a:prstGeom prst="ellipse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dirty="0">
                <a:solidFill>
                  <a:schemeClr val="tx1"/>
                </a:solidFill>
              </a:rPr>
              <a:t>Нестандартність мислення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5089213">
            <a:off x="3572670" y="5155406"/>
            <a:ext cx="3757612" cy="161925"/>
          </a:xfrm>
          <a:prstGeom prst="curvedUpArrow">
            <a:avLst>
              <a:gd name="adj1" fmla="val 0"/>
              <a:gd name="adj2" fmla="val 50000"/>
              <a:gd name="adj3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апля 24"/>
          <p:cNvSpPr/>
          <p:nvPr/>
        </p:nvSpPr>
        <p:spPr>
          <a:xfrm rot="9735038">
            <a:off x="5857875" y="4699000"/>
            <a:ext cx="1009650" cy="1511300"/>
          </a:xfrm>
          <a:prstGeom prst="teardrop">
            <a:avLst>
              <a:gd name="adj" fmla="val 20000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 rot="6097356">
            <a:off x="4536282" y="5122069"/>
            <a:ext cx="1008062" cy="1511300"/>
          </a:xfrm>
          <a:prstGeom prst="teardrop">
            <a:avLst>
              <a:gd name="adj" fmla="val 20000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0"/>
            <a:ext cx="66967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300" dirty="0">
                <a:ln>
                  <a:solidFill>
                    <a:srgbClr val="C00000"/>
                  </a:solidFill>
                </a:ln>
                <a:solidFill>
                  <a:srgbClr val="BA0693"/>
                </a:solidFill>
              </a:rPr>
              <a:t>Ось яким є букет творчого вчителя: </a:t>
            </a:r>
            <a:endParaRPr lang="ru-RU" sz="2400" b="1" spc="300" dirty="0">
              <a:ln>
                <a:solidFill>
                  <a:srgbClr val="C00000"/>
                </a:solidFill>
              </a:ln>
              <a:solidFill>
                <a:srgbClr val="BA0693"/>
              </a:solidFill>
            </a:endParaRPr>
          </a:p>
        </p:txBody>
      </p:sp>
      <p:pic>
        <p:nvPicPr>
          <p:cNvPr id="31762" name="Picture 6" descr="D:\Людмила\2 Анімашки\cedea8846ab8fa420c8ee6a80126b0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377132">
            <a:off x="5133975" y="103188"/>
            <a:ext cx="2216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7" descr="D:\Людмила\2 Анімашки\df2a3d3aa531702b15b3d2ea1ec6ccf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470704">
            <a:off x="2019300" y="858838"/>
            <a:ext cx="9429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8" descr="D:\Людмила\3 анимашки\0_5f130_34154292_L.jpg.png"/>
          <p:cNvPicPr>
            <a:picLocks noChangeAspect="1" noChangeArrowheads="1"/>
          </p:cNvPicPr>
          <p:nvPr/>
        </p:nvPicPr>
        <p:blipFill>
          <a:blip r:embed="rId8" cstate="print"/>
          <a:srcRect l="2269" t="13524" r="56898"/>
          <a:stretch>
            <a:fillRect/>
          </a:stretch>
        </p:blipFill>
        <p:spPr bwMode="auto">
          <a:xfrm>
            <a:off x="6623050" y="3644900"/>
            <a:ext cx="25209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9" descr="D:\Людмила\3 анимашки\0_5f130_34154292_L.jpg.png"/>
          <p:cNvPicPr>
            <a:picLocks noChangeAspect="1" noChangeArrowheads="1"/>
          </p:cNvPicPr>
          <p:nvPr/>
        </p:nvPicPr>
        <p:blipFill>
          <a:blip r:embed="rId8" cstate="print"/>
          <a:srcRect l="53415"/>
          <a:stretch>
            <a:fillRect/>
          </a:stretch>
        </p:blipFill>
        <p:spPr bwMode="auto">
          <a:xfrm>
            <a:off x="323850" y="3644900"/>
            <a:ext cx="25558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11" descr="Анимация Бабочки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38484">
            <a:off x="2905125" y="5168900"/>
            <a:ext cx="10239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13" descr="Анимация Бабочки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145700">
            <a:off x="6732587" y="1557338"/>
            <a:ext cx="241141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4248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	Учитель – це лікар, це екстрасенс, це дослідник, це громадянин, це філософ…  Учитель – це артист, режисер, інтелігент,  чорнороб... Це людина, зі своїми </a:t>
            </a:r>
            <a:r>
              <a:rPr lang="ru-RU" b="1" dirty="0">
                <a:latin typeface="+mj-lt"/>
                <a:cs typeface="+mn-cs"/>
              </a:rPr>
              <a:t>слабостями, </a:t>
            </a:r>
            <a:r>
              <a:rPr lang="uk-UA" b="1" dirty="0">
                <a:latin typeface="+mj-lt"/>
                <a:cs typeface="+mn-cs"/>
              </a:rPr>
              <a:t>дивацтвами, стражданнями...</a:t>
            </a:r>
            <a:r>
              <a:rPr lang="ru-RU" b="1" dirty="0">
                <a:latin typeface="+mj-lt"/>
                <a:cs typeface="+mn-cs"/>
              </a:rPr>
              <a:t> </a:t>
            </a:r>
            <a:r>
              <a:rPr lang="uk-UA" b="1" dirty="0">
                <a:latin typeface="+mj-lt"/>
                <a:cs typeface="+mn-cs"/>
              </a:rPr>
              <a:t>Як би хотілося, щоб учитель міг зрозуміти кожного учня, а учні поважали кожного вчителя!..</a:t>
            </a:r>
            <a:r>
              <a:rPr lang="ru-RU" b="1" dirty="0">
                <a:latin typeface="+mj-lt"/>
                <a:cs typeface="+mn-cs"/>
              </a:rPr>
              <a:t> </a:t>
            </a:r>
            <a:r>
              <a:rPr lang="uk-UA" b="1" dirty="0">
                <a:latin typeface="+mj-lt"/>
                <a:cs typeface="+mn-cs"/>
              </a:rPr>
              <a:t>Як би хотілося, щоб учитель розумів, що в будь-які часи, особливо зараз, він особистість, за якою підлітки перевіряють свої життєві позиції.  Як би хотілося, щоб учитель розумів, що, можливо, він — єдиний, хто допомагає прозріти цим молодим шукачам, самовпевненим підліткам.</a:t>
            </a:r>
            <a:endParaRPr lang="ru-RU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	Учитель — це і батько, і мати для багатьох. Нехай не щомиті, а в одну секунду, лише раз під час нетривалої бесіди, він зможе дати те, що шукає юна людина...</a:t>
            </a:r>
            <a:endParaRPr lang="ru-RU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+mj-lt"/>
                <a:cs typeface="+mn-cs"/>
              </a:rPr>
              <a:t>	</a:t>
            </a:r>
            <a:r>
              <a:rPr lang="ru-RU" b="1" dirty="0" err="1">
                <a:latin typeface="+mj-lt"/>
                <a:cs typeface="+mn-cs"/>
              </a:rPr>
              <a:t>Отже</a:t>
            </a:r>
            <a:r>
              <a:rPr lang="ru-RU" b="1" dirty="0">
                <a:latin typeface="+mj-lt"/>
                <a:cs typeface="+mn-cs"/>
              </a:rPr>
              <a:t>, у</a:t>
            </a:r>
            <a:r>
              <a:rPr lang="uk-UA" b="1" dirty="0" err="1">
                <a:latin typeface="+mj-lt"/>
                <a:cs typeface="+mn-cs"/>
              </a:rPr>
              <a:t>читель</a:t>
            </a:r>
            <a:r>
              <a:rPr lang="uk-UA" b="1" dirty="0">
                <a:latin typeface="+mj-lt"/>
                <a:cs typeface="+mn-cs"/>
              </a:rPr>
              <a:t> — це </a:t>
            </a:r>
            <a:r>
              <a:rPr lang="uk-UA" b="1" u="sng" spc="600" dirty="0">
                <a:solidFill>
                  <a:srgbClr val="FF0000"/>
                </a:solidFill>
                <a:latin typeface="+mj-lt"/>
                <a:cs typeface="+mn-cs"/>
              </a:rPr>
              <a:t>Майстер</a:t>
            </a:r>
            <a:r>
              <a:rPr lang="uk-UA" b="1" dirty="0">
                <a:latin typeface="+mj-lt"/>
                <a:cs typeface="+mn-cs"/>
              </a:rPr>
              <a:t>. Майстер слова, Майстер звуку. Майстер думки, Майстер емоцій і настроїв. Майстер створення </a:t>
            </a:r>
            <a:r>
              <a:rPr lang="uk-UA" b="1" u="sng" spc="600" dirty="0">
                <a:solidFill>
                  <a:srgbClr val="FF0000"/>
                </a:solidFill>
                <a:latin typeface="+mj-lt"/>
                <a:cs typeface="+mn-cs"/>
              </a:rPr>
              <a:t>Людини.</a:t>
            </a:r>
            <a:endParaRPr lang="ru-RU" b="1" u="sng" spc="600" dirty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2771" name="Picture 2" descr="D:\Людмила\2 Анімашки\Книголюб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149725"/>
            <a:ext cx="20510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7.radikal.ru/i442/1208/66/9a9336ad2c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565400"/>
            <a:ext cx="298767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Магдибор Людмила\Desktop\Педрада\model_vypusknyk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1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95536" y="-179530"/>
            <a:ext cx="84249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rgbClr val="66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6600FF"/>
                </a:solidFill>
                <a:latin typeface="+mn-lt"/>
                <a:cs typeface="+mn-cs"/>
              </a:rPr>
              <a:t>Я вірю в успіх нашої справи і всім серцем бажаю, щоб наші учні  зростали в любові, мирі, злагоді, щоб ми зуміли посіяти в їхні душі  </a:t>
            </a:r>
            <a:r>
              <a:rPr lang="uk-UA" sz="2800" b="1" dirty="0" err="1">
                <a:solidFill>
                  <a:srgbClr val="6600FF"/>
                </a:solidFill>
                <a:latin typeface="+mn-lt"/>
                <a:cs typeface="+mn-cs"/>
              </a:rPr>
              <a:t>“розумне</a:t>
            </a:r>
            <a:r>
              <a:rPr lang="uk-UA" sz="2800" b="1" dirty="0">
                <a:solidFill>
                  <a:srgbClr val="6600FF"/>
                </a:solidFill>
                <a:latin typeface="+mn-lt"/>
                <a:cs typeface="+mn-cs"/>
              </a:rPr>
              <a:t>, добре, </a:t>
            </a:r>
            <a:r>
              <a:rPr lang="uk-UA" sz="2800" b="1" dirty="0" err="1">
                <a:solidFill>
                  <a:srgbClr val="6600FF"/>
                </a:solidFill>
                <a:latin typeface="+mn-lt"/>
                <a:cs typeface="+mn-cs"/>
              </a:rPr>
              <a:t>вічне”</a:t>
            </a:r>
            <a:r>
              <a:rPr lang="uk-UA" sz="2800" b="1" dirty="0">
                <a:solidFill>
                  <a:srgbClr val="6600FF"/>
                </a:solidFill>
                <a:latin typeface="+mn-lt"/>
                <a:cs typeface="+mn-cs"/>
              </a:rPr>
              <a:t>.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uk-UA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В.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Шекспір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 казав (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був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правий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),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що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 «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життя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– театр, а люди в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нім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актори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». Ми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з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Вами –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вчителі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,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найцінніші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почуття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ми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втілюємо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у 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наші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6600FF"/>
                </a:solidFill>
                <a:latin typeface="+mn-lt"/>
                <a:cs typeface="+mn-cs"/>
              </a:rPr>
              <a:t>ролі</a:t>
            </a:r>
            <a:r>
              <a:rPr lang="ru-RU" sz="2800" b="1" dirty="0">
                <a:solidFill>
                  <a:srgbClr val="6600FF"/>
                </a:solidFill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spc="60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spc="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Формула успіху  вчителя: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     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539750" y="4221163"/>
            <a:ext cx="813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(ДОСВІД   х  ІНТЕЛЕКТ) : ПОЗИТИВНІ ЯКОСТІ  х  МАЙСТЕРНІСТЬ =  У С П І Х </a:t>
            </a:r>
          </a:p>
        </p:txBody>
      </p:sp>
      <p:pic>
        <p:nvPicPr>
          <p:cNvPr id="33796" name="Picture 3" descr="D:\Людмила\2 Анімашки\Всезнай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221163"/>
            <a:ext cx="165576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77689"/>
          </a:xfrm>
          <a:prstGeom prst="rect">
            <a:avLst/>
          </a:prstGeom>
        </p:spPr>
        <p:txBody>
          <a:bodyPr>
            <a:prstTxWarp prst="textWave4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spc="300" dirty="0">
                <a:ln w="9000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Проект рішення педагогічної ради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2513"/>
            <a:ext cx="84963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b="1" dirty="0" err="1">
                <a:cs typeface="+mn-cs"/>
              </a:rPr>
              <a:t>Учителям-предметникам</a:t>
            </a:r>
            <a:r>
              <a:rPr lang="uk-UA" sz="2000" b="1" dirty="0">
                <a:cs typeface="+mn-cs"/>
              </a:rPr>
              <a:t>, класним керівникам, </a:t>
            </a:r>
            <a:r>
              <a:rPr lang="uk-UA" sz="2000" b="1" dirty="0" err="1">
                <a:cs typeface="+mn-cs"/>
              </a:rPr>
              <a:t>керівникам</a:t>
            </a:r>
            <a:r>
              <a:rPr lang="uk-UA" sz="2000" b="1" dirty="0">
                <a:cs typeface="+mn-cs"/>
              </a:rPr>
              <a:t> гуртків з метою розвитку творчої активності учнів: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cs typeface="+mn-cs"/>
              </a:rPr>
              <a:t>                  1.1.Залучати учнів до роботи в МАН, </a:t>
            </a:r>
            <a:r>
              <a:rPr lang="uk-UA" sz="2000" b="1" dirty="0" err="1">
                <a:cs typeface="+mn-cs"/>
              </a:rPr>
              <a:t>Інтернет-олімпіадах</a:t>
            </a:r>
            <a:r>
              <a:rPr lang="uk-UA" sz="2000" b="1" dirty="0">
                <a:cs typeface="+mn-cs"/>
              </a:rPr>
              <a:t>, інших інтелектуальних конкурсах та створювати належні умови для участі в них творчих дітей.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cs typeface="+mn-cs"/>
              </a:rPr>
              <a:t>	    1.2. Впроваджувати у свою педагогічну діяльність інноваційні  психолого-педагогічні ідеї, результати науково-експериментальних досліджень та ППД учителів школи, району, області, республіки.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cs typeface="+mn-cs"/>
              </a:rPr>
              <a:t>                   1.3.Використовувати на уроках, виховних заходах, заняттях гуртків різноманітні інноваційні форми і методи роботи для розвитку творчості  учнів, формувати у дітей прагнення до самостійного пошуку, створювати умови для самореалізації та </a:t>
            </a:r>
            <a:r>
              <a:rPr lang="uk-UA" sz="2000" b="1" dirty="0" err="1">
                <a:cs typeface="+mn-cs"/>
              </a:rPr>
              <a:t>самоактуалізації</a:t>
            </a:r>
            <a:r>
              <a:rPr lang="uk-UA" sz="2000" b="1" dirty="0">
                <a:cs typeface="+mn-cs"/>
              </a:rPr>
              <a:t> учнів.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+mn-cs"/>
              </a:rPr>
              <a:t>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cs typeface="+mn-cs"/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-36676"/>
            <a:ext cx="85689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  <a:ea typeface="Times New Roman" pitchFamily="18" charset="0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spc="3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  <a:cs typeface="+mn-cs"/>
              </a:rPr>
              <a:t>2. Адміністрації школи: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b="1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  <a:ea typeface="Times New Roman" pitchFamily="18" charset="0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  <a:ea typeface="Times New Roman" pitchFamily="18" charset="0"/>
                <a:cs typeface="+mn-cs"/>
              </a:rPr>
              <a:t>2.1. Поновити     банк  даних     обдарованих  дітей  та     банк  даних  сучасних діагностичних методик виявлення, навчання та виховання обдарованої молоді за віковими категоріями. (</a:t>
            </a:r>
            <a:r>
              <a:rPr lang="uk-UA" sz="2000" b="1" dirty="0" err="1">
                <a:latin typeface="+mn-lt"/>
                <a:ea typeface="Times New Roman" pitchFamily="18" charset="0"/>
                <a:cs typeface="+mn-cs"/>
              </a:rPr>
              <a:t>Капралюк</a:t>
            </a:r>
            <a:r>
              <a:rPr lang="uk-UA" sz="2000" b="1" dirty="0">
                <a:latin typeface="+mn-lt"/>
                <a:ea typeface="Times New Roman" pitchFamily="18" charset="0"/>
                <a:cs typeface="+mn-cs"/>
              </a:rPr>
              <a:t> І.О. , Прядко Л.Л.  до вересня 2014     року)</a:t>
            </a:r>
            <a:endParaRPr lang="uk-UA" sz="2000" b="1" dirty="0">
              <a:latin typeface="+mn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  <a:ea typeface="Times New Roman" pitchFamily="18" charset="0"/>
                <a:cs typeface="+mn-cs"/>
              </a:rPr>
              <a:t>2.2.Сприяти участі  обдарованої учнівської молоді  в  міжнародних  проектах, програмах,   науково-практичних   конференціях,   олімпіадах,   змаганнях   та конкурсах.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  <a:cs typeface="+mn-cs"/>
              </a:rPr>
              <a:t>2.3. </a:t>
            </a: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З метою подальшого розвитку творчих здібностей учнів продовжити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впровадження </a:t>
            </a:r>
            <a:r>
              <a:rPr lang="uk-UA" sz="20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особистісно</a:t>
            </a: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зорієнтованого навчання та виховання в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практику урочних та позаурочних виховних заходів.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			            (2014 – 2015 </a:t>
            </a:r>
            <a:r>
              <a:rPr lang="uk-UA" sz="20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н.р</a:t>
            </a: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., </a:t>
            </a:r>
            <a:r>
              <a:rPr lang="uk-UA" sz="20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педколектив</a:t>
            </a:r>
            <a:r>
              <a:rPr lang="uk-UA" sz="2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школи)</a:t>
            </a:r>
            <a:endParaRPr lang="uk-UA" sz="2000" b="1" dirty="0">
              <a:latin typeface="+mn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  <a:cs typeface="+mn-cs"/>
              </a:rPr>
              <a:t>2.4.Проводити загальношкільні тематичні батьківські збори з питання розвитку творчої особистості учнів; інформувати батьків про нахили й здібності їхніх дітей. Надавати педагогічну допомогу батькам в організації позашкільної діяльності  дітей.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620688"/>
            <a:ext cx="864096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uk-UA" sz="2400" b="1" spc="300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3.  Шкільному психологу та соціальному педагогу постійно :</a:t>
            </a:r>
            <a:endParaRPr lang="uk-UA" sz="2400" b="1" spc="300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3.1. Вивчати   та   враховувати   в   роботі   індивідуальні   соціально-психологічні особливості дітей, які навчаються у школі, надавати   соціально-психологічний   супровід   обдарованим   дітям   та   сприяти   їх соціальній адаптації.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>
                  <a:solidFill>
                    <a:schemeClr val="tx1"/>
                  </a:solidFill>
                </a:ln>
                <a:latin typeface="Calibri" pitchFamily="34" charset="0"/>
                <a:ea typeface="Calibri" pitchFamily="34" charset="0"/>
                <a:cs typeface="Times New Roman" pitchFamily="18" charset="0"/>
              </a:rPr>
              <a:t>3.2. Здійснювати    соціально-психологічний    супровід    профільного    навчання, професійної    орієнтації    та    зовнішнього    незалежного    оцінювання. </a:t>
            </a:r>
            <a:endParaRPr lang="uk-UA" sz="20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гдибор Людмила\Desktop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http://schoolglevaha.at.ua/2013-2014/novunu/DSCN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844675"/>
            <a:ext cx="3635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</a:t>
            </a:r>
            <a:r>
              <a:rPr lang="uk-UA" sz="2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Виховання і навчання це  нескінченний процес, а виховання й освіта – процес взаємопов'язаний , бо не можна виховувати, не передаючи знань, адже тільки знання формують творчу людину. </a:t>
            </a:r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172" name="Picture 3" descr="C:\Users\Магдибор Людмила\Desktop\foto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27003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schoolglevaha.at.ua/2013-2014/novunu/DSCN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163"/>
            <a:ext cx="36353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http://schoolglevaha.at.ua/2013-2014/novunu/DSCN0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221163"/>
            <a:ext cx="37798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http://schoolglevaha.at.ua/2013-2014/novunu/IMG_3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844675"/>
            <a:ext cx="3095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http://schoolglevaha.at.ua/2013-2014/novunu/DSCN1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221163"/>
            <a:ext cx="26654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Людмила\Школьные фоны\01.jpg"/>
          <p:cNvPicPr>
            <a:picLocks noChangeAspect="1" noChangeArrowheads="1"/>
          </p:cNvPicPr>
          <p:nvPr/>
        </p:nvPicPr>
        <p:blipFill>
          <a:blip r:embed="rId2" cstate="print"/>
          <a:srcRect t="48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976664" cy="159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4864" algn="just" fontAlgn="auto">
              <a:spcAft>
                <a:spcPts val="0"/>
              </a:spcAft>
              <a:defRPr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1 група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:</a:t>
            </a:r>
            <a:r>
              <a:rPr lang="uk-UA" sz="2400" b="1" dirty="0" err="1" smtClean="0">
                <a:solidFill>
                  <a:srgbClr val="002060"/>
                </a:solidFill>
                <a:latin typeface="+mj-lt"/>
              </a:rPr>
              <a:t>“Діти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 потребують творчого  </a:t>
            </a:r>
            <a:r>
              <a:rPr lang="uk-UA" sz="2400" b="1" dirty="0" err="1" smtClean="0">
                <a:solidFill>
                  <a:srgbClr val="002060"/>
                </a:solidFill>
                <a:latin typeface="+mj-lt"/>
              </a:rPr>
              <a:t>учителя-вихователя”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. Чи згодні ви з цим висловом? Умотивуйте свою відповідь.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2915816" y="2276872"/>
            <a:ext cx="5987008" cy="9361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2 група: </a:t>
            </a:r>
            <a:r>
              <a:rPr lang="uk-UA" sz="2400" b="1" dirty="0" smtClean="0">
                <a:ln>
                  <a:solidFill>
                    <a:srgbClr val="FF0000"/>
                  </a:solidFill>
                </a:ln>
                <a:solidFill>
                  <a:srgbClr val="BA0693"/>
                </a:solidFill>
                <a:latin typeface="+mj-lt"/>
              </a:rPr>
              <a:t>Намалюйте словесний портрет   </a:t>
            </a:r>
            <a:r>
              <a:rPr lang="uk-UA" sz="2400" b="1" u="sng" spc="600" dirty="0" smtClean="0">
                <a:ln>
                  <a:solidFill>
                    <a:srgbClr val="FF0000"/>
                  </a:solidFill>
                </a:ln>
                <a:solidFill>
                  <a:srgbClr val="BA0693"/>
                </a:solidFill>
                <a:latin typeface="+mj-lt"/>
              </a:rPr>
              <a:t>творчого</a:t>
            </a:r>
            <a:r>
              <a:rPr lang="uk-UA" sz="2400" b="1" dirty="0" smtClean="0">
                <a:ln>
                  <a:solidFill>
                    <a:srgbClr val="FF0000"/>
                  </a:solidFill>
                </a:ln>
                <a:solidFill>
                  <a:srgbClr val="BA0693"/>
                </a:solidFill>
                <a:latin typeface="+mj-lt"/>
              </a:rPr>
              <a:t>   учителя?</a:t>
            </a:r>
            <a:endParaRPr lang="ru-RU" sz="2400" b="1" dirty="0" smtClean="0">
              <a:ln>
                <a:solidFill>
                  <a:srgbClr val="FF0000"/>
                </a:solidFill>
              </a:ln>
              <a:solidFill>
                <a:srgbClr val="BA069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645024"/>
            <a:ext cx="59766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З група: </a:t>
            </a:r>
            <a:r>
              <a:rPr lang="uk-UA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00CC"/>
                </a:solidFill>
                <a:latin typeface="+mj-lt"/>
              </a:rPr>
              <a:t>Придумайте педагогічне кредо</a:t>
            </a:r>
            <a:r>
              <a:rPr lang="uk-UA" sz="2400" b="1" spc="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00CC"/>
                </a:solidFill>
                <a:latin typeface="+mj-lt"/>
              </a:rPr>
              <a:t> </a:t>
            </a:r>
            <a:r>
              <a:rPr lang="uk-UA" sz="2400" b="1" u="sng" spc="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00CC"/>
                </a:solidFill>
                <a:latin typeface="+mj-lt"/>
              </a:rPr>
              <a:t>творчого</a:t>
            </a:r>
            <a:r>
              <a:rPr lang="uk-UA" sz="2400" b="1" spc="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00CC"/>
                </a:solidFill>
                <a:latin typeface="+mj-lt"/>
              </a:rPr>
              <a:t>  </a:t>
            </a:r>
            <a:r>
              <a:rPr lang="uk-UA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00CC"/>
                </a:solidFill>
                <a:latin typeface="+mj-lt"/>
              </a:rPr>
              <a:t>учителя.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938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	</a:t>
            </a:r>
            <a:r>
              <a:rPr lang="ru-RU" sz="2400" b="1" i="1" dirty="0"/>
              <a:t>Учитель для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 — </a:t>
            </a:r>
            <a:r>
              <a:rPr lang="ru-RU" sz="2400" b="1" i="1" dirty="0" err="1"/>
              <a:t>це</a:t>
            </a:r>
            <a:r>
              <a:rPr lang="ru-RU" sz="2400" b="1" i="1" dirty="0"/>
              <a:t> те ж </a:t>
            </a:r>
            <a:r>
              <a:rPr lang="ru-RU" sz="2400" b="1" i="1" dirty="0" err="1"/>
              <a:t>саме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сонце</a:t>
            </a:r>
            <a:r>
              <a:rPr lang="ru-RU" sz="2400" b="1" i="1" dirty="0"/>
              <a:t> для </a:t>
            </a:r>
            <a:r>
              <a:rPr lang="ru-RU" sz="2400" b="1" i="1" dirty="0" err="1"/>
              <a:t>всесвіту</a:t>
            </a:r>
            <a:r>
              <a:rPr lang="ru-RU" sz="2400" b="1" i="1" dirty="0"/>
              <a:t>.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джерело</a:t>
            </a:r>
            <a:r>
              <a:rPr lang="ru-RU" sz="2400" b="1" i="1" dirty="0"/>
              <a:t> </a:t>
            </a:r>
            <a:r>
              <a:rPr lang="ru-RU" sz="2400" b="1" i="1" dirty="0" err="1"/>
              <a:t>тієї</a:t>
            </a:r>
            <a:r>
              <a:rPr lang="ru-RU" sz="2400" b="1" i="1" dirty="0"/>
              <a:t> </a:t>
            </a:r>
            <a:r>
              <a:rPr lang="ru-RU" sz="2400" b="1" i="1" dirty="0" err="1"/>
              <a:t>сили</a:t>
            </a:r>
            <a:r>
              <a:rPr lang="ru-RU" sz="2400" b="1" i="1" dirty="0"/>
              <a:t>, яка </a:t>
            </a:r>
            <a:r>
              <a:rPr lang="ru-RU" sz="2400" b="1" i="1" dirty="0" err="1"/>
              <a:t>надає</a:t>
            </a:r>
            <a:r>
              <a:rPr lang="ru-RU" sz="2400" b="1" i="1" dirty="0"/>
              <a:t> </a:t>
            </a:r>
            <a:r>
              <a:rPr lang="ru-RU" sz="2400" b="1" i="1" dirty="0" err="1"/>
              <a:t>руху</a:t>
            </a:r>
            <a:r>
              <a:rPr lang="ru-RU" sz="2400" b="1" i="1" dirty="0"/>
              <a:t> </a:t>
            </a:r>
            <a:r>
              <a:rPr lang="ru-RU" sz="2400" b="1" i="1" dirty="0" err="1"/>
              <a:t>всій</a:t>
            </a:r>
            <a:r>
              <a:rPr lang="ru-RU" sz="2400" b="1" i="1" dirty="0"/>
              <a:t> </a:t>
            </a:r>
            <a:r>
              <a:rPr lang="ru-RU" sz="2400" b="1" i="1" dirty="0" err="1"/>
              <a:t>освітній</a:t>
            </a:r>
            <a:r>
              <a:rPr lang="ru-RU" sz="2400" b="1" i="1" dirty="0"/>
              <a:t> </a:t>
            </a:r>
            <a:r>
              <a:rPr lang="ru-RU" sz="2400" b="1" i="1" dirty="0" err="1"/>
              <a:t>машині</a:t>
            </a:r>
            <a:r>
              <a:rPr lang="ru-RU" sz="2400" b="1" i="1" dirty="0"/>
              <a:t>.</a:t>
            </a:r>
            <a:r>
              <a:rPr lang="ru-RU" sz="2400" dirty="0"/>
              <a:t> </a:t>
            </a:r>
            <a:r>
              <a:rPr lang="ru-RU" sz="2400" b="1" i="1" dirty="0" err="1"/>
              <a:t>Остання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заіржавіє</a:t>
            </a:r>
            <a:r>
              <a:rPr lang="ru-RU" sz="2400" b="1" i="1" dirty="0"/>
              <a:t> у мертвому </a:t>
            </a:r>
            <a:r>
              <a:rPr lang="ru-RU" sz="2400" b="1" i="1" dirty="0" err="1"/>
              <a:t>заціпенінні</a:t>
            </a:r>
            <a:r>
              <a:rPr lang="ru-RU" sz="2400" b="1" i="1" dirty="0"/>
              <a:t>,</a:t>
            </a:r>
            <a:r>
              <a:rPr lang="ru-RU" sz="2400" dirty="0"/>
              <a:t> </a:t>
            </a:r>
            <a:r>
              <a:rPr lang="ru-RU" sz="2400" b="1" i="1" dirty="0" err="1"/>
              <a:t>якщо</a:t>
            </a:r>
            <a:r>
              <a:rPr lang="ru-RU" sz="2400" b="1" i="1" dirty="0"/>
              <a:t> </a:t>
            </a:r>
            <a:r>
              <a:rPr lang="ru-RU" sz="2400" b="1" i="1" dirty="0" err="1"/>
              <a:t>він</a:t>
            </a:r>
            <a:r>
              <a:rPr lang="ru-RU" sz="2400" b="1" i="1" dirty="0"/>
              <a:t>, </a:t>
            </a:r>
            <a:r>
              <a:rPr lang="ru-RU" sz="2400" b="1" i="1" dirty="0" err="1"/>
              <a:t>простий</a:t>
            </a:r>
            <a:r>
              <a:rPr lang="ru-RU" sz="2400" b="1" i="1" dirty="0"/>
              <a:t> учитель,  не </a:t>
            </a:r>
            <a:r>
              <a:rPr lang="ru-RU" sz="2400" b="1" i="1" dirty="0" err="1"/>
              <a:t>зуміє</a:t>
            </a:r>
            <a:r>
              <a:rPr lang="ru-RU" sz="2400" b="1" i="1" dirty="0"/>
              <a:t> </a:t>
            </a:r>
            <a:r>
              <a:rPr lang="ru-RU" sz="2400" b="1" i="1" dirty="0" err="1"/>
              <a:t>вдихнути</a:t>
            </a:r>
            <a:r>
              <a:rPr lang="ru-RU" sz="2400" b="1" i="1" dirty="0"/>
              <a:t> у </a:t>
            </a:r>
            <a:r>
              <a:rPr lang="ru-RU" sz="2400" b="1" i="1" dirty="0" err="1"/>
              <a:t>неї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/>
              <a:t>і</a:t>
            </a:r>
            <a:r>
              <a:rPr lang="ru-RU" sz="2400" b="1" i="1" dirty="0"/>
              <a:t> </a:t>
            </a:r>
            <a:r>
              <a:rPr lang="ru-RU" sz="2400" b="1" i="1" dirty="0" err="1"/>
              <a:t>рух</a:t>
            </a:r>
            <a:r>
              <a:rPr lang="ru-RU" sz="2400" b="1" i="1" dirty="0"/>
              <a:t> ...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(Адольф </a:t>
            </a:r>
            <a:r>
              <a:rPr lang="ru-RU" sz="2400" b="1" i="1" dirty="0" err="1"/>
              <a:t>Дістєрвег</a:t>
            </a:r>
            <a:r>
              <a:rPr lang="ru-RU" sz="2400" b="1" i="1" dirty="0"/>
              <a:t>)</a:t>
            </a:r>
            <a:endParaRPr lang="ru-RU" sz="2400" dirty="0"/>
          </a:p>
        </p:txBody>
      </p:sp>
      <p:pic>
        <p:nvPicPr>
          <p:cNvPr id="9221" name="Picture 2" descr="C:\Users\Магдибор Людмила\Desktop\IMG_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205038"/>
            <a:ext cx="302418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Users\Магдибор Людмила\Desktop\IMG_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205038"/>
            <a:ext cx="2987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Магдибор Людмила\Desktop\PB082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31321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Людмила\ФОТОГРАФІЇ\Фото 9 - Б\DSC00272.JPG"/>
          <p:cNvPicPr>
            <a:picLocks noChangeAspect="1" noChangeArrowheads="1"/>
          </p:cNvPicPr>
          <p:nvPr/>
        </p:nvPicPr>
        <p:blipFill>
          <a:blip r:embed="rId5" cstate="print"/>
          <a:srcRect l="17719" t="18562" r="5080" b="17314"/>
          <a:stretch>
            <a:fillRect/>
          </a:stretch>
        </p:blipFill>
        <p:spPr bwMode="auto">
          <a:xfrm>
            <a:off x="5508625" y="4652963"/>
            <a:ext cx="3635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C:\Users\Магдибор Людмила\Desktop\DSC00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625"/>
            <a:ext cx="33480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 descr="D:\Людмила\ФОТОГРАФІЇ\Фото 9 - Б\Талісма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581525"/>
            <a:ext cx="3168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юдмила\Школьные фоны\08.jpg"/>
          <p:cNvPicPr>
            <a:picLocks noChangeAspect="1" noChangeArrowheads="1"/>
          </p:cNvPicPr>
          <p:nvPr/>
        </p:nvPicPr>
        <p:blipFill>
          <a:blip r:embed="rId2" cstate="print"/>
          <a:srcRect t="446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540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</a:t>
            </a:r>
            <a:r>
              <a:rPr lang="ru-RU" sz="2400" b="1" dirty="0" err="1"/>
              <a:t>Сьогодні</a:t>
            </a:r>
            <a:r>
              <a:rPr lang="ru-RU" sz="2400" b="1" dirty="0"/>
              <a:t> </a:t>
            </a:r>
            <a:r>
              <a:rPr lang="ru-RU" sz="2400" b="1" dirty="0" err="1"/>
              <a:t>затребувані</a:t>
            </a:r>
            <a:r>
              <a:rPr lang="ru-RU" sz="2400" b="1" dirty="0"/>
              <a:t> </a:t>
            </a:r>
            <a:r>
              <a:rPr lang="ru-RU" sz="2400" b="1" dirty="0" err="1"/>
              <a:t>ті</a:t>
            </a:r>
            <a:r>
              <a:rPr lang="ru-RU" sz="2400" b="1" dirty="0"/>
              <a:t> </a:t>
            </a:r>
            <a:r>
              <a:rPr lang="ru-RU" sz="2400" b="1" dirty="0" err="1"/>
              <a:t>вчителі-предметники</a:t>
            </a:r>
            <a:r>
              <a:rPr lang="ru-RU" sz="2400" b="1" dirty="0"/>
              <a:t>, </a:t>
            </a:r>
            <a:r>
              <a:rPr lang="ru-RU" sz="2400" b="1" dirty="0" err="1"/>
              <a:t>класні</a:t>
            </a:r>
            <a:r>
              <a:rPr lang="ru-RU" sz="2400" b="1" dirty="0"/>
              <a:t> </a:t>
            </a:r>
            <a:r>
              <a:rPr lang="ru-RU" sz="2400" b="1" dirty="0" err="1"/>
              <a:t>керівники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володіють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педагогічною</a:t>
            </a:r>
            <a:r>
              <a:rPr lang="ru-RU" sz="2400" b="1" dirty="0"/>
              <a:t> </a:t>
            </a:r>
            <a:r>
              <a:rPr lang="ru-RU" sz="2400" b="1" dirty="0" err="1"/>
              <a:t>технологією</a:t>
            </a:r>
            <a:r>
              <a:rPr lang="ru-RU" sz="2400" b="1" dirty="0"/>
              <a:t> та </a:t>
            </a:r>
            <a:r>
              <a:rPr lang="ru-RU" sz="2400" b="1" dirty="0" err="1"/>
              <a:t>крокують</a:t>
            </a:r>
            <a:r>
              <a:rPr lang="ru-RU" sz="2400" b="1" dirty="0"/>
              <a:t> нога в ногу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сучасністю</a:t>
            </a:r>
            <a:r>
              <a:rPr lang="ru-RU" sz="2400" b="1" dirty="0"/>
              <a:t>. Як говорив Адольф </a:t>
            </a:r>
            <a:r>
              <a:rPr lang="ru-RU" sz="2400" b="1" dirty="0" err="1"/>
              <a:t>Дістєрвег</a:t>
            </a:r>
            <a:r>
              <a:rPr lang="ru-RU" sz="2400" b="1" dirty="0"/>
              <a:t> :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 «…Учитель повинен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свідомо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йти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в ногу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сучасністю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пройматися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надихатися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силами,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що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пробудилися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в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ній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Жалюгідна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кожна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людина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що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відстала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від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свого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часу;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поява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ж учителя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молоді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який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сам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живе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в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минулому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викликає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лише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співчуття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всіх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людей,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які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живуть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у ногу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із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своїм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часом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мислять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суголосно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зі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своїми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сучасниками</a:t>
            </a:r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».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	</a:t>
            </a:r>
            <a:r>
              <a:rPr lang="ru-RU" sz="2400" b="1" dirty="0" err="1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сучасний</a:t>
            </a:r>
            <a:r>
              <a:rPr lang="ru-RU" sz="2400" b="1" dirty="0"/>
              <a:t> учитель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творча</a:t>
            </a:r>
            <a:r>
              <a:rPr lang="ru-RU" sz="2400" b="1" dirty="0"/>
              <a:t> </a:t>
            </a:r>
            <a:r>
              <a:rPr lang="ru-RU" sz="2400" b="1" dirty="0" err="1"/>
              <a:t>особистість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повинен бути </a:t>
            </a:r>
            <a:r>
              <a:rPr lang="ru-RU" sz="2400" b="1" dirty="0" err="1"/>
              <a:t>активним</a:t>
            </a:r>
            <a:r>
              <a:rPr lang="ru-RU" sz="2400" b="1" dirty="0"/>
              <a:t>, </a:t>
            </a:r>
            <a:r>
              <a:rPr lang="ru-RU" sz="2400" b="1" dirty="0" err="1"/>
              <a:t>комунікабельним</a:t>
            </a:r>
            <a:r>
              <a:rPr lang="ru-RU" sz="2400" b="1" dirty="0"/>
              <a:t>, </a:t>
            </a:r>
            <a:r>
              <a:rPr lang="ru-RU" sz="2400" b="1" dirty="0" err="1"/>
              <a:t>динамічним</a:t>
            </a:r>
            <a:r>
              <a:rPr lang="ru-RU" sz="2400" b="1" dirty="0"/>
              <a:t>, </a:t>
            </a:r>
            <a:r>
              <a:rPr lang="ru-RU" sz="2400" b="1" dirty="0" err="1"/>
              <a:t>працездатним</a:t>
            </a:r>
            <a:r>
              <a:rPr lang="ru-RU" sz="2400" b="1" dirty="0"/>
              <a:t>, </a:t>
            </a:r>
            <a:r>
              <a:rPr lang="ru-RU" sz="2400" b="1" dirty="0" err="1"/>
              <a:t>вольовим</a:t>
            </a:r>
            <a:r>
              <a:rPr lang="ru-RU" sz="2400" b="1" dirty="0"/>
              <a:t>, </a:t>
            </a:r>
            <a:r>
              <a:rPr lang="ru-RU" sz="2400" b="1" dirty="0" err="1"/>
              <a:t>впевненим</a:t>
            </a:r>
            <a:r>
              <a:rPr lang="ru-RU" sz="2400" b="1" dirty="0"/>
              <a:t> у </a:t>
            </a:r>
            <a:r>
              <a:rPr lang="ru-RU" sz="2400" b="1" dirty="0" err="1"/>
              <a:t>собі</a:t>
            </a:r>
            <a:r>
              <a:rPr lang="ru-RU" sz="2400" b="1" dirty="0"/>
              <a:t>, </a:t>
            </a:r>
            <a:r>
              <a:rPr lang="ru-RU" sz="2400" b="1" dirty="0" err="1"/>
              <a:t>толерантним</a:t>
            </a:r>
            <a:r>
              <a:rPr lang="ru-RU" sz="2400" b="1" dirty="0"/>
              <a:t>, </a:t>
            </a:r>
            <a:r>
              <a:rPr lang="ru-RU" sz="2400" b="1" dirty="0" err="1"/>
              <a:t>висококомпетентним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Людмила\Школьные фоны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196752"/>
            <a:ext cx="5688632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300" dirty="0">
                <a:ln>
                  <a:solidFill>
                    <a:schemeClr val="tx2"/>
                  </a:solidFill>
                </a:ln>
                <a:solidFill>
                  <a:srgbClr val="6600CC"/>
                </a:solidFill>
                <a:latin typeface="+mn-lt"/>
                <a:cs typeface="+mn-cs"/>
              </a:rPr>
              <a:t>Однак важко уявити школу без класного керівника, адже саме йому належить чільне місце в системі виховної роботи школи.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Людмила\Шаблони фон\7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86409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spc="600" dirty="0">
                <a:solidFill>
                  <a:schemeClr val="tx1"/>
                </a:solidFill>
              </a:rPr>
              <a:t>1 група</a:t>
            </a:r>
            <a:r>
              <a:rPr lang="uk-UA" b="1" spc="600" dirty="0">
                <a:solidFill>
                  <a:schemeClr val="tx1"/>
                </a:solidFill>
              </a:rPr>
              <a:t>:  </a:t>
            </a:r>
            <a:r>
              <a:rPr lang="uk-UA" b="1" cap="all" spc="30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Перерахуйте, які  інтерактивні виховні технології використовують у своїй роботі класні керівники нашої школи. </a:t>
            </a:r>
            <a:endParaRPr lang="ru-RU" spc="30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2564904"/>
            <a:ext cx="864096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spc="600" dirty="0"/>
              <a:t>2 група</a:t>
            </a:r>
            <a:r>
              <a:rPr lang="uk-UA" b="1" spc="600" dirty="0"/>
              <a:t>: </a:t>
            </a:r>
            <a:r>
              <a:rPr lang="uk-UA" b="1" cap="all" spc="30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Назвіть найрезультативніші  ( з точки зору сучасної педагогіки) інтерактивні форми роботи із  дітьми. Прокоментуйте їх. </a:t>
            </a:r>
            <a:endParaRPr lang="ru-RU" spc="30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87129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/>
              <a:t>3 група</a:t>
            </a:r>
            <a:r>
              <a:rPr lang="uk-UA" b="1" dirty="0"/>
              <a:t>: </a:t>
            </a:r>
            <a:r>
              <a:rPr lang="uk-UA" b="1" cap="all" spc="60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</a:rPr>
              <a:t>Створіть модель творчого класного  керівника.</a:t>
            </a:r>
            <a:endParaRPr lang="ru-RU" b="1" cap="all" spc="60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едрада 2014 Інтерактивні  виховні технології - шлях  розвитку творчої особистості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Педрада 2014 Інтерактивні  виховні технології - шлях  розвитку творчої особистості</Template>
  <TotalTime>9</TotalTime>
  <Words>1072</Words>
  <Application>Microsoft Office PowerPoint</Application>
  <PresentationFormat>Экран (4:3)</PresentationFormat>
  <Paragraphs>167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Педрада 2014 Інтерактивні  виховні технології - шлях  розвитку творчої особистості</vt:lpstr>
      <vt:lpstr>Слайд 1</vt:lpstr>
      <vt:lpstr> Освіта ХХІ століття — це освіта для людини. Її стрижень —  виховання відповідальної особистості, яка здатна до самоосвіти і само-розвитку, особистості, яка  уміє використовувати набуті знання і уміння для творчого розв’язання проблем, критично мислити, опрацьовувати різноманітну інформацію, прагне змінити на краще своє життя і життя своєї країни.                                                                                                                 Концепція розвитку загальної середньої освіти</vt:lpstr>
      <vt:lpstr>Слайд 3</vt:lpstr>
      <vt:lpstr>Слайд 4</vt:lpstr>
      <vt:lpstr>1 група:“Діти потребують творчого  учителя-вихователя”. Чи згодні ви з цим висловом? Умотивуйте свою відповідь.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Модель творчої особистості учня</vt:lpstr>
      <vt:lpstr>Слайд 20</vt:lpstr>
      <vt:lpstr>ОСНОВНІ ПЕДАГОГІЧНІ ПРАВИЛА:</vt:lpstr>
      <vt:lpstr>Виявлення творчих здібностей  учнів </vt:lpstr>
      <vt:lpstr>Основні педагогічні напрями, завдання та методи з розвитку творчих здібностей учнів</vt:lpstr>
      <vt:lpstr>Для розвитку творчого мислення та творчої уяви учнів необхідно пропонувати такі завдання: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Магдибор Людмила</dc:creator>
  <cp:keywords>Глевахівська ЗОШ 1 - 3 ступенів</cp:keywords>
  <cp:lastModifiedBy>Магдибор Людмила</cp:lastModifiedBy>
  <cp:revision>1</cp:revision>
  <dcterms:created xsi:type="dcterms:W3CDTF">2014-02-02T21:16:56Z</dcterms:created>
  <dcterms:modified xsi:type="dcterms:W3CDTF">2014-02-02T21:26:15Z</dcterms:modified>
</cp:coreProperties>
</file>