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2" r:id="rId6"/>
    <p:sldId id="263" r:id="rId7"/>
    <p:sldId id="264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7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332657"/>
            <a:ext cx="8712968" cy="1224135"/>
          </a:xfrm>
        </p:spPr>
        <p:txBody>
          <a:bodyPr>
            <a:normAutofit fontScale="90000"/>
          </a:bodyPr>
          <a:lstStyle/>
          <a:p>
            <a:r>
              <a:rPr lang="uk-UA" sz="3200" dirty="0" smtClean="0"/>
              <a:t>Пошук форм і методів ефективної роботи сучасного педагога з поколінням </a:t>
            </a:r>
            <a:r>
              <a:rPr lang="en-US" sz="3200" dirty="0" smtClean="0"/>
              <a:t>Z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grayWhite"/>
        <p:txBody>
          <a:bodyPr/>
          <a:lstStyle/>
          <a:p>
            <a:pPr>
              <a:buFont typeface="Arial" pitchFamily="34" charset="0"/>
              <a:buChar char="•"/>
            </a:pPr>
            <a:endParaRPr lang="ru-RU" dirty="0"/>
          </a:p>
        </p:txBody>
      </p:sp>
      <p:pic>
        <p:nvPicPr>
          <p:cNvPr id="4" name="Рисунок 3" descr="Цінності та орієнтири українського «покоління Z»: як порозумітися з  «цифровим» поколінням дітей»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700808"/>
            <a:ext cx="7920880" cy="482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712968" cy="1340768"/>
          </a:xfrm>
        </p:spPr>
        <p:txBody>
          <a:bodyPr>
            <a:normAutofit fontScale="90000"/>
          </a:bodyPr>
          <a:lstStyle/>
          <a:p>
            <a:r>
              <a:rPr lang="uk-UA" i="1" dirty="0" smtClean="0"/>
              <a:t>Діти покоління  </a:t>
            </a:r>
            <a:r>
              <a:rPr lang="en-US" i="1" dirty="0" smtClean="0"/>
              <a:t>Z</a:t>
            </a:r>
            <a:r>
              <a:rPr lang="uk-UA" i="1" dirty="0" smtClean="0"/>
              <a:t>:</a:t>
            </a:r>
            <a:br>
              <a:rPr lang="uk-UA" i="1" dirty="0" smtClean="0"/>
            </a:br>
            <a:r>
              <a:rPr lang="uk-UA" i="1" dirty="0" smtClean="0"/>
              <a:t>хто вони і які?</a:t>
            </a:r>
            <a:endParaRPr lang="ru-RU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2400" dirty="0" smtClean="0"/>
              <a:t>Дітей, народжених  після 2000 року, називають  </a:t>
            </a:r>
            <a:r>
              <a:rPr lang="uk-UA" sz="2400" dirty="0" smtClean="0"/>
              <a:t>генерацією</a:t>
            </a:r>
            <a:r>
              <a:rPr lang="uk-UA" sz="2400" dirty="0" smtClean="0"/>
              <a:t> </a:t>
            </a:r>
            <a:r>
              <a:rPr lang="en-US" sz="2400" dirty="0" smtClean="0"/>
              <a:t>Z</a:t>
            </a:r>
            <a:r>
              <a:rPr lang="uk-UA" sz="2400" dirty="0" smtClean="0"/>
              <a:t>.</a:t>
            </a:r>
            <a:endParaRPr lang="ru-RU" sz="2400" dirty="0"/>
          </a:p>
        </p:txBody>
      </p:sp>
      <p:pic>
        <p:nvPicPr>
          <p:cNvPr id="4" name="Рисунок 3" descr="Цінності та орієнтири українського «покоління Z»: як порозумітися з  «цифровим» поколінням дітей»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3068960"/>
            <a:ext cx="5148063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Цінності та орієнтири українського «покоління Z»: як порозумітися з  «цифровим» поколінням дітей»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95528" y="2060848"/>
            <a:ext cx="4248472" cy="3591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784976" cy="1052736"/>
          </a:xfrm>
        </p:spPr>
        <p:txBody>
          <a:bodyPr/>
          <a:lstStyle/>
          <a:p>
            <a:r>
              <a:rPr lang="uk-UA" dirty="0" smtClean="0"/>
              <a:t>Про сучасних  </a:t>
            </a:r>
            <a:r>
              <a:rPr lang="uk-UA" dirty="0" err="1" smtClean="0"/>
              <a:t>“зетів”</a:t>
            </a:r>
            <a:r>
              <a:rPr lang="uk-UA" dirty="0" smtClean="0"/>
              <a:t>(</a:t>
            </a:r>
            <a:r>
              <a:rPr lang="en-US" dirty="0" smtClean="0"/>
              <a:t>Z</a:t>
            </a:r>
            <a:r>
              <a:rPr lang="uk-UA" dirty="0" smtClean="0"/>
              <a:t>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24745"/>
            <a:ext cx="9144000" cy="2016223"/>
          </a:xfrm>
        </p:spPr>
        <p:txBody>
          <a:bodyPr>
            <a:normAutofit lnSpcReduction="10000"/>
          </a:bodyPr>
          <a:lstStyle/>
          <a:p>
            <a:r>
              <a:rPr lang="uk-UA" sz="2400" dirty="0" smtClean="0"/>
              <a:t>Про них кажуть, що вони народилися  “з мишкою в </a:t>
            </a:r>
            <a:r>
              <a:rPr lang="uk-UA" sz="2400" dirty="0" err="1" smtClean="0"/>
              <a:t>руках”</a:t>
            </a:r>
            <a:r>
              <a:rPr lang="uk-UA" sz="2400" dirty="0" smtClean="0"/>
              <a:t>;</a:t>
            </a:r>
          </a:p>
          <a:p>
            <a:r>
              <a:rPr lang="uk-UA" sz="2400" dirty="0" smtClean="0"/>
              <a:t>змалку оточені </a:t>
            </a:r>
            <a:r>
              <a:rPr lang="uk-UA" sz="2400" dirty="0" err="1" smtClean="0"/>
              <a:t>смартфонами</a:t>
            </a:r>
            <a:r>
              <a:rPr lang="uk-UA" sz="2400" dirty="0" smtClean="0"/>
              <a:t>, ноутбуками,планшетами, ігровими приставками…;</a:t>
            </a:r>
          </a:p>
          <a:p>
            <a:r>
              <a:rPr lang="uk-UA" sz="2400" dirty="0" smtClean="0"/>
              <a:t>вони не уявляють життя без </a:t>
            </a:r>
            <a:r>
              <a:rPr lang="uk-UA" sz="2400" dirty="0" err="1" smtClean="0"/>
              <a:t>інтернету</a:t>
            </a:r>
            <a:r>
              <a:rPr lang="uk-UA" sz="2400" dirty="0" smtClean="0"/>
              <a:t>: для </a:t>
            </a:r>
            <a:r>
              <a:rPr lang="uk-UA" sz="2400" dirty="0" err="1" smtClean="0"/>
              <a:t>“двотисячників”</a:t>
            </a:r>
            <a:r>
              <a:rPr lang="uk-UA" sz="2400" dirty="0" smtClean="0"/>
              <a:t> він існував  ЗАВЖДИ…</a:t>
            </a:r>
            <a:endParaRPr lang="ru-RU" sz="2400" dirty="0"/>
          </a:p>
        </p:txBody>
      </p:sp>
      <p:pic>
        <p:nvPicPr>
          <p:cNvPr id="4" name="Рисунок 3" descr="Діти покоління Z: які вони?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3329608"/>
            <a:ext cx="4032448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Цінності та орієнтири українського «покоління Z»: як порозумітися з  «цифровим» поколінням дітей»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789040"/>
            <a:ext cx="3888432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             </a:t>
            </a:r>
            <a:r>
              <a:rPr lang="ru-RU" b="1" dirty="0" err="1" smtClean="0"/>
              <a:t>Ознаки</a:t>
            </a:r>
            <a:r>
              <a:rPr lang="ru-RU" b="1" dirty="0" smtClean="0"/>
              <a:t> </a:t>
            </a:r>
            <a:r>
              <a:rPr lang="ru-RU" b="1" dirty="0" err="1" smtClean="0"/>
              <a:t>дітей</a:t>
            </a:r>
            <a:r>
              <a:rPr lang="ru-RU" b="1" dirty="0" smtClean="0"/>
              <a:t> </a:t>
            </a:r>
            <a:r>
              <a:rPr lang="ru-RU" b="1" dirty="0" err="1" smtClean="0"/>
              <a:t>покоління</a:t>
            </a:r>
            <a:r>
              <a:rPr lang="ru-RU" b="1" dirty="0" smtClean="0"/>
              <a:t> Z</a:t>
            </a:r>
            <a:r>
              <a:rPr lang="ru-RU" dirty="0" smtClean="0"/>
              <a:t>: </a:t>
            </a:r>
            <a:br>
              <a:rPr lang="ru-RU" dirty="0" smtClean="0"/>
            </a:br>
            <a:r>
              <a:rPr lang="ru-RU" dirty="0" smtClean="0"/>
              <a:t>   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476672"/>
            <a:ext cx="8712968" cy="5472608"/>
          </a:xfrm>
        </p:spPr>
        <p:txBody>
          <a:bodyPr>
            <a:normAutofit lnSpcReduction="10000"/>
          </a:bodyPr>
          <a:lstStyle/>
          <a:p>
            <a:pPr lvl="8">
              <a:buNone/>
            </a:pPr>
            <a:endParaRPr lang="ru-RU" sz="2000" i="1" dirty="0" smtClean="0"/>
          </a:p>
          <a:p>
            <a:pPr lvl="8">
              <a:buNone/>
            </a:pPr>
            <a:r>
              <a:rPr lang="ru-RU" sz="2000" i="1" dirty="0" err="1" smtClean="0"/>
              <a:t>Нетерплячість</a:t>
            </a:r>
            <a:endParaRPr lang="ru-RU" sz="2000" i="1" dirty="0" smtClean="0"/>
          </a:p>
          <a:p>
            <a:r>
              <a:rPr lang="ru-RU" sz="2000" i="1" dirty="0" err="1" smtClean="0"/>
              <a:t>Зосередження</a:t>
            </a:r>
            <a:r>
              <a:rPr lang="ru-RU" sz="2000" i="1" dirty="0" smtClean="0"/>
              <a:t> на </a:t>
            </a:r>
            <a:r>
              <a:rPr lang="ru-RU" sz="2000" i="1" dirty="0" err="1" smtClean="0"/>
              <a:t>короткострокових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цілях</a:t>
            </a:r>
            <a:endParaRPr lang="ru-RU" sz="2000" i="1" dirty="0" smtClean="0"/>
          </a:p>
          <a:p>
            <a:r>
              <a:rPr lang="ru-RU" sz="2000" i="1" dirty="0" err="1" smtClean="0"/>
              <a:t>Залежність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від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Інтернету</a:t>
            </a:r>
            <a:r>
              <a:rPr lang="ru-RU" sz="2000" dirty="0" smtClean="0"/>
              <a:t> </a:t>
            </a:r>
            <a:endParaRPr lang="ru-RU" sz="2000" i="1" dirty="0" smtClean="0"/>
          </a:p>
          <a:p>
            <a:r>
              <a:rPr lang="ru-RU" sz="2000" i="1" dirty="0" err="1" smtClean="0"/>
              <a:t>Фрагментарність</a:t>
            </a:r>
            <a:r>
              <a:rPr lang="ru-RU" sz="2000" i="1" dirty="0" smtClean="0"/>
              <a:t> образного </a:t>
            </a:r>
            <a:r>
              <a:rPr lang="ru-RU" sz="2000" i="1" dirty="0" err="1" smtClean="0"/>
              <a:t>мислення</a:t>
            </a:r>
            <a:r>
              <a:rPr lang="ru-RU" sz="2000" dirty="0" smtClean="0"/>
              <a:t> </a:t>
            </a:r>
          </a:p>
          <a:p>
            <a:r>
              <a:rPr lang="ru-RU" sz="2000" i="1" dirty="0" err="1" smtClean="0"/>
              <a:t>Швидко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стають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дорослими</a:t>
            </a:r>
            <a:r>
              <a:rPr lang="ru-RU" sz="2000" dirty="0" smtClean="0"/>
              <a:t>  </a:t>
            </a:r>
          </a:p>
          <a:p>
            <a:r>
              <a:rPr lang="ru-RU" sz="2000" i="1" dirty="0" err="1" smtClean="0"/>
              <a:t>Орієнтація</a:t>
            </a:r>
            <a:r>
              <a:rPr lang="ru-RU" sz="2000" i="1" dirty="0" smtClean="0"/>
              <a:t> на </a:t>
            </a:r>
            <a:r>
              <a:rPr lang="ru-RU" sz="2000" i="1" dirty="0" err="1" smtClean="0"/>
              <a:t>використання</a:t>
            </a:r>
            <a:r>
              <a:rPr lang="ru-RU" sz="2000" dirty="0" smtClean="0"/>
              <a:t> </a:t>
            </a:r>
          </a:p>
          <a:p>
            <a:r>
              <a:rPr lang="ru-RU" sz="2000" i="1" dirty="0" err="1" smtClean="0"/>
              <a:t>Цінують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чесність</a:t>
            </a:r>
            <a:r>
              <a:rPr lang="ru-RU" sz="2000" i="1" dirty="0" smtClean="0"/>
              <a:t>, тому в </a:t>
            </a:r>
            <a:r>
              <a:rPr lang="ru-RU" sz="2000" i="1" dirty="0" err="1" smtClean="0"/>
              <a:t>соціальній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мережі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відкриті</a:t>
            </a:r>
            <a:endParaRPr lang="ru-RU" sz="2000" dirty="0" smtClean="0"/>
          </a:p>
          <a:p>
            <a:r>
              <a:rPr lang="ru-RU" sz="2000" i="1" dirty="0" err="1" smtClean="0"/>
              <a:t>Віртуальний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світ</a:t>
            </a:r>
            <a:r>
              <a:rPr lang="ru-RU" sz="2000" i="1" dirty="0" smtClean="0"/>
              <a:t> на </a:t>
            </a:r>
            <a:r>
              <a:rPr lang="ru-RU" sz="2000" i="1" dirty="0" err="1" smtClean="0"/>
              <a:t>першому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плані</a:t>
            </a:r>
            <a:r>
              <a:rPr lang="ru-RU" sz="2000" dirty="0" smtClean="0"/>
              <a:t> </a:t>
            </a:r>
          </a:p>
          <a:p>
            <a:r>
              <a:rPr lang="ru-RU" sz="2000" i="1" dirty="0" err="1" smtClean="0"/>
              <a:t>Техніку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знають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краще</a:t>
            </a:r>
            <a:r>
              <a:rPr lang="ru-RU" sz="2000" i="1" dirty="0" smtClean="0"/>
              <a:t>, </a:t>
            </a:r>
            <a:r>
              <a:rPr lang="ru-RU" sz="2000" i="1" dirty="0" err="1" smtClean="0"/>
              <a:t>ніж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розуміють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почуття</a:t>
            </a:r>
            <a:r>
              <a:rPr lang="ru-RU" sz="2000" i="1" dirty="0" smtClean="0"/>
              <a:t> людей</a:t>
            </a:r>
            <a:endParaRPr lang="ru-RU" sz="2000" dirty="0" smtClean="0"/>
          </a:p>
          <a:p>
            <a:r>
              <a:rPr lang="ru-RU" sz="2000" i="1" dirty="0" err="1" smtClean="0"/>
              <a:t>Розумні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гіперактивні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виконавці</a:t>
            </a:r>
            <a:r>
              <a:rPr lang="ru-RU" sz="2000" dirty="0" smtClean="0"/>
              <a:t> </a:t>
            </a:r>
          </a:p>
          <a:p>
            <a:endParaRPr lang="ru-RU" sz="2000" i="1" dirty="0" smtClean="0"/>
          </a:p>
          <a:p>
            <a:pPr>
              <a:buNone/>
            </a:pPr>
            <a:r>
              <a:rPr lang="ru-RU" i="1" dirty="0" err="1" smtClean="0">
                <a:solidFill>
                  <a:schemeClr val="bg1"/>
                </a:solidFill>
              </a:rPr>
              <a:t>Необхідно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 err="1" smtClean="0">
                <a:solidFill>
                  <a:schemeClr val="bg1"/>
                </a:solidFill>
              </a:rPr>
              <a:t>шукати</a:t>
            </a:r>
            <a:endParaRPr lang="ru-RU" i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i="1" dirty="0" err="1" smtClean="0">
                <a:solidFill>
                  <a:schemeClr val="bg1"/>
                </a:solidFill>
              </a:rPr>
              <a:t>нові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 err="1" smtClean="0">
                <a:solidFill>
                  <a:schemeClr val="bg1"/>
                </a:solidFill>
              </a:rPr>
              <a:t>підходи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 smtClean="0">
                <a:solidFill>
                  <a:schemeClr val="bg1"/>
                </a:solidFill>
              </a:rPr>
              <a:t>та </a:t>
            </a:r>
            <a:r>
              <a:rPr lang="ru-RU" i="1" dirty="0" err="1" smtClean="0">
                <a:solidFill>
                  <a:schemeClr val="bg1"/>
                </a:solidFill>
              </a:rPr>
              <a:t>технології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</a:p>
          <a:p>
            <a:pPr>
              <a:buNone/>
            </a:pPr>
            <a:r>
              <a:rPr lang="ru-RU" i="1" dirty="0" err="1" smtClean="0">
                <a:solidFill>
                  <a:schemeClr val="bg1"/>
                </a:solidFill>
              </a:rPr>
              <a:t>оптимізації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 err="1" smtClean="0">
                <a:solidFill>
                  <a:schemeClr val="bg1"/>
                </a:solidFill>
              </a:rPr>
              <a:t>навчання</a:t>
            </a:r>
            <a:r>
              <a:rPr lang="ru-RU" i="1" dirty="0" smtClean="0">
                <a:solidFill>
                  <a:schemeClr val="bg1"/>
                </a:solidFill>
              </a:rPr>
              <a:t>. </a:t>
            </a:r>
          </a:p>
          <a:p>
            <a:endParaRPr lang="ru-RU" sz="2400" i="1" dirty="0"/>
          </a:p>
        </p:txBody>
      </p:sp>
      <p:pic>
        <p:nvPicPr>
          <p:cNvPr id="4" name="Рисунок 3" descr="Дякуємо за увагу!"/>
          <p:cNvPicPr/>
          <p:nvPr/>
        </p:nvPicPr>
        <p:blipFill>
          <a:blip r:embed="rId2" cstate="print"/>
          <a:srcRect l="6518" t="3874" r="13002" b="12824"/>
          <a:stretch>
            <a:fillRect/>
          </a:stretch>
        </p:blipFill>
        <p:spPr bwMode="auto">
          <a:xfrm>
            <a:off x="5004048" y="4005064"/>
            <a:ext cx="3528392" cy="2852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Покоління Z. Як технології заганяють сучасних дітей у депресію - новини  Еспресо TV | Україна"/>
          <p:cNvPicPr>
            <a:picLocks noChangeAspect="1" noChangeArrowheads="1"/>
          </p:cNvPicPr>
          <p:nvPr/>
        </p:nvPicPr>
        <p:blipFill>
          <a:blip r:embed="rId3" cstate="print"/>
          <a:srcRect l="14950" t="15105" r="12046" b="6288"/>
          <a:stretch>
            <a:fillRect/>
          </a:stretch>
        </p:blipFill>
        <p:spPr bwMode="auto">
          <a:xfrm>
            <a:off x="6228184" y="836712"/>
            <a:ext cx="2448272" cy="2016224"/>
          </a:xfrm>
          <a:prstGeom prst="snip2Diag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892480" cy="1417638"/>
          </a:xfrm>
        </p:spPr>
        <p:txBody>
          <a:bodyPr>
            <a:normAutofit/>
          </a:bodyPr>
          <a:lstStyle/>
          <a:p>
            <a:r>
              <a:rPr lang="uk-UA" dirty="0" smtClean="0"/>
              <a:t>Як учителеві стати чарівником</a:t>
            </a:r>
            <a:br>
              <a:rPr lang="uk-UA" dirty="0" smtClean="0"/>
            </a:br>
            <a:r>
              <a:rPr lang="uk-UA" dirty="0" smtClean="0"/>
              <a:t> в очах учнів?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63888" y="1556792"/>
            <a:ext cx="5580112" cy="5301208"/>
          </a:xfrm>
        </p:spPr>
        <p:txBody>
          <a:bodyPr>
            <a:normAutofit/>
          </a:bodyPr>
          <a:lstStyle/>
          <a:p>
            <a:pPr>
              <a:buNone/>
            </a:pPr>
            <a:endParaRPr lang="uk-UA" sz="1800" dirty="0" smtClean="0"/>
          </a:p>
          <a:p>
            <a:r>
              <a:rPr lang="uk-UA" sz="1800" dirty="0" smtClean="0"/>
              <a:t>КРОК 2.Експеримент. Дивуймо наших учнів!</a:t>
            </a:r>
          </a:p>
          <a:p>
            <a:r>
              <a:rPr lang="uk-UA" sz="1800" dirty="0" smtClean="0"/>
              <a:t>КРОК 3. Сучасні педагогічні технології. </a:t>
            </a:r>
            <a:r>
              <a:rPr lang="uk-UA" sz="1800" dirty="0" smtClean="0"/>
              <a:t>Професія </a:t>
            </a:r>
            <a:r>
              <a:rPr lang="uk-UA" sz="1800" dirty="0" smtClean="0"/>
              <a:t>вчителя винятково творча!</a:t>
            </a:r>
          </a:p>
          <a:p>
            <a:r>
              <a:rPr lang="uk-UA" sz="1800" dirty="0" smtClean="0"/>
              <a:t>КРОК 4. Апробація. Учитель теж має право на помилку!</a:t>
            </a:r>
          </a:p>
          <a:p>
            <a:r>
              <a:rPr lang="uk-UA" sz="1800" dirty="0" smtClean="0"/>
              <a:t>КРОК 5.</a:t>
            </a:r>
            <a:r>
              <a:rPr lang="ru-RU" sz="1800" i="1" dirty="0" smtClean="0"/>
              <a:t> </a:t>
            </a:r>
            <a:r>
              <a:rPr lang="ru-RU" sz="1800" dirty="0" err="1" smtClean="0"/>
              <a:t>Забезпечення</a:t>
            </a:r>
            <a:r>
              <a:rPr lang="ru-RU" sz="1800" dirty="0" smtClean="0"/>
              <a:t> «</a:t>
            </a:r>
            <a:r>
              <a:rPr lang="ru-RU" sz="1800" dirty="0" err="1" smtClean="0"/>
              <a:t>зворотного</a:t>
            </a:r>
            <a:r>
              <a:rPr lang="ru-RU" sz="1800" dirty="0" smtClean="0"/>
              <a:t> </a:t>
            </a:r>
            <a:r>
              <a:rPr lang="ru-RU" sz="1800" dirty="0" err="1" smtClean="0"/>
              <a:t>зв'язку</a:t>
            </a:r>
            <a:r>
              <a:rPr lang="ru-RU" sz="1800" dirty="0" smtClean="0"/>
              <a:t>».  «</a:t>
            </a:r>
            <a:r>
              <a:rPr lang="ru-RU" sz="1800" dirty="0" err="1" smtClean="0"/>
              <a:t>Зети</a:t>
            </a:r>
            <a:r>
              <a:rPr lang="ru-RU" sz="1800" dirty="0" smtClean="0"/>
              <a:t>» </a:t>
            </a:r>
            <a:r>
              <a:rPr lang="ru-RU" sz="1800" dirty="0" err="1" smtClean="0"/>
              <a:t>вдячні</a:t>
            </a:r>
            <a:r>
              <a:rPr lang="ru-RU" sz="1800" dirty="0" smtClean="0"/>
              <a:t> </a:t>
            </a:r>
            <a:r>
              <a:rPr lang="ru-RU" sz="1800" dirty="0" err="1" smtClean="0"/>
              <a:t>вчителю</a:t>
            </a:r>
            <a:r>
              <a:rPr lang="ru-RU" sz="1800" dirty="0" smtClean="0"/>
              <a:t> за </a:t>
            </a:r>
            <a:r>
              <a:rPr lang="ru-RU" sz="1800" dirty="0" err="1" smtClean="0"/>
              <a:t>увагу</a:t>
            </a:r>
            <a:r>
              <a:rPr lang="ru-RU" sz="1800" dirty="0" smtClean="0"/>
              <a:t>.</a:t>
            </a:r>
          </a:p>
          <a:p>
            <a:r>
              <a:rPr lang="ru-RU" sz="1800" dirty="0" smtClean="0"/>
              <a:t>.</a:t>
            </a:r>
            <a:r>
              <a:rPr lang="ru-RU" sz="1800" dirty="0" err="1" smtClean="0"/>
              <a:t>Крок</a:t>
            </a:r>
            <a:r>
              <a:rPr lang="ru-RU" sz="1800" dirty="0" smtClean="0"/>
              <a:t>  6.</a:t>
            </a:r>
            <a:r>
              <a:rPr lang="ru-RU" sz="1800" i="1" dirty="0" smtClean="0"/>
              <a:t> </a:t>
            </a:r>
            <a:r>
              <a:rPr lang="ru-RU" sz="1800" dirty="0" err="1" smtClean="0"/>
              <a:t>Матеріал</a:t>
            </a:r>
            <a:r>
              <a:rPr lang="ru-RU" sz="1800" dirty="0" smtClean="0"/>
              <a:t> «</a:t>
            </a:r>
            <a:r>
              <a:rPr lang="ru-RU" sz="1800" dirty="0" err="1" smtClean="0"/>
              <a:t>яскравий</a:t>
            </a:r>
            <a:r>
              <a:rPr lang="ru-RU" sz="1800" dirty="0" smtClean="0"/>
              <a:t> </a:t>
            </a:r>
            <a:r>
              <a:rPr lang="ru-RU" sz="1800" dirty="0" err="1" smtClean="0"/>
              <a:t>і</a:t>
            </a:r>
            <a:r>
              <a:rPr lang="ru-RU" sz="1800" dirty="0" smtClean="0"/>
              <a:t> </a:t>
            </a:r>
            <a:r>
              <a:rPr lang="ru-RU" sz="1800" dirty="0" err="1" smtClean="0"/>
              <a:t>візуальний</a:t>
            </a:r>
            <a:r>
              <a:rPr lang="ru-RU" sz="1800" dirty="0" smtClean="0"/>
              <a:t>»,</a:t>
            </a:r>
            <a:r>
              <a:rPr lang="ru-RU" sz="1800" i="1" dirty="0" smtClean="0"/>
              <a:t> </a:t>
            </a:r>
            <a:r>
              <a:rPr lang="ru-RU" sz="1800" dirty="0" smtClean="0"/>
              <a:t>в </a:t>
            </a:r>
            <a:r>
              <a:rPr lang="ru-RU" sz="1800" dirty="0" err="1" smtClean="0"/>
              <a:t>оптимістичному</a:t>
            </a:r>
            <a:r>
              <a:rPr lang="ru-RU" sz="1800" dirty="0" smtClean="0"/>
              <a:t> </a:t>
            </a:r>
            <a:r>
              <a:rPr lang="ru-RU" sz="1800" dirty="0" err="1" smtClean="0"/>
              <a:t>тоні</a:t>
            </a:r>
            <a:r>
              <a:rPr lang="ru-RU" sz="1800" dirty="0" smtClean="0"/>
              <a:t>.. </a:t>
            </a:r>
          </a:p>
          <a:p>
            <a:r>
              <a:rPr lang="ru-RU" sz="1800" dirty="0" err="1" smtClean="0"/>
              <a:t>Крок</a:t>
            </a:r>
            <a:r>
              <a:rPr lang="ru-RU" sz="1800" dirty="0" smtClean="0"/>
              <a:t> 7.</a:t>
            </a:r>
            <a:r>
              <a:rPr lang="ru-RU" sz="1800" i="1" dirty="0" smtClean="0"/>
              <a:t> перед </a:t>
            </a:r>
            <a:r>
              <a:rPr lang="ru-RU" sz="1800" i="1" dirty="0" err="1" smtClean="0"/>
              <a:t>учнями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зрозумілі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й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реальні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цілі</a:t>
            </a:r>
            <a:r>
              <a:rPr lang="ru-RU" sz="1800" dirty="0" smtClean="0"/>
              <a:t>. </a:t>
            </a:r>
            <a:endParaRPr lang="ru-RU" sz="1800" dirty="0"/>
          </a:p>
        </p:txBody>
      </p:sp>
      <p:pic>
        <p:nvPicPr>
          <p:cNvPr id="5" name="Рисунок 4" descr="https://naurok.com.ua/uploads/files/4388/35675/36268_images/30.jpg"/>
          <p:cNvPicPr/>
          <p:nvPr/>
        </p:nvPicPr>
        <p:blipFill>
          <a:blip r:embed="rId2" cstate="print"/>
          <a:srcRect l="17742" r="4839" b="7325"/>
          <a:stretch>
            <a:fillRect/>
          </a:stretch>
        </p:blipFill>
        <p:spPr bwMode="auto">
          <a:xfrm>
            <a:off x="539552" y="3429000"/>
            <a:ext cx="3024336" cy="3195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Презентація до проблемного семінару&quot;Прибульці з майбутнього = покоління Z.  Як вчителям порозумітися з «цифровим» поколінням дітей&quot;"/>
          <p:cNvPicPr/>
          <p:nvPr/>
        </p:nvPicPr>
        <p:blipFill>
          <a:blip r:embed="rId3" cstate="print"/>
          <a:srcRect l="5900" r="9395"/>
          <a:stretch>
            <a:fillRect/>
          </a:stretch>
        </p:blipFill>
        <p:spPr bwMode="auto">
          <a:xfrm>
            <a:off x="3779912" y="1916832"/>
            <a:ext cx="5184576" cy="4588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Презентация PowerPoint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648" y="1268760"/>
            <a:ext cx="1440160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760"/>
          </a:xfrm>
        </p:spPr>
        <p:txBody>
          <a:bodyPr>
            <a:normAutofit fontScale="90000"/>
          </a:bodyPr>
          <a:lstStyle/>
          <a:p>
            <a:r>
              <a:rPr lang="uk-UA" sz="3600" dirty="0" smtClean="0"/>
              <a:t>П</a:t>
            </a:r>
            <a:r>
              <a:rPr lang="ru-RU" sz="3600" dirty="0" err="1" smtClean="0"/>
              <a:t>оради</a:t>
            </a:r>
            <a:r>
              <a:rPr lang="ru-RU" sz="3600" dirty="0" smtClean="0"/>
              <a:t> </a:t>
            </a:r>
            <a:r>
              <a:rPr lang="ru-RU" sz="3600" dirty="0" err="1" smtClean="0"/>
              <a:t>сучасним</a:t>
            </a:r>
            <a:r>
              <a:rPr lang="ru-RU" sz="3600" dirty="0" smtClean="0"/>
              <a:t> </a:t>
            </a:r>
            <a:r>
              <a:rPr lang="ru-RU" sz="3600" dirty="0" smtClean="0"/>
              <a:t>учителям</a:t>
            </a:r>
            <a:r>
              <a:rPr lang="uk-UA" sz="3600" dirty="0" smtClean="0"/>
              <a:t/>
            </a:r>
            <a:br>
              <a:rPr lang="uk-UA" sz="3600" dirty="0" smtClean="0"/>
            </a:br>
            <a:r>
              <a:rPr lang="uk-UA" sz="3600" dirty="0" smtClean="0"/>
              <a:t> </a:t>
            </a:r>
            <a:r>
              <a:rPr lang="uk-UA" sz="3100" dirty="0" smtClean="0"/>
              <a:t>(у </a:t>
            </a:r>
            <a:r>
              <a:rPr lang="uk-UA" sz="3100" dirty="0" smtClean="0"/>
              <a:t>тому числі й учителям зарубіжної літератури</a:t>
            </a:r>
            <a:r>
              <a:rPr lang="ru-RU" sz="3100" dirty="0" smtClean="0"/>
              <a:t> )</a:t>
            </a:r>
            <a:endParaRPr lang="ru-RU" sz="31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ru-RU" sz="2400" i="1" dirty="0" err="1" smtClean="0"/>
              <a:t>Забезпечити</a:t>
            </a:r>
            <a:r>
              <a:rPr lang="ru-RU" sz="2400" i="1" dirty="0" smtClean="0"/>
              <a:t> </a:t>
            </a:r>
            <a:r>
              <a:rPr lang="ru-RU" sz="2400" i="1" dirty="0" smtClean="0"/>
              <a:t>«</a:t>
            </a:r>
            <a:r>
              <a:rPr lang="ru-RU" sz="2400" i="1" dirty="0" err="1" smtClean="0"/>
              <a:t>зворотн</a:t>
            </a:r>
            <a:r>
              <a:rPr lang="uk-UA" sz="2400" i="1" dirty="0" smtClean="0"/>
              <a:t>и</a:t>
            </a:r>
            <a:r>
              <a:rPr lang="ru-RU" sz="2400" i="1" dirty="0" err="1" smtClean="0"/>
              <a:t>й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зв'язок</a:t>
            </a:r>
            <a:r>
              <a:rPr lang="ru-RU" sz="2400" i="1" dirty="0" smtClean="0"/>
              <a:t>». </a:t>
            </a:r>
            <a:endParaRPr lang="ru-RU" sz="2400" i="1" dirty="0" smtClean="0"/>
          </a:p>
          <a:p>
            <a:r>
              <a:rPr lang="ru-RU" sz="2400" i="1" dirty="0" err="1" smtClean="0"/>
              <a:t>Зробити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навчальний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матеріал</a:t>
            </a:r>
            <a:r>
              <a:rPr lang="ru-RU" sz="2400" i="1" dirty="0" smtClean="0"/>
              <a:t> «</a:t>
            </a:r>
            <a:r>
              <a:rPr lang="ru-RU" sz="2400" i="1" dirty="0" err="1" smtClean="0"/>
              <a:t>яскравим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і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візуальним</a:t>
            </a:r>
            <a:r>
              <a:rPr lang="ru-RU" sz="2400" i="1" dirty="0" smtClean="0"/>
              <a:t>». </a:t>
            </a:r>
            <a:endParaRPr lang="ru-RU" sz="2400" i="1" dirty="0" smtClean="0"/>
          </a:p>
          <a:p>
            <a:r>
              <a:rPr lang="ru-RU" sz="2400" i="1" dirty="0" smtClean="0"/>
              <a:t>Добре </a:t>
            </a:r>
            <a:r>
              <a:rPr lang="ru-RU" sz="2400" i="1" dirty="0" err="1" smtClean="0"/>
              <a:t>структурувати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навчальний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процес</a:t>
            </a:r>
            <a:r>
              <a:rPr lang="ru-RU" sz="2400" i="1" dirty="0" smtClean="0"/>
              <a:t>.</a:t>
            </a:r>
            <a:r>
              <a:rPr lang="ru-RU" sz="2400" dirty="0" smtClean="0"/>
              <a:t> </a:t>
            </a:r>
          </a:p>
          <a:p>
            <a:r>
              <a:rPr lang="ru-RU" sz="2400" i="1" dirty="0" err="1" smtClean="0"/>
              <a:t>Скоротити</a:t>
            </a:r>
            <a:r>
              <a:rPr lang="ru-RU" sz="2400" i="1" dirty="0" smtClean="0"/>
              <a:t> </a:t>
            </a:r>
            <a:r>
              <a:rPr lang="ru-RU" sz="2400" i="1" dirty="0" smtClean="0"/>
              <a:t>та </a:t>
            </a:r>
            <a:r>
              <a:rPr lang="ru-RU" sz="2400" i="1" dirty="0" err="1" smtClean="0"/>
              <a:t>візуалізувати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інформацію</a:t>
            </a:r>
            <a:r>
              <a:rPr lang="ru-RU" sz="2400" dirty="0" smtClean="0"/>
              <a:t>.</a:t>
            </a:r>
          </a:p>
          <a:p>
            <a:r>
              <a:rPr lang="ru-RU" sz="2400" i="1" dirty="0" err="1" smtClean="0"/>
              <a:t>Керувати</a:t>
            </a:r>
            <a:r>
              <a:rPr lang="ru-RU" sz="2400" i="1" dirty="0" smtClean="0"/>
              <a:t> </a:t>
            </a:r>
            <a:r>
              <a:rPr lang="ru-RU" sz="2400" i="1" dirty="0" smtClean="0"/>
              <a:t>мудро</a:t>
            </a:r>
            <a:r>
              <a:rPr lang="ru-RU" sz="2400" dirty="0" smtClean="0"/>
              <a:t>. </a:t>
            </a:r>
            <a:endParaRPr lang="ru-RU" sz="2400" dirty="0" smtClean="0"/>
          </a:p>
          <a:p>
            <a:pPr lvl="0"/>
            <a:r>
              <a:rPr lang="ru-RU" sz="2400" i="1" dirty="0" err="1" smtClean="0"/>
              <a:t>Подавати</a:t>
            </a:r>
            <a:r>
              <a:rPr lang="ru-RU" sz="2400" dirty="0" smtClean="0"/>
              <a:t> </a:t>
            </a:r>
            <a:r>
              <a:rPr lang="ru-RU" sz="2400" i="1" dirty="0" err="1" smtClean="0"/>
              <a:t>матеріал</a:t>
            </a:r>
            <a:r>
              <a:rPr lang="ru-RU" sz="2400" i="1" dirty="0" smtClean="0"/>
              <a:t> в </a:t>
            </a:r>
            <a:r>
              <a:rPr lang="ru-RU" sz="2400" i="1" dirty="0" err="1" smtClean="0"/>
              <a:t>оптимістичному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тоні</a:t>
            </a:r>
            <a:r>
              <a:rPr lang="ru-RU" sz="2400" i="1" dirty="0" smtClean="0"/>
              <a:t>. </a:t>
            </a:r>
            <a:endParaRPr lang="ru-RU" sz="2400" i="1" dirty="0" smtClean="0"/>
          </a:p>
          <a:p>
            <a:pPr lvl="0"/>
            <a:r>
              <a:rPr lang="ru-RU" sz="2400" i="1" dirty="0" err="1" smtClean="0"/>
              <a:t>Ставити</a:t>
            </a:r>
            <a:r>
              <a:rPr lang="ru-RU" sz="2400" i="1" dirty="0" smtClean="0"/>
              <a:t> </a:t>
            </a:r>
            <a:r>
              <a:rPr lang="ru-RU" sz="2400" i="1" dirty="0" smtClean="0"/>
              <a:t>перед </a:t>
            </a:r>
            <a:r>
              <a:rPr lang="ru-RU" sz="2400" i="1" dirty="0" err="1" smtClean="0"/>
              <a:t>учнями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зрозумілі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й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реальні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цілі</a:t>
            </a:r>
            <a:r>
              <a:rPr lang="ru-RU" sz="2400" dirty="0" smtClean="0"/>
              <a:t>.</a:t>
            </a:r>
            <a:endParaRPr lang="ru-RU" sz="2400" i="1" dirty="0" smtClean="0"/>
          </a:p>
          <a:p>
            <a:pPr lvl="0"/>
            <a:r>
              <a:rPr lang="ru-RU" sz="2400" i="1" dirty="0" err="1" smtClean="0"/>
              <a:t>Використовувати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ефективно</a:t>
            </a:r>
            <a:r>
              <a:rPr lang="ru-RU" sz="2400" i="1" dirty="0" smtClean="0"/>
              <a:t> час</a:t>
            </a:r>
            <a:r>
              <a:rPr lang="ru-RU" sz="2400" dirty="0" smtClean="0"/>
              <a:t>. </a:t>
            </a:r>
            <a:endParaRPr lang="ru-RU" sz="2400" dirty="0" smtClean="0"/>
          </a:p>
          <a:p>
            <a:pPr lvl="0"/>
            <a:r>
              <a:rPr lang="ru-RU" sz="2400" i="1" dirty="0" smtClean="0"/>
              <a:t>Не </a:t>
            </a:r>
            <a:r>
              <a:rPr lang="ru-RU" sz="2400" i="1" dirty="0" err="1" smtClean="0"/>
              <a:t>перевантажувати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інформацією</a:t>
            </a:r>
            <a:r>
              <a:rPr lang="ru-RU" sz="2400" dirty="0" smtClean="0"/>
              <a:t>. </a:t>
            </a:r>
          </a:p>
          <a:p>
            <a:endParaRPr lang="ru-RU" sz="2400" dirty="0"/>
          </a:p>
        </p:txBody>
      </p:sp>
      <p:pic>
        <p:nvPicPr>
          <p:cNvPr id="4" name="Picture 4" descr="Ноутбук, пазлы, карандаш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91672" y="4653136"/>
            <a:ext cx="2952328" cy="2204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err="1" smtClean="0"/>
              <a:t>Рекомендації</a:t>
            </a:r>
            <a:r>
              <a:rPr lang="ru-RU" sz="3600" dirty="0" smtClean="0"/>
              <a:t> </a:t>
            </a:r>
            <a:r>
              <a:rPr lang="ru-RU" sz="3600" dirty="0" err="1" smtClean="0"/>
              <a:t>щодо</a:t>
            </a:r>
            <a:r>
              <a:rPr lang="ru-RU" sz="3600" dirty="0" smtClean="0"/>
              <a:t> </a:t>
            </a:r>
            <a:r>
              <a:rPr lang="ru-RU" sz="3600" dirty="0" err="1" smtClean="0"/>
              <a:t>організації</a:t>
            </a:r>
            <a:r>
              <a:rPr lang="ru-RU" sz="3600" dirty="0" smtClean="0"/>
              <a:t> </a:t>
            </a:r>
            <a:r>
              <a:rPr lang="ru-RU" sz="3600" dirty="0" err="1" smtClean="0"/>
              <a:t>навчання</a:t>
            </a:r>
            <a:r>
              <a:rPr lang="ru-RU" sz="3600" dirty="0" smtClean="0"/>
              <a:t> </a:t>
            </a:r>
            <a:r>
              <a:rPr lang="ru-RU" sz="3600" dirty="0" err="1" smtClean="0"/>
              <a:t>дітей</a:t>
            </a:r>
            <a:r>
              <a:rPr lang="ru-RU" sz="3600" dirty="0" smtClean="0"/>
              <a:t> </a:t>
            </a:r>
            <a:r>
              <a:rPr lang="ru-RU" sz="3600" dirty="0" err="1" smtClean="0"/>
              <a:t>покоління</a:t>
            </a:r>
            <a:r>
              <a:rPr lang="ru-RU" sz="3600" dirty="0" smtClean="0"/>
              <a:t> </a:t>
            </a:r>
            <a:r>
              <a:rPr lang="ru-RU" sz="3600" dirty="0" smtClean="0"/>
              <a:t>Z 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5004048" cy="3701008"/>
          </a:xfrm>
        </p:spPr>
        <p:txBody>
          <a:bodyPr>
            <a:noAutofit/>
          </a:bodyPr>
          <a:lstStyle/>
          <a:p>
            <a:pPr lvl="0"/>
            <a:r>
              <a:rPr lang="ru-RU" sz="2400" i="1" dirty="0" err="1" smtClean="0"/>
              <a:t>Приділяти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більше</a:t>
            </a:r>
            <a:r>
              <a:rPr lang="ru-RU" sz="2400" i="1" dirty="0" smtClean="0"/>
              <a:t> часу на </a:t>
            </a:r>
            <a:r>
              <a:rPr lang="ru-RU" sz="2400" i="1" dirty="0" err="1" smtClean="0"/>
              <a:t>осмислення</a:t>
            </a:r>
            <a:r>
              <a:rPr lang="ru-RU" sz="2400" i="1" dirty="0" smtClean="0"/>
              <a:t> 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навчального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матеріалу</a:t>
            </a:r>
            <a:r>
              <a:rPr lang="ru-RU" sz="2400" i="1" dirty="0" smtClean="0"/>
              <a:t> </a:t>
            </a:r>
          </a:p>
          <a:p>
            <a:pPr lvl="0"/>
            <a:r>
              <a:rPr lang="ru-RU" sz="2400" i="1" dirty="0" err="1" smtClean="0"/>
              <a:t>Структурувати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способи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досягнення</a:t>
            </a:r>
            <a:r>
              <a:rPr lang="ru-RU" sz="2400" i="1" dirty="0" smtClean="0"/>
              <a:t> </a:t>
            </a:r>
            <a:r>
              <a:rPr lang="ru-RU" sz="2400" i="1" dirty="0" smtClean="0"/>
              <a:t>мети</a:t>
            </a:r>
            <a:r>
              <a:rPr lang="ru-RU" sz="2400" dirty="0" smtClean="0"/>
              <a:t> </a:t>
            </a:r>
          </a:p>
          <a:p>
            <a:pPr lvl="0"/>
            <a:r>
              <a:rPr lang="ru-RU" sz="2400" i="1" dirty="0" err="1" smtClean="0"/>
              <a:t>Надати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деяку</a:t>
            </a:r>
            <a:r>
              <a:rPr lang="ru-RU" sz="2400" i="1" dirty="0" smtClean="0"/>
              <a:t> свободу </a:t>
            </a:r>
            <a:r>
              <a:rPr lang="ru-RU" sz="2400" i="1" dirty="0" err="1" smtClean="0"/>
              <a:t>вибору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дій</a:t>
            </a:r>
            <a:r>
              <a:rPr lang="ru-RU" sz="2400" i="1" dirty="0" smtClean="0"/>
              <a:t> у межах </a:t>
            </a:r>
            <a:r>
              <a:rPr lang="ru-RU" sz="2400" i="1" dirty="0" err="1" smtClean="0"/>
              <a:t>навчальної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програми</a:t>
            </a:r>
            <a:endParaRPr lang="ru-RU" sz="2400" i="1" dirty="0" smtClean="0"/>
          </a:p>
          <a:p>
            <a:pPr lvl="0"/>
            <a:r>
              <a:rPr lang="ru-RU" sz="2400" i="1" dirty="0" err="1" smtClean="0"/>
              <a:t>Залучити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учнів</a:t>
            </a:r>
            <a:r>
              <a:rPr lang="ru-RU" sz="2400" i="1" dirty="0" smtClean="0"/>
              <a:t> до </a:t>
            </a:r>
            <a:r>
              <a:rPr lang="ru-RU" sz="2400" i="1" dirty="0" err="1" smtClean="0"/>
              <a:t>довгострокових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проектів</a:t>
            </a:r>
            <a:endParaRPr lang="ru-RU" sz="2400" i="1" dirty="0" smtClean="0"/>
          </a:p>
          <a:p>
            <a:pPr lvl="0"/>
            <a:r>
              <a:rPr lang="uk-UA" sz="2400" i="1" dirty="0" smtClean="0"/>
              <a:t>Чітке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формулювання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завдання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вчителем</a:t>
            </a:r>
            <a:endParaRPr lang="ru-RU" sz="2400" i="1" dirty="0" smtClean="0"/>
          </a:p>
          <a:p>
            <a:pPr lvl="0"/>
            <a:endParaRPr lang="ru-RU" sz="2400" i="1" dirty="0" smtClean="0"/>
          </a:p>
          <a:p>
            <a:pPr lvl="0">
              <a:buNone/>
            </a:pPr>
            <a:r>
              <a:rPr lang="ru-RU" sz="2400" i="1" dirty="0" smtClean="0"/>
              <a:t> </a:t>
            </a:r>
            <a:r>
              <a:rPr lang="ru-RU" sz="2400" i="1" dirty="0" smtClean="0"/>
              <a:t>       </a:t>
            </a:r>
            <a:r>
              <a:rPr lang="uk-UA" sz="2400" dirty="0" smtClean="0"/>
              <a:t> </a:t>
            </a:r>
          </a:p>
          <a:p>
            <a:pPr lvl="0">
              <a:buNone/>
            </a:pPr>
            <a:endParaRPr lang="uk-UA" sz="2400" dirty="0" smtClean="0"/>
          </a:p>
          <a:p>
            <a:pPr lvl="0">
              <a:buNone/>
            </a:pPr>
            <a:r>
              <a:rPr lang="uk-UA" sz="2400" dirty="0" smtClean="0"/>
              <a:t> </a:t>
            </a:r>
            <a:r>
              <a:rPr lang="uk-UA" sz="2400" dirty="0" smtClean="0"/>
              <a:t>                        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012160" y="1196752"/>
            <a:ext cx="3888432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None/>
            </a:pPr>
            <a:r>
              <a:rPr lang="uk-UA" dirty="0" smtClean="0">
                <a:solidFill>
                  <a:schemeClr val="accent1"/>
                </a:solidFill>
              </a:rPr>
              <a:t> </a:t>
            </a:r>
            <a:r>
              <a:rPr lang="uk-UA" dirty="0" smtClean="0">
                <a:solidFill>
                  <a:schemeClr val="accent1"/>
                </a:solidFill>
              </a:rPr>
              <a:t>  </a:t>
            </a:r>
          </a:p>
          <a:p>
            <a:pPr lvl="0">
              <a:buNone/>
            </a:pPr>
            <a:r>
              <a:rPr lang="uk-UA" dirty="0" smtClean="0">
                <a:solidFill>
                  <a:schemeClr val="accent1"/>
                </a:solidFill>
              </a:rPr>
              <a:t> </a:t>
            </a:r>
            <a:r>
              <a:rPr lang="uk-UA" sz="2400" dirty="0" smtClean="0">
                <a:solidFill>
                  <a:schemeClr val="accent1"/>
                </a:solidFill>
              </a:rPr>
              <a:t>В</a:t>
            </a:r>
            <a:r>
              <a:rPr lang="ru-RU" sz="2400" dirty="0" err="1" smtClean="0">
                <a:solidFill>
                  <a:schemeClr val="accent1"/>
                </a:solidFill>
              </a:rPr>
              <a:t>ід</a:t>
            </a:r>
            <a:r>
              <a:rPr lang="ru-RU" sz="2400" dirty="0" smtClean="0">
                <a:solidFill>
                  <a:schemeClr val="accent1"/>
                </a:solidFill>
              </a:rPr>
              <a:t> того, </a:t>
            </a:r>
            <a:r>
              <a:rPr lang="ru-RU" sz="2400" dirty="0" err="1" smtClean="0">
                <a:solidFill>
                  <a:schemeClr val="accent1"/>
                </a:solidFill>
              </a:rPr>
              <a:t>чого</a:t>
            </a:r>
            <a:r>
              <a:rPr lang="ru-RU" sz="2400" dirty="0" smtClean="0">
                <a:solidFill>
                  <a:schemeClr val="accent1"/>
                </a:solidFill>
              </a:rPr>
              <a:t> </a:t>
            </a:r>
            <a:endParaRPr lang="ru-RU" sz="2400" dirty="0" smtClean="0">
              <a:solidFill>
                <a:schemeClr val="accent1"/>
              </a:solidFill>
            </a:endParaRPr>
          </a:p>
          <a:p>
            <a:pPr lvl="0">
              <a:buNone/>
            </a:pPr>
            <a:r>
              <a:rPr lang="ru-RU" sz="2400" dirty="0" smtClean="0">
                <a:solidFill>
                  <a:schemeClr val="accent1"/>
                </a:solidFill>
              </a:rPr>
              <a:t>  ми  </a:t>
            </a:r>
            <a:r>
              <a:rPr lang="ru-RU" sz="2400" dirty="0" err="1" smtClean="0">
                <a:solidFill>
                  <a:schemeClr val="accent1"/>
                </a:solidFill>
              </a:rPr>
              <a:t>навчимо</a:t>
            </a:r>
            <a:r>
              <a:rPr lang="ru-RU" sz="2400" dirty="0" smtClean="0">
                <a:solidFill>
                  <a:schemeClr val="accent1"/>
                </a:solidFill>
              </a:rPr>
              <a:t> </a:t>
            </a:r>
            <a:r>
              <a:rPr lang="ru-RU" sz="2400" dirty="0" err="1" smtClean="0">
                <a:solidFill>
                  <a:schemeClr val="accent1"/>
                </a:solidFill>
              </a:rPr>
              <a:t>учні</a:t>
            </a:r>
            <a:r>
              <a:rPr lang="uk-UA" sz="2400" dirty="0" smtClean="0">
                <a:solidFill>
                  <a:schemeClr val="accent1"/>
                </a:solidFill>
              </a:rPr>
              <a:t>в</a:t>
            </a:r>
            <a:r>
              <a:rPr lang="ru-RU" sz="2400" dirty="0" smtClean="0">
                <a:solidFill>
                  <a:schemeClr val="accent1"/>
                </a:solidFill>
              </a:rPr>
              <a:t> </a:t>
            </a:r>
            <a:r>
              <a:rPr lang="ru-RU" sz="2400" dirty="0" smtClean="0">
                <a:solidFill>
                  <a:schemeClr val="accent1"/>
                </a:solidFill>
              </a:rPr>
              <a:t>              </a:t>
            </a:r>
            <a:r>
              <a:rPr lang="ru-RU" sz="2400" dirty="0" err="1" smtClean="0">
                <a:solidFill>
                  <a:schemeClr val="accent1"/>
                </a:solidFill>
              </a:rPr>
              <a:t>покоління</a:t>
            </a:r>
            <a:r>
              <a:rPr lang="ru-RU" sz="2400" dirty="0" smtClean="0">
                <a:solidFill>
                  <a:schemeClr val="accent1"/>
                </a:solidFill>
              </a:rPr>
              <a:t> </a:t>
            </a:r>
            <a:r>
              <a:rPr lang="ru-RU" sz="2400" dirty="0" smtClean="0">
                <a:solidFill>
                  <a:schemeClr val="accent1"/>
                </a:solidFill>
              </a:rPr>
              <a:t>Z  </a:t>
            </a:r>
            <a:r>
              <a:rPr lang="ru-RU" sz="2400" dirty="0" err="1" smtClean="0">
                <a:solidFill>
                  <a:schemeClr val="accent1"/>
                </a:solidFill>
              </a:rPr>
              <a:t>і</a:t>
            </a:r>
            <a:r>
              <a:rPr lang="ru-RU" sz="2400" dirty="0" smtClean="0">
                <a:solidFill>
                  <a:schemeClr val="accent1"/>
                </a:solidFill>
              </a:rPr>
              <a:t> як </a:t>
            </a:r>
            <a:r>
              <a:rPr lang="ru-RU" sz="2400" dirty="0" smtClean="0">
                <a:solidFill>
                  <a:schemeClr val="accent1"/>
                </a:solidFill>
              </a:rPr>
              <a:t>              </a:t>
            </a:r>
            <a:r>
              <a:rPr lang="ru-RU" sz="2400" dirty="0" err="1" smtClean="0">
                <a:solidFill>
                  <a:schemeClr val="accent1"/>
                </a:solidFill>
              </a:rPr>
              <a:t>виховаємо</a:t>
            </a:r>
            <a:r>
              <a:rPr lang="ru-RU" sz="2400" dirty="0" smtClean="0">
                <a:solidFill>
                  <a:schemeClr val="accent1"/>
                </a:solidFill>
              </a:rPr>
              <a:t>, </a:t>
            </a:r>
          </a:p>
          <a:p>
            <a:pPr lvl="0">
              <a:buNone/>
            </a:pPr>
            <a:r>
              <a:rPr lang="ru-RU" sz="3200" dirty="0" smtClean="0">
                <a:solidFill>
                  <a:schemeClr val="accent1"/>
                </a:solidFill>
              </a:rPr>
              <a:t>      </a:t>
            </a:r>
            <a:r>
              <a:rPr lang="ru-RU" sz="3200" dirty="0" err="1" smtClean="0">
                <a:solidFill>
                  <a:schemeClr val="accent1"/>
                </a:solidFill>
              </a:rPr>
              <a:t>залежить</a:t>
            </a:r>
            <a:r>
              <a:rPr lang="ru-RU" sz="3200" dirty="0" smtClean="0">
                <a:solidFill>
                  <a:schemeClr val="accent1"/>
                </a:solidFill>
              </a:rPr>
              <a:t> </a:t>
            </a:r>
          </a:p>
          <a:p>
            <a:pPr lvl="0">
              <a:buNone/>
            </a:pPr>
            <a:r>
              <a:rPr lang="ru-RU" sz="3200" dirty="0" smtClean="0">
                <a:solidFill>
                  <a:schemeClr val="accent1"/>
                </a:solidFill>
              </a:rPr>
              <a:t> </a:t>
            </a:r>
            <a:r>
              <a:rPr lang="ru-RU" sz="3200" dirty="0" smtClean="0">
                <a:solidFill>
                  <a:schemeClr val="accent1"/>
                </a:solidFill>
              </a:rPr>
              <a:t>        </a:t>
            </a:r>
            <a:r>
              <a:rPr lang="ru-RU" sz="3600" dirty="0" smtClean="0">
                <a:solidFill>
                  <a:schemeClr val="accent1"/>
                </a:solidFill>
              </a:rPr>
              <a:t>наше</a:t>
            </a:r>
            <a:endParaRPr lang="ru-RU" sz="3600" dirty="0" smtClean="0">
              <a:solidFill>
                <a:schemeClr val="accent1"/>
              </a:solidFill>
            </a:endParaRPr>
          </a:p>
          <a:p>
            <a:pPr lvl="0">
              <a:buNone/>
            </a:pPr>
            <a:r>
              <a:rPr lang="ru-RU" sz="3200" dirty="0" smtClean="0">
                <a:solidFill>
                  <a:schemeClr val="accent1"/>
                </a:solidFill>
              </a:rPr>
              <a:t>   </a:t>
            </a:r>
            <a:r>
              <a:rPr lang="ru-RU" sz="4000" dirty="0" err="1" smtClean="0">
                <a:solidFill>
                  <a:schemeClr val="accent1"/>
                </a:solidFill>
              </a:rPr>
              <a:t>теперішнє</a:t>
            </a:r>
            <a:r>
              <a:rPr lang="ru-RU" sz="4000" dirty="0" smtClean="0">
                <a:solidFill>
                  <a:schemeClr val="accent1"/>
                </a:solidFill>
              </a:rPr>
              <a:t> </a:t>
            </a:r>
          </a:p>
          <a:p>
            <a:pPr lvl="0">
              <a:buNone/>
            </a:pPr>
            <a:r>
              <a:rPr lang="ru-RU" sz="4000" dirty="0" smtClean="0">
                <a:solidFill>
                  <a:schemeClr val="accent1"/>
                </a:solidFill>
              </a:rPr>
              <a:t> </a:t>
            </a:r>
            <a:r>
              <a:rPr lang="ru-RU" sz="4000" dirty="0" err="1" smtClean="0">
                <a:solidFill>
                  <a:schemeClr val="accent1"/>
                </a:solidFill>
              </a:rPr>
              <a:t>й</a:t>
            </a:r>
            <a:r>
              <a:rPr lang="ru-RU" sz="4000" dirty="0" smtClean="0">
                <a:solidFill>
                  <a:schemeClr val="accent1"/>
                </a:solidFill>
              </a:rPr>
              <a:t>  </a:t>
            </a:r>
            <a:r>
              <a:rPr lang="ru-RU" sz="4000" dirty="0" err="1" smtClean="0">
                <a:solidFill>
                  <a:schemeClr val="accent1"/>
                </a:solidFill>
              </a:rPr>
              <a:t>майбутнє</a:t>
            </a:r>
            <a:r>
              <a:rPr lang="ru-RU" sz="4000" dirty="0" smtClean="0">
                <a:solidFill>
                  <a:schemeClr val="accent1"/>
                </a:solidFill>
              </a:rPr>
              <a:t>… </a:t>
            </a:r>
            <a:endParaRPr lang="ru-RU" sz="4000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908704" y="836712"/>
            <a:ext cx="1152128" cy="1412776"/>
          </a:xfrm>
          <a:prstGeom prst="plaqu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 descr="Ти хто? Теорія поколінь. Покоління Z - діти ХХІ століття"/>
          <p:cNvPicPr>
            <a:picLocks noChangeAspect="1" noChangeArrowheads="1"/>
          </p:cNvPicPr>
          <p:nvPr/>
        </p:nvPicPr>
        <p:blipFill>
          <a:blip r:embed="rId3" cstate="print"/>
          <a:srcRect l="75898" t="52751" r="5793" b="2100"/>
          <a:stretch>
            <a:fillRect/>
          </a:stretch>
        </p:blipFill>
        <p:spPr bwMode="auto">
          <a:xfrm>
            <a:off x="4572000" y="1988840"/>
            <a:ext cx="1368152" cy="30243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290</TotalTime>
  <Words>278</Words>
  <Application>Microsoft Office PowerPoint</Application>
  <PresentationFormat>Экран (4:3)</PresentationFormat>
  <Paragraphs>58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Апекс</vt:lpstr>
      <vt:lpstr>Пошук форм і методів ефективної роботи сучасного педагога з поколінням Z</vt:lpstr>
      <vt:lpstr>Діти покоління  Z: хто вони і які?</vt:lpstr>
      <vt:lpstr>Про сучасних  “зетів”(Z)</vt:lpstr>
      <vt:lpstr>             Ознаки дітей покоління Z:       </vt:lpstr>
      <vt:lpstr>Як учителеві стати чарівником  в очах учнів?</vt:lpstr>
      <vt:lpstr>Поради сучасним учителям  (у тому числі й учителям зарубіжної літератури )</vt:lpstr>
      <vt:lpstr>Рекомендації щодо організації навчання дітей покоління Z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Пошук форм і методів ефективної роботи сучасного педагога з поколінням Z</dc:title>
  <dc:creator>Надя</dc:creator>
  <cp:lastModifiedBy>Пользователь Windows</cp:lastModifiedBy>
  <cp:revision>32</cp:revision>
  <dcterms:created xsi:type="dcterms:W3CDTF">2020-11-25T18:23:46Z</dcterms:created>
  <dcterms:modified xsi:type="dcterms:W3CDTF">2020-11-29T20:23:47Z</dcterms:modified>
</cp:coreProperties>
</file>