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68" r:id="rId2"/>
    <p:sldId id="294" r:id="rId3"/>
    <p:sldId id="293" r:id="rId4"/>
    <p:sldId id="295" r:id="rId5"/>
    <p:sldId id="270" r:id="rId6"/>
    <p:sldId id="288" r:id="rId7"/>
    <p:sldId id="300" r:id="rId8"/>
    <p:sldId id="296" r:id="rId9"/>
    <p:sldId id="271" r:id="rId10"/>
    <p:sldId id="298" r:id="rId11"/>
    <p:sldId id="297" r:id="rId12"/>
    <p:sldId id="292" r:id="rId13"/>
    <p:sldId id="26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E6A96-7ADA-4E4E-A400-22BF16B23725}" type="datetimeFigureOut">
              <a:rPr lang="uk-UA" smtClean="0"/>
              <a:pPr/>
              <a:t>19.11.2019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CC0A0-41C7-4C53-B441-FD854AA8A55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C0A0-41C7-4C53-B441-FD854AA8A555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C0A0-41C7-4C53-B441-FD854AA8A555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C0A0-41C7-4C53-B441-FD854AA8A555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467543"/>
            <a:ext cx="7772400" cy="5832647"/>
          </a:xfrm>
        </p:spPr>
        <p:txBody>
          <a:bodyPr>
            <a:normAutofit/>
          </a:bodyPr>
          <a:lstStyle/>
          <a:p>
            <a:r>
              <a:rPr lang="uk-UA" sz="6000" b="1" i="1" dirty="0" smtClean="0">
                <a:solidFill>
                  <a:schemeClr val="accent1"/>
                </a:solidFill>
              </a:rPr>
              <a:t>У творчій лабораторії  вчителя</a:t>
            </a:r>
            <a:endParaRPr lang="uk-UA" sz="6000" b="1" i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 descr="http://33school.org.ua/images/school/1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321601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 cstate="print"/>
          <a:srcRect t="13348"/>
          <a:stretch>
            <a:fillRect/>
          </a:stretch>
        </p:blipFill>
        <p:spPr bwMode="auto">
          <a:xfrm>
            <a:off x="4283968" y="2708920"/>
            <a:ext cx="4355976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Прямая со стрелкой 7"/>
          <p:cNvCxnSpPr/>
          <p:nvPr/>
        </p:nvCxnSpPr>
        <p:spPr>
          <a:xfrm>
            <a:off x="10116616" y="-4572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Documents and Settings\Admin\Рабочий стол\pac_kalend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797152"/>
            <a:ext cx="1690678" cy="16906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buNone/>
            </a:pPr>
            <a:r>
              <a:rPr lang="uk-UA" sz="4000" b="1" i="1" dirty="0" smtClean="0">
                <a:solidFill>
                  <a:schemeClr val="accent2"/>
                </a:solidFill>
              </a:rPr>
              <a:t>                </a:t>
            </a:r>
            <a:r>
              <a:rPr lang="uk-UA" sz="4000" b="1" i="1" dirty="0" smtClean="0">
                <a:solidFill>
                  <a:schemeClr val="accent1"/>
                </a:solidFill>
              </a:rPr>
              <a:t>Моя територія творчості</a:t>
            </a:r>
            <a:endParaRPr lang="uk-UA" sz="4000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 descr="C:\Users\Надiя\Desktop\DPP_0320.JPG"/>
          <p:cNvPicPr>
            <a:picLocks noChangeAspect="1" noChangeArrowheads="1"/>
          </p:cNvPicPr>
          <p:nvPr/>
        </p:nvPicPr>
        <p:blipFill>
          <a:blip r:embed="rId2" cstate="print"/>
          <a:srcRect l="6621" t="21761" r="69853" b="18372"/>
          <a:stretch>
            <a:fillRect/>
          </a:stretch>
        </p:blipFill>
        <p:spPr bwMode="auto">
          <a:xfrm>
            <a:off x="3203848" y="1124744"/>
            <a:ext cx="1224136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C:\Users\Надiя\Desktop\Для Над. Роман. Кучер\Анастасія до портфоліо\DSC08150.JPG"/>
          <p:cNvPicPr>
            <a:picLocks noChangeAspect="1" noChangeArrowheads="1"/>
          </p:cNvPicPr>
          <p:nvPr/>
        </p:nvPicPr>
        <p:blipFill>
          <a:blip r:embed="rId3" cstate="print"/>
          <a:srcRect l="6650" t="35634" r="11937" b="10283"/>
          <a:stretch>
            <a:fillRect/>
          </a:stretch>
        </p:blipFill>
        <p:spPr>
          <a:xfrm>
            <a:off x="4175448" y="4410075"/>
            <a:ext cx="4968552" cy="2447925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8" name="Содержимое 6" descr="C:\Users\Надiя\Desktop\DSC_0443 (2).JPG"/>
          <p:cNvPicPr>
            <a:picLocks/>
          </p:cNvPicPr>
          <p:nvPr/>
        </p:nvPicPr>
        <p:blipFill>
          <a:blip r:embed="rId4" cstate="print"/>
          <a:srcRect l="32686" r="11269"/>
          <a:stretch>
            <a:fillRect/>
          </a:stretch>
        </p:blipFill>
        <p:spPr>
          <a:xfrm>
            <a:off x="323528" y="1196752"/>
            <a:ext cx="2580134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)\Desktop\6-б фото\IMG_20171019_131621_HD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37112"/>
            <a:ext cx="302433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)\Desktop\DSC_0258.JPG"/>
          <p:cNvPicPr/>
          <p:nvPr/>
        </p:nvPicPr>
        <p:blipFill>
          <a:blip r:embed="rId6" cstate="print"/>
          <a:srcRect l="9290" t="13642" r="6254" b="5489"/>
          <a:stretch>
            <a:fillRect/>
          </a:stretch>
        </p:blipFill>
        <p:spPr bwMode="auto">
          <a:xfrm>
            <a:off x="4427984" y="1412776"/>
            <a:ext cx="363589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1"/>
                </a:solidFill>
              </a:rPr>
              <a:t>           Підвищуємо педагогічну майстерність</a:t>
            </a:r>
            <a:endParaRPr lang="uk-UA" dirty="0">
              <a:solidFill>
                <a:schemeClr val="accent1"/>
              </a:solidFill>
            </a:endParaRPr>
          </a:p>
        </p:txBody>
      </p:sp>
      <p:pic>
        <p:nvPicPr>
          <p:cNvPr id="3" name="Рисунок 2" descr="C:\Users\)\Desktop\робочий стіл\3 телефона\Camera\IMG_20170929_092439.jpg"/>
          <p:cNvPicPr/>
          <p:nvPr/>
        </p:nvPicPr>
        <p:blipFill>
          <a:blip r:embed="rId2" cstate="print"/>
          <a:srcRect l="34386" t="19265" r="17281" b="58428"/>
          <a:stretch>
            <a:fillRect/>
          </a:stretch>
        </p:blipFill>
        <p:spPr bwMode="auto">
          <a:xfrm>
            <a:off x="3347864" y="1628800"/>
            <a:ext cx="27718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)\Desktop\робочий стіл\3 телефона\Новая папка\IMG-9ae52ecfef9ba2e7c5b56ff30ac3d0aa-V.jpg"/>
          <p:cNvPicPr/>
          <p:nvPr/>
        </p:nvPicPr>
        <p:blipFill>
          <a:blip r:embed="rId3" cstate="print"/>
          <a:srcRect l="15133" t="13456" r="17919" b="14731"/>
          <a:stretch>
            <a:fillRect/>
          </a:stretch>
        </p:blipFill>
        <p:spPr bwMode="auto">
          <a:xfrm>
            <a:off x="5903640" y="1340768"/>
            <a:ext cx="32403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творча група Борщів\семінар 29.11.17\IMG_20171129_105037.jpg"/>
          <p:cNvPicPr>
            <a:picLocks noChangeAspect="1" noChangeArrowheads="1"/>
          </p:cNvPicPr>
          <p:nvPr/>
        </p:nvPicPr>
        <p:blipFill>
          <a:blip r:embed="rId4" cstate="print"/>
          <a:srcRect l="15294" t="21818" r="28234" b="13419"/>
          <a:stretch>
            <a:fillRect/>
          </a:stretch>
        </p:blipFill>
        <p:spPr bwMode="auto">
          <a:xfrm>
            <a:off x="0" y="1268760"/>
            <a:ext cx="2843808" cy="2492896"/>
          </a:xfrm>
          <a:prstGeom prst="rect">
            <a:avLst/>
          </a:prstGeom>
          <a:noFill/>
        </p:spPr>
      </p:pic>
      <p:pic>
        <p:nvPicPr>
          <p:cNvPr id="8" name="Рисунок 7" descr="E:\творча група Борщів\семінар 29.11.17\IMG_20171129_104859.jpg"/>
          <p:cNvPicPr/>
          <p:nvPr/>
        </p:nvPicPr>
        <p:blipFill>
          <a:blip r:embed="rId5" cstate="print"/>
          <a:srcRect l="14968" t="18666" r="16415" b="5186"/>
          <a:stretch>
            <a:fillRect/>
          </a:stretch>
        </p:blipFill>
        <p:spPr bwMode="auto">
          <a:xfrm>
            <a:off x="179512" y="4005064"/>
            <a:ext cx="3456384" cy="262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C:\Documents and Settings\Admin\Рабочий стол\для стать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365104"/>
            <a:ext cx="1440160" cy="1377544"/>
          </a:xfrm>
          <a:prstGeom prst="rect">
            <a:avLst/>
          </a:prstGeom>
          <a:solidFill>
            <a:srgbClr val="92D050"/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" name="Рисунок 8" descr="C:\Users\)\Desktop\IMG-b3f6ab377859a576647ea401ffa0addd-V.jpg"/>
          <p:cNvPicPr/>
          <p:nvPr/>
        </p:nvPicPr>
        <p:blipFill>
          <a:blip r:embed="rId7" cstate="print"/>
          <a:srcRect l="6044" r="9218"/>
          <a:stretch>
            <a:fillRect/>
          </a:stretch>
        </p:blipFill>
        <p:spPr bwMode="auto">
          <a:xfrm>
            <a:off x="5580112" y="4149080"/>
            <a:ext cx="3347863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Учителю! </a:t>
            </a:r>
            <a:br>
              <a:rPr lang="uk-UA" b="1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b="1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Оркестр твій звучить!!! </a:t>
            </a:r>
            <a:br>
              <a:rPr lang="uk-UA" b="1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5148064" cy="492514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Живе музикант у акордах,       Які на концерті зіграв, Спортсмен видатний -                         у рекордах,                                         Хірург – у тих, кого врятував.</a:t>
            </a:r>
            <a:br>
              <a:rPr lang="uk-UA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uk-UA" i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Художник живе у картинах, Живе астроном у зірках...</a:t>
            </a:r>
            <a:br>
              <a:rPr lang="uk-UA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 вчитель, він, мабуть,єдиний  - у наших серцях і думках…</a:t>
            </a:r>
            <a:endParaRPr lang="uk-UA" dirty="0"/>
          </a:p>
        </p:txBody>
      </p:sp>
      <p:pic>
        <p:nvPicPr>
          <p:cNvPr id="4" name="Рисунок 3" descr="C:\Users\)\Desktop\6-б фото\DSC_1200.JPG"/>
          <p:cNvPicPr/>
          <p:nvPr/>
        </p:nvPicPr>
        <p:blipFill>
          <a:blip r:embed="rId2" cstate="print"/>
          <a:srcRect t="8571"/>
          <a:stretch>
            <a:fillRect/>
          </a:stretch>
        </p:blipFill>
        <p:spPr bwMode="auto">
          <a:xfrm>
            <a:off x="5868144" y="1340768"/>
            <a:ext cx="32758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евчук\Desktop\P206005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61048"/>
            <a:ext cx="2627784" cy="271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Надiя\Desktop\IMG_0611.JPG"/>
          <p:cNvPicPr/>
          <p:nvPr/>
        </p:nvPicPr>
        <p:blipFill>
          <a:blip r:embed="rId4" cstate="print"/>
          <a:srcRect l="26625" t="11804" r="29582" b="4740"/>
          <a:stretch>
            <a:fillRect/>
          </a:stretch>
        </p:blipFill>
        <p:spPr bwMode="auto">
          <a:xfrm>
            <a:off x="4860032" y="2780928"/>
            <a:ext cx="187220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2" name="Picture 4" descr="Картинки по запросу словесніс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628800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dirty="0" smtClean="0"/>
              <a:t> </a:t>
            </a:r>
          </a:p>
          <a:p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</a:rPr>
              <a:t>Усім творчих злетів !!!</a:t>
            </a:r>
            <a:endParaRPr lang="uk-UA" sz="6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793363"/>
          <a:ext cx="8784975" cy="6087840"/>
        </p:xfrm>
        <a:graphic>
          <a:graphicData uri="http://schemas.openxmlformats.org/drawingml/2006/table">
            <a:tbl>
              <a:tblPr/>
              <a:tblGrid>
                <a:gridCol w="423124"/>
                <a:gridCol w="1869371"/>
                <a:gridCol w="875531"/>
                <a:gridCol w="1720112"/>
                <a:gridCol w="1266134"/>
                <a:gridCol w="1369370"/>
                <a:gridCol w="1261333"/>
              </a:tblGrid>
              <a:tr h="10897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п/</a:t>
                      </a:r>
                      <a:r>
                        <a:rPr lang="uk-UA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Прізвище </a:t>
                      </a:r>
                      <a:r>
                        <a:rPr lang="uk-UA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ім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’</a:t>
                      </a: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батькові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вчителя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Рік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наро-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дження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Стаж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Категорія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Звання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Курсова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пере-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підготовка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Бартошко</a:t>
                      </a:r>
                      <a:endParaRPr lang="uk-UA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Лариса  Володимирівна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1973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Вища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старший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вчитель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11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Валігродська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Надія Дмитрівна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1970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Вища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методист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11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Ванджура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Тетяна  </a:t>
                      </a: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Йосафатівна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1971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Вища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старший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вчитель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853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Кучер </a:t>
                      </a:r>
                    </a:p>
                    <a:p>
                      <a:pPr algn="ctr"/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Надія  Романівна</a:t>
                      </a:r>
                      <a:endParaRPr lang="uk-UA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1967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Вища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старший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вчитель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2012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089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Личук</a:t>
                      </a: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Наталія </a:t>
                      </a:r>
                    </a:p>
                    <a:p>
                      <a:pPr algn="ctr"/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Миколаївна </a:t>
                      </a:r>
                      <a:endParaRPr lang="uk-UA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1955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Вища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методист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133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Паламар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Олександра Олександрівна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1963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Вища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методист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11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Розіна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Любов Дмитрівна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1960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Вища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методист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853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Юхненко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Світлана Валентинівна</a:t>
                      </a: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1961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Вища</a:t>
                      </a:r>
                    </a:p>
                  </a:txBody>
                  <a:tcPr marL="44890" marR="44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старший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вчитель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2012</a:t>
                      </a:r>
                      <a:endParaRPr lang="uk-UA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890" marR="448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61612" y="47798"/>
            <a:ext cx="8682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Відомості про вчителів словесності  Борщівської ЗОШ І – ІІІ ступенів №1 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19" y="1196750"/>
          <a:ext cx="8568954" cy="5549666"/>
        </p:xfrm>
        <a:graphic>
          <a:graphicData uri="http://schemas.openxmlformats.org/drawingml/2006/table">
            <a:tbl>
              <a:tblPr/>
              <a:tblGrid>
                <a:gridCol w="489939"/>
                <a:gridCol w="3485648"/>
                <a:gridCol w="4593367"/>
              </a:tblGrid>
              <a:tr h="587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400" b="1" i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uk-UA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Прізвище ім’я по батькові вчителя</a:t>
                      </a: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Проблема, над якою працює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вчитель</a:t>
                      </a: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uk-UA" sz="14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Бартошко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Лариса </a:t>
                      </a: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Володимирівна</a:t>
                      </a: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Нестандартні форми проведення уроків позакласного 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читання.</a:t>
                      </a:r>
                      <a:endParaRPr lang="uk-UA" sz="1400" b="1" i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uk-UA" sz="14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Валігродська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Надія </a:t>
                      </a: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Дмитрівна</a:t>
                      </a: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Впровадження інноваційних технологій на уроках зв’язного мовлення.</a:t>
                      </a: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uk-UA" sz="14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Ванджура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Тетяна  </a:t>
                      </a:r>
                      <a:r>
                        <a:rPr lang="uk-UA" sz="1400" b="1" i="1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Йосафатівна</a:t>
                      </a:r>
                      <a:endParaRPr lang="uk-UA" sz="1400" b="1" i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Використання інноваційних технологій на уроках української мови та 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літератури.</a:t>
                      </a:r>
                      <a:endParaRPr lang="uk-UA" sz="1400" b="1" i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385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uk-UA" sz="14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Кучер </a:t>
                      </a:r>
                      <a:r>
                        <a:rPr lang="uk-UA" sz="1400" b="1" i="1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Надія </a:t>
                      </a: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Романівна</a:t>
                      </a:r>
                    </a:p>
                  </a:txBody>
                  <a:tcPr marL="63372" marR="63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І</a:t>
                      </a:r>
                      <a:r>
                        <a:rPr lang="uk-UA" sz="1200" b="1" i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нтерактивні технології навчання і виховання </a:t>
                      </a:r>
                      <a:br>
                        <a:rPr lang="uk-UA" sz="1200" b="1" i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uk-UA" sz="1200" b="1" i="1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як засіб розвитку   творчого мислення учня.</a:t>
                      </a:r>
                      <a:endParaRPr lang="uk-UA" sz="1200" b="1" i="1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372" marR="63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uk-UA" sz="14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</a:t>
                      </a:r>
                      <a:r>
                        <a:rPr lang="uk-UA" sz="1400" b="1" i="1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Личук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Наталія Миколаївна</a:t>
                      </a:r>
                    </a:p>
                  </a:txBody>
                  <a:tcPr marL="63372" marR="63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Проектна технологія на уроках зарубіжної літератури як один із чинників </a:t>
                      </a:r>
                      <a:r>
                        <a:rPr lang="uk-UA" sz="1400" b="1" i="1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навчально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 </a:t>
                      </a: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виховного процесу.</a:t>
                      </a:r>
                    </a:p>
                  </a:txBody>
                  <a:tcPr marL="63372" marR="63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uk-UA" sz="14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Паламар</a:t>
                      </a:r>
                      <a:r>
                        <a:rPr lang="uk-UA" sz="1400" b="1" i="1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Олександра </a:t>
                      </a: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Олександрівна</a:t>
                      </a: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Формування духовного світу школярів засобами художнього 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слова.</a:t>
                      </a:r>
                      <a:endParaRPr lang="uk-UA" sz="1400" b="1" i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uk-UA" sz="14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Розіна</a:t>
                      </a:r>
                      <a:r>
                        <a:rPr lang="uk-UA" sz="1400" b="1" i="1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Любов </a:t>
                      </a: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Дмитрівна</a:t>
                      </a: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Розвиток творчих здібностей на уроках  української  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літератури.</a:t>
                      </a:r>
                      <a:endParaRPr lang="uk-UA" sz="1400" b="1" i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0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uk-UA" sz="14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72" marR="63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Юхненко</a:t>
                      </a:r>
                      <a:r>
                        <a:rPr lang="uk-UA" sz="1400" b="1" i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Світлана Валентинівна</a:t>
                      </a:r>
                    </a:p>
                  </a:txBody>
                  <a:tcPr marL="63372" marR="63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Формування гармонійної особистості на уроках зарубіжної літератури.</a:t>
                      </a:r>
                    </a:p>
                  </a:txBody>
                  <a:tcPr marL="63372" marR="633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11560" y="373887"/>
            <a:ext cx="853244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Самоосвітня робота  вчителів – словесників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 підвищенням рівня       професійної майстерності</a:t>
            </a:r>
            <a:endParaRPr kumimoji="0" lang="uk-UA" sz="2000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/>
              <a:tblGrid>
                <a:gridCol w="3344877"/>
                <a:gridCol w="5799123"/>
              </a:tblGrid>
              <a:tr h="608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0" b="1" i="1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Компетентність </a:t>
                      </a:r>
                      <a:endParaRPr lang="uk-UA" sz="3000" b="1" i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i="1" dirty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Види робіт на уроках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53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Пізнавальна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Презентації,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повідомлення, інтерв’ю з письменником, гра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«Екскурсійне бюро»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4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Комунікативна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Бесіди,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дискусії, диспути, уроки –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суди,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відповіді на проблемні питання.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2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Інформативна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Самостійна робота з книгою, пошук інформації в бібліотеці, робота з каталогом, випуск літературних газет.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53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Полікультурна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Гра –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мандрівка країнами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видатних поетів і письменників, відвідування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музеїв.</a:t>
                      </a:r>
                      <a:endParaRPr lang="uk-UA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0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Самоосвіти і </a:t>
                      </a:r>
                      <a:r>
                        <a:rPr lang="uk-UA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саморозвитку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Пошук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цікавої   інформації, відповіді на проблемні питання. Самостійні роботи з текстами, критичним матеріалом. Різнорівневі завдання для роботи в групах.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2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Соціальна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Різна інтерпретація творів,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дебати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дискусії, гра «Дай реальну пораду герою…», «Зміни трагічну долю героя…»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8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Продуктивна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Участь у літературних конкурсах, предметному тижні, інсценуваннях уривків з літературних творів,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перегляд кіно, уроки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додаткового читання. 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1971"/>
          <p:cNvPicPr/>
          <p:nvPr/>
        </p:nvPicPr>
        <p:blipFill>
          <a:blip r:embed="rId2" cstate="print"/>
          <a:srcRect t="11363" b="6818"/>
          <a:stretch>
            <a:fillRect/>
          </a:stretch>
        </p:blipFill>
        <p:spPr bwMode="auto">
          <a:xfrm>
            <a:off x="2699792" y="4077072"/>
            <a:ext cx="3816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N1970"/>
          <p:cNvPicPr/>
          <p:nvPr/>
        </p:nvPicPr>
        <p:blipFill>
          <a:blip r:embed="rId3" cstate="print"/>
          <a:srcRect t="15909"/>
          <a:stretch>
            <a:fillRect/>
          </a:stretch>
        </p:blipFill>
        <p:spPr bwMode="auto">
          <a:xfrm>
            <a:off x="5220072" y="1124744"/>
            <a:ext cx="37444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MC900280530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564904"/>
            <a:ext cx="1822764" cy="1632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1"/>
                </a:solidFill>
              </a:rPr>
              <a:t>Зростаємо у творчості</a:t>
            </a:r>
            <a:endParaRPr lang="uk-UA" b="1" i="1" dirty="0">
              <a:solidFill>
                <a:schemeClr val="accent1"/>
              </a:solidFill>
            </a:endParaRPr>
          </a:p>
        </p:txBody>
      </p:sp>
      <p:pic>
        <p:nvPicPr>
          <p:cNvPr id="11" name="Picture 2" descr="C:\Users\)\Desktop\Звіт Кучер на педраду\DSC_0218.JPG"/>
          <p:cNvPicPr>
            <a:picLocks noChangeAspect="1" noChangeArrowheads="1"/>
          </p:cNvPicPr>
          <p:nvPr/>
        </p:nvPicPr>
        <p:blipFill>
          <a:blip r:embed="rId5" cstate="print"/>
          <a:srcRect l="7952" t="23628" r="5913" b="13998"/>
          <a:stretch>
            <a:fillRect/>
          </a:stretch>
        </p:blipFill>
        <p:spPr bwMode="auto">
          <a:xfrm>
            <a:off x="179512" y="1124744"/>
            <a:ext cx="3672408" cy="266429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Картинки по запросу сло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772816"/>
            <a:ext cx="2592288" cy="2160240"/>
          </a:xfrm>
          <a:prstGeom prst="rect">
            <a:avLst/>
          </a:prstGeom>
          <a:noFill/>
        </p:spPr>
      </p:pic>
      <p:pic>
        <p:nvPicPr>
          <p:cNvPr id="4" name="Picture 3" descr="C:\Users\)\Desktop\Звіт Кучер на педраду\DSC_0691.JPG"/>
          <p:cNvPicPr>
            <a:picLocks noChangeAspect="1" noChangeArrowheads="1"/>
          </p:cNvPicPr>
          <p:nvPr/>
        </p:nvPicPr>
        <p:blipFill>
          <a:blip r:embed="rId3" cstate="print"/>
          <a:srcRect l="5279" t="6522" r="7355"/>
          <a:stretch>
            <a:fillRect/>
          </a:stretch>
        </p:blipFill>
        <p:spPr bwMode="auto">
          <a:xfrm>
            <a:off x="323528" y="3429000"/>
            <a:ext cx="3275856" cy="30963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75856" y="2636912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chemeClr val="accent2"/>
                </a:solidFill>
              </a:rPr>
              <a:t>і</a:t>
            </a:r>
            <a:endParaRPr lang="uk-UA" b="1" i="1" dirty="0">
              <a:solidFill>
                <a:schemeClr val="accent2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1"/>
                </a:solidFill>
              </a:rPr>
              <a:t>Учитель – це завжди творець…</a:t>
            </a:r>
            <a:endParaRPr lang="uk-UA" b="1" i="1" dirty="0">
              <a:solidFill>
                <a:schemeClr val="accent1"/>
              </a:solidFill>
            </a:endParaRPr>
          </a:p>
        </p:txBody>
      </p:sp>
      <p:pic>
        <p:nvPicPr>
          <p:cNvPr id="9" name="Рисунок 8" descr="/Files/images/nest_uroki_ukr_movi/ембл.JPG"/>
          <p:cNvPicPr/>
          <p:nvPr/>
        </p:nvPicPr>
        <p:blipFill>
          <a:blip r:embed="rId4" cstate="print"/>
          <a:srcRect l="4878" r="34146" b="16401"/>
          <a:stretch>
            <a:fillRect/>
          </a:stretch>
        </p:blipFill>
        <p:spPr bwMode="auto">
          <a:xfrm>
            <a:off x="3779912" y="4005064"/>
            <a:ext cx="2016224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)\Desktop\робочий стіл\День народження\20170913_111128.jpg"/>
          <p:cNvPicPr/>
          <p:nvPr/>
        </p:nvPicPr>
        <p:blipFill>
          <a:blip r:embed="rId5" cstate="print"/>
          <a:srcRect l="44313" t="19422" r="15761" b="40225"/>
          <a:stretch>
            <a:fillRect/>
          </a:stretch>
        </p:blipFill>
        <p:spPr bwMode="auto">
          <a:xfrm>
            <a:off x="179512" y="1268760"/>
            <a:ext cx="25148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)\Desktop\IMG-cfaf5b785d5c67e0de902d6ddd4b99a3-V.jpg"/>
          <p:cNvPicPr/>
          <p:nvPr/>
        </p:nvPicPr>
        <p:blipFill>
          <a:blip r:embed="rId6" cstate="print"/>
          <a:srcRect l="9606" r="13701"/>
          <a:stretch>
            <a:fillRect/>
          </a:stretch>
        </p:blipFill>
        <p:spPr bwMode="auto">
          <a:xfrm>
            <a:off x="5796136" y="4293096"/>
            <a:ext cx="316835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)\Desktop\Звіт Кучер на педраду\DSC_0189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580112" y="1268760"/>
            <a:ext cx="3563888" cy="295232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Наші успіхи</a:t>
            </a:r>
            <a:endParaRPr lang="uk-UA" sz="4800" b="1" i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51520" y="446296"/>
            <a:ext cx="2376264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Олімпіада з української мови та літератури:                                                                                            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2013 – 2014  н. р.   - диплом І ступеня  - 2 учні, диплом ІІ ступеня – 3 учні, диплом ІІІ ступеня – 2 учні; в ІІІ етапі конкурсу - диплом ІІ ступеня - 1 учень;                                                                                                                                                                                                    2014 – 2015  н. р. - диплом І ступеня  - 2 учні, диплом ІІ ступеня – 2 учні, диплом ІІІ ступеня – 2 учні; в ІІІ етапі - диплом ІІІ ступеня – 1 учень;                                                                                                                                              2015 – 2016  н. р. - диплом І ступеня – 1 учень, диплом ІІ ступеня – 2 учні, диплом ІІІ ступеня – 2 учні;                                                                                                                         2016– 2017  н. р. - диплом І ступеня – 2 учні, диплом ІІІ ступеня – 1 учень,                                                   </a:t>
            </a:r>
            <a:r>
              <a:rPr lang="uk-UA" sz="1400" dirty="0" smtClean="0"/>
              <a:t>у 2017– 2018  н. р. -  диплом І ступеня – 2 учні, диплом ІІ ступеня – 2 учні, диплом ІІІ ступеня – 1 учень.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915816" y="1289906"/>
            <a:ext cx="295232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Міжнародний конкурс  з  української мови                                     ім. </a:t>
            </a:r>
            <a:r>
              <a:rPr lang="uk-UA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П. </a:t>
            </a:r>
            <a:r>
              <a:rPr lang="uk-UA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Яцика</a:t>
            </a:r>
            <a:r>
              <a:rPr lang="uk-UA" sz="1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:                                                                 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2013 – 2014  н. р.   - диплом І ступеня  - 2 учні, диплом ІІІ ступеня – 2 учні;                                                                                                 2014 – 2015  н. р. - диплом І ступеня  - 3 учні, диплом ІІ ступеня – 2 учні, диплом ІІІ ступеня – 2 учні;                                                                                                                                                 2015 – 2016  н. р. - диплом І ступеня – 2 учні, диплом ІІ ступеня – 3 учні, диплом ІІІ ступеня – 3 учні; в ІІІ етапі  конкурсу диплом ІІІ ступеня - 1 учень;                                                                                                                            2016– 2017  н. р. - диплом І ступеня – 3 учні, диплом ІІ ступеня – 1 учень, диплом ІІІ ступеня – 3 учні та в ІІІ етапі  конкурсу диплом ІІ ступеня - 1 учень;                                                                                                                                                                                                                                  2017–2018 н. р. - диплом І ступеня – 3 учні, диплом ІІ ступеня – 1 учень, диплом ІІІ ступеня – 3 учні.                                                                                                                                       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444208" y="1268760"/>
            <a:ext cx="2376264" cy="438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Міжнародний мовно-літературний конкурс ім. Т. Шевченка : 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2013 – 2014  н. р.   - диплом І ступеня  - 2 учні, диплом ІІ ступеня – 3 учні, диплом ІІІ ступеня – 2 учні;                                                                                                                                               2014 – 2015  н. р. - диплом І ступеня  - 2 учні, диплом ІІ ступеня – 2 учні, диплом ІІІ ступеня – 2 учні;                                                                                                                                                 2015 – 2016  н. р. - диплом І ступеня – 2 учні, диплом ІІ ступеня – 3 учні, диплом ІІІ ступеня – 2 учні;                                                                                                                                2016– 2017  н. р. - диплом І ступеня – 1 учень, диплом ІІ ступеня – 2 учні, диплом ІІІ ступеня – 1 учень .                                                                                                  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1"/>
                </a:solidFill>
              </a:rPr>
              <a:t>Розвиваємо творчу особистість</a:t>
            </a:r>
            <a:endParaRPr lang="uk-UA" b="1" i="1" dirty="0">
              <a:solidFill>
                <a:schemeClr val="accent1"/>
              </a:solidFill>
            </a:endParaRPr>
          </a:p>
        </p:txBody>
      </p:sp>
      <p:pic>
        <p:nvPicPr>
          <p:cNvPr id="4" name="Picture 2" descr="C:\Users\)\Desktop\Звіт Кучер на педраду\DSC_0222.JPG"/>
          <p:cNvPicPr>
            <a:picLocks noChangeAspect="1" noChangeArrowheads="1"/>
          </p:cNvPicPr>
          <p:nvPr/>
        </p:nvPicPr>
        <p:blipFill>
          <a:blip r:embed="rId3" cstate="print"/>
          <a:srcRect l="16881" t="18426" r="38874" b="7844"/>
          <a:stretch>
            <a:fillRect/>
          </a:stretch>
        </p:blipFill>
        <p:spPr bwMode="auto">
          <a:xfrm>
            <a:off x="0" y="2924944"/>
            <a:ext cx="2699792" cy="3384376"/>
          </a:xfrm>
          <a:prstGeom prst="rect">
            <a:avLst/>
          </a:prstGeom>
          <a:noFill/>
        </p:spPr>
      </p:pic>
      <p:pic>
        <p:nvPicPr>
          <p:cNvPr id="7" name="Picture 2" descr="Символ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941168"/>
            <a:ext cx="3888432" cy="1916832"/>
          </a:xfrm>
          <a:prstGeom prst="rect">
            <a:avLst/>
          </a:prstGeom>
          <a:noFill/>
        </p:spPr>
      </p:pic>
      <p:pic>
        <p:nvPicPr>
          <p:cNvPr id="9" name="Рисунок 8" descr="C:\Users\)\Desktop\IMG_20180209_095500.jpg"/>
          <p:cNvPicPr/>
          <p:nvPr/>
        </p:nvPicPr>
        <p:blipFill>
          <a:blip r:embed="rId5" cstate="print"/>
          <a:srcRect l="10667" t="4520" r="12717" b="2762"/>
          <a:stretch>
            <a:fillRect/>
          </a:stretch>
        </p:blipFill>
        <p:spPr bwMode="auto">
          <a:xfrm>
            <a:off x="2483768" y="1844824"/>
            <a:ext cx="2981946" cy="284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)\Desktop\DSCN2861.JPG"/>
          <p:cNvPicPr/>
          <p:nvPr/>
        </p:nvPicPr>
        <p:blipFill>
          <a:blip r:embed="rId6" cstate="print"/>
          <a:srcRect l="12693" t="15858" r="12876" b="12621"/>
          <a:stretch>
            <a:fillRect/>
          </a:stretch>
        </p:blipFill>
        <p:spPr bwMode="auto">
          <a:xfrm>
            <a:off x="5436096" y="1268760"/>
            <a:ext cx="370790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)\Desktop\DSC_0950.JPG"/>
          <p:cNvPicPr/>
          <p:nvPr/>
        </p:nvPicPr>
        <p:blipFill>
          <a:blip r:embed="rId7" cstate="print"/>
          <a:srcRect l="23129" t="10710" r="15490" b="7625"/>
          <a:stretch>
            <a:fillRect/>
          </a:stretch>
        </p:blipFill>
        <p:spPr bwMode="auto">
          <a:xfrm>
            <a:off x="5399584" y="4005064"/>
            <a:ext cx="3564904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Учити творити...</a:t>
            </a:r>
            <a:br>
              <a:rPr lang="uk-UA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Це призначення педагога…</a:t>
            </a:r>
            <a:endParaRPr lang="uk-UA" i="1" dirty="0">
              <a:solidFill>
                <a:schemeClr val="accent1"/>
              </a:solidFill>
            </a:endParaRPr>
          </a:p>
        </p:txBody>
      </p:sp>
      <p:pic>
        <p:nvPicPr>
          <p:cNvPr id="4" name="Picture 3" descr="C:\Users\)\Desktop\Звіт Кучер на педраду\DSC_0215.JPG"/>
          <p:cNvPicPr>
            <a:picLocks noChangeAspect="1" noChangeArrowheads="1"/>
          </p:cNvPicPr>
          <p:nvPr/>
        </p:nvPicPr>
        <p:blipFill>
          <a:blip r:embed="rId2" cstate="print"/>
          <a:srcRect l="7020" r="11730"/>
          <a:stretch>
            <a:fillRect/>
          </a:stretch>
        </p:blipFill>
        <p:spPr bwMode="auto">
          <a:xfrm>
            <a:off x="0" y="3589041"/>
            <a:ext cx="3384376" cy="3268959"/>
          </a:xfrm>
          <a:prstGeom prst="rect">
            <a:avLst/>
          </a:prstGeom>
          <a:noFill/>
        </p:spPr>
      </p:pic>
      <p:pic>
        <p:nvPicPr>
          <p:cNvPr id="5" name="Рисунок 4" descr="DSCN1982"/>
          <p:cNvPicPr/>
          <p:nvPr/>
        </p:nvPicPr>
        <p:blipFill>
          <a:blip r:embed="rId3" cstate="print"/>
          <a:srcRect l="12050" t="9426" r="5556"/>
          <a:stretch>
            <a:fillRect/>
          </a:stretch>
        </p:blipFill>
        <p:spPr bwMode="auto">
          <a:xfrm>
            <a:off x="5940152" y="1556792"/>
            <a:ext cx="3203848" cy="276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Картинки по запросу словесніс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5608" y="5001046"/>
            <a:ext cx="3528392" cy="1856954"/>
          </a:xfrm>
          <a:prstGeom prst="rect">
            <a:avLst/>
          </a:prstGeom>
          <a:noFill/>
        </p:spPr>
      </p:pic>
      <p:pic>
        <p:nvPicPr>
          <p:cNvPr id="7" name="Рисунок 6" descr="C:\Users\)\Desktop\DSCN3399.JPG"/>
          <p:cNvPicPr/>
          <p:nvPr/>
        </p:nvPicPr>
        <p:blipFill>
          <a:blip r:embed="rId5" cstate="print"/>
          <a:srcRect t="13716" b="11901"/>
          <a:stretch>
            <a:fillRect/>
          </a:stretch>
        </p:blipFill>
        <p:spPr bwMode="auto">
          <a:xfrm>
            <a:off x="3059832" y="2276872"/>
            <a:ext cx="293516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</TotalTime>
  <Words>874</Words>
  <Application>Microsoft Office PowerPoint</Application>
  <PresentationFormat>Экран (4:3)</PresentationFormat>
  <Paragraphs>144</Paragraphs>
  <Slides>13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У творчій лабораторії  вчителя</vt:lpstr>
      <vt:lpstr>Слайд 2</vt:lpstr>
      <vt:lpstr>Слайд 3</vt:lpstr>
      <vt:lpstr>Слайд 4</vt:lpstr>
      <vt:lpstr>Зростаємо у творчості</vt:lpstr>
      <vt:lpstr>Учитель – це завжди творець…</vt:lpstr>
      <vt:lpstr>Наші успіхи</vt:lpstr>
      <vt:lpstr>Розвиваємо творчу особистість</vt:lpstr>
      <vt:lpstr>Учити творити...       Це призначення педагога…</vt:lpstr>
      <vt:lpstr>Слайд 10</vt:lpstr>
      <vt:lpstr>           Підвищуємо педагогічну майстерність</vt:lpstr>
      <vt:lpstr>Учителю!  Оркестр твій звучить!!!  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Надія</dc:creator>
  <cp:lastModifiedBy>)</cp:lastModifiedBy>
  <cp:revision>145</cp:revision>
  <dcterms:created xsi:type="dcterms:W3CDTF">2018-02-06T10:49:58Z</dcterms:created>
  <dcterms:modified xsi:type="dcterms:W3CDTF">2019-11-19T21:17:58Z</dcterms:modified>
</cp:coreProperties>
</file>