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7" r:id="rId2"/>
    <p:sldId id="256"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9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45" autoAdjust="0"/>
    <p:restoredTop sz="94574" autoAdjust="0"/>
  </p:normalViewPr>
  <p:slideViewPr>
    <p:cSldViewPr>
      <p:cViewPr varScale="1">
        <p:scale>
          <a:sx n="74" d="100"/>
          <a:sy n="74" d="100"/>
        </p:scale>
        <p:origin x="-1044"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47C9B81F-C347-4BEF-BFDF-29C42F48304A}" type="datetimeFigureOut">
              <a:rPr lang="en-US" smtClean="0"/>
              <a:pPr/>
              <a:t>2/19/2010</a:t>
            </a:fld>
            <a:endParaRPr lang="en-US"/>
          </a:p>
        </p:txBody>
      </p:sp>
      <p:sp>
        <p:nvSpPr>
          <p:cNvPr id="5" name="Нижний колонтитул 4"/>
          <p:cNvSpPr>
            <a:spLocks noGrp="1"/>
          </p:cNvSpPr>
          <p:nvPr>
            <p:ph type="ftr" sz="quarter" idx="11"/>
          </p:nvPr>
        </p:nvSpPr>
        <p:spPr/>
        <p:txBody>
          <a:bodyPr/>
          <a:lstStyle/>
          <a:p>
            <a:endParaRPr kumimoji="0" lang="en-US"/>
          </a:p>
        </p:txBody>
      </p:sp>
      <p:sp>
        <p:nvSpPr>
          <p:cNvPr id="6" name="Номер слайда 5"/>
          <p:cNvSpPr>
            <a:spLocks noGrp="1"/>
          </p:cNvSpPr>
          <p:nvPr>
            <p:ph type="sldNum" sz="quarter" idx="12"/>
          </p:nvPr>
        </p:nvSpPr>
        <p:spPr/>
        <p:txBody>
          <a:bodyPr/>
          <a:lstStyle/>
          <a:p>
            <a:fld id="{042AED99-7FB4-404E-8A97-64753DCE42EC}" type="slidenum">
              <a:rPr kumimoji="0" lang="en-US" smtClean="0"/>
              <a:pPr/>
              <a:t>‹#›</a:t>
            </a:fld>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47C9B81F-C347-4BEF-BFDF-29C42F48304A}" type="datetimeFigureOut">
              <a:rPr lang="en-US" smtClean="0"/>
              <a:pPr/>
              <a:t>2/19/2010</a:t>
            </a:fld>
            <a:endParaRPr lang="en-US"/>
          </a:p>
        </p:txBody>
      </p:sp>
      <p:sp>
        <p:nvSpPr>
          <p:cNvPr id="5" name="Нижний колонтитул 4"/>
          <p:cNvSpPr>
            <a:spLocks noGrp="1"/>
          </p:cNvSpPr>
          <p:nvPr>
            <p:ph type="ftr" sz="quarter" idx="11"/>
          </p:nvPr>
        </p:nvSpPr>
        <p:spPr/>
        <p:txBody>
          <a:bodyPr/>
          <a:lstStyle/>
          <a:p>
            <a:endParaRPr kumimoji="0" lang="en-US"/>
          </a:p>
        </p:txBody>
      </p:sp>
      <p:sp>
        <p:nvSpPr>
          <p:cNvPr id="6" name="Номер слайда 5"/>
          <p:cNvSpPr>
            <a:spLocks noGrp="1"/>
          </p:cNvSpPr>
          <p:nvPr>
            <p:ph type="sldNum" sz="quarter" idx="12"/>
          </p:nvPr>
        </p:nvSpPr>
        <p:spPr/>
        <p:txBody>
          <a:bodyPr/>
          <a:lstStyle/>
          <a:p>
            <a:fld id="{042AED99-7FB4-404E-8A97-64753DCE42EC}" type="slidenum">
              <a:rPr kumimoji="0" lang="en-US" smtClean="0"/>
              <a:pPr/>
              <a:t>‹#›</a:t>
            </a:fld>
            <a:endParaRPr kumimoji="0"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47C9B81F-C347-4BEF-BFDF-29C42F48304A}" type="datetimeFigureOut">
              <a:rPr lang="en-US" smtClean="0"/>
              <a:pPr/>
              <a:t>2/19/2010</a:t>
            </a:fld>
            <a:endParaRPr lang="en-US"/>
          </a:p>
        </p:txBody>
      </p:sp>
      <p:sp>
        <p:nvSpPr>
          <p:cNvPr id="5" name="Нижний колонтитул 4"/>
          <p:cNvSpPr>
            <a:spLocks noGrp="1"/>
          </p:cNvSpPr>
          <p:nvPr>
            <p:ph type="ftr" sz="quarter" idx="11"/>
          </p:nvPr>
        </p:nvSpPr>
        <p:spPr/>
        <p:txBody>
          <a:bodyPr/>
          <a:lstStyle/>
          <a:p>
            <a:endParaRPr kumimoji="0" lang="en-US"/>
          </a:p>
        </p:txBody>
      </p:sp>
      <p:sp>
        <p:nvSpPr>
          <p:cNvPr id="6" name="Номер слайда 5"/>
          <p:cNvSpPr>
            <a:spLocks noGrp="1"/>
          </p:cNvSpPr>
          <p:nvPr>
            <p:ph type="sldNum" sz="quarter" idx="12"/>
          </p:nvPr>
        </p:nvSpPr>
        <p:spPr/>
        <p:txBody>
          <a:bodyPr/>
          <a:lstStyle/>
          <a:p>
            <a:fld id="{042AED99-7FB4-404E-8A97-64753DCE42EC}" type="slidenum">
              <a:rPr kumimoji="0" lang="en-US" smtClean="0"/>
              <a:pPr/>
              <a:t>‹#›</a:t>
            </a:fld>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47C9B81F-C347-4BEF-BFDF-29C42F48304A}" type="datetimeFigureOut">
              <a:rPr lang="en-US" smtClean="0"/>
              <a:pPr/>
              <a:t>2/19/2010</a:t>
            </a:fld>
            <a:endParaRPr lang="en-US"/>
          </a:p>
        </p:txBody>
      </p:sp>
      <p:sp>
        <p:nvSpPr>
          <p:cNvPr id="5" name="Нижний колонтитул 4"/>
          <p:cNvSpPr>
            <a:spLocks noGrp="1"/>
          </p:cNvSpPr>
          <p:nvPr>
            <p:ph type="ftr" sz="quarter" idx="11"/>
          </p:nvPr>
        </p:nvSpPr>
        <p:spPr/>
        <p:txBody>
          <a:bodyPr/>
          <a:lstStyle/>
          <a:p>
            <a:endParaRPr kumimoji="0" lang="en-US"/>
          </a:p>
        </p:txBody>
      </p:sp>
      <p:sp>
        <p:nvSpPr>
          <p:cNvPr id="6" name="Номер слайда 5"/>
          <p:cNvSpPr>
            <a:spLocks noGrp="1"/>
          </p:cNvSpPr>
          <p:nvPr>
            <p:ph type="sldNum" sz="quarter" idx="12"/>
          </p:nvPr>
        </p:nvSpPr>
        <p:spPr/>
        <p:txBody>
          <a:bodyPr/>
          <a:lstStyle/>
          <a:p>
            <a:fld id="{042AED99-7FB4-404E-8A97-64753DCE42EC}" type="slidenum">
              <a:rPr kumimoji="0" lang="en-US" smtClean="0"/>
              <a:pPr/>
              <a:t>‹#›</a:t>
            </a:fld>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47C9B81F-C347-4BEF-BFDF-29C42F48304A}" type="datetimeFigureOut">
              <a:rPr lang="en-US" smtClean="0"/>
              <a:pPr/>
              <a:t>2/19/2010</a:t>
            </a:fld>
            <a:endParaRPr lang="en-US"/>
          </a:p>
        </p:txBody>
      </p:sp>
      <p:sp>
        <p:nvSpPr>
          <p:cNvPr id="5" name="Нижний колонтитул 4"/>
          <p:cNvSpPr>
            <a:spLocks noGrp="1"/>
          </p:cNvSpPr>
          <p:nvPr>
            <p:ph type="ftr" sz="quarter" idx="11"/>
          </p:nvPr>
        </p:nvSpPr>
        <p:spPr/>
        <p:txBody>
          <a:bodyPr/>
          <a:lstStyle/>
          <a:p>
            <a:endParaRPr kumimoji="0" lang="en-US"/>
          </a:p>
        </p:txBody>
      </p:sp>
      <p:sp>
        <p:nvSpPr>
          <p:cNvPr id="6" name="Номер слайда 5"/>
          <p:cNvSpPr>
            <a:spLocks noGrp="1"/>
          </p:cNvSpPr>
          <p:nvPr>
            <p:ph type="sldNum" sz="quarter" idx="12"/>
          </p:nvPr>
        </p:nvSpPr>
        <p:spPr/>
        <p:txBody>
          <a:bodyPr/>
          <a:lstStyle/>
          <a:p>
            <a:fld id="{042AED99-7FB4-404E-8A97-64753DCE42EC}" type="slidenum">
              <a:rPr kumimoji="0" lang="en-US" smtClean="0"/>
              <a:pPr/>
              <a:t>‹#›</a:t>
            </a:fld>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47C9B81F-C347-4BEF-BFDF-29C42F48304A}" type="datetimeFigureOut">
              <a:rPr lang="en-US" smtClean="0"/>
              <a:pPr/>
              <a:t>2/19/2010</a:t>
            </a:fld>
            <a:endParaRPr lang="en-US"/>
          </a:p>
        </p:txBody>
      </p:sp>
      <p:sp>
        <p:nvSpPr>
          <p:cNvPr id="6" name="Нижний колонтитул 5"/>
          <p:cNvSpPr>
            <a:spLocks noGrp="1"/>
          </p:cNvSpPr>
          <p:nvPr>
            <p:ph type="ftr" sz="quarter" idx="11"/>
          </p:nvPr>
        </p:nvSpPr>
        <p:spPr/>
        <p:txBody>
          <a:bodyPr/>
          <a:lstStyle/>
          <a:p>
            <a:endParaRPr kumimoji="0" lang="en-US"/>
          </a:p>
        </p:txBody>
      </p:sp>
      <p:sp>
        <p:nvSpPr>
          <p:cNvPr id="7" name="Номер слайда 6"/>
          <p:cNvSpPr>
            <a:spLocks noGrp="1"/>
          </p:cNvSpPr>
          <p:nvPr>
            <p:ph type="sldNum" sz="quarter" idx="12"/>
          </p:nvPr>
        </p:nvSpPr>
        <p:spPr/>
        <p:txBody>
          <a:bodyPr/>
          <a:lstStyle/>
          <a:p>
            <a:fld id="{042AED99-7FB4-404E-8A97-64753DCE42EC}" type="slidenum">
              <a:rPr kumimoji="0" lang="en-US" smtClean="0"/>
              <a:pPr/>
              <a:t>‹#›</a:t>
            </a:fld>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47C9B81F-C347-4BEF-BFDF-29C42F48304A}" type="datetimeFigureOut">
              <a:rPr lang="en-US" smtClean="0"/>
              <a:pPr/>
              <a:t>2/19/2010</a:t>
            </a:fld>
            <a:endParaRPr lang="en-US"/>
          </a:p>
        </p:txBody>
      </p:sp>
      <p:sp>
        <p:nvSpPr>
          <p:cNvPr id="8" name="Нижний колонтитул 7"/>
          <p:cNvSpPr>
            <a:spLocks noGrp="1"/>
          </p:cNvSpPr>
          <p:nvPr>
            <p:ph type="ftr" sz="quarter" idx="11"/>
          </p:nvPr>
        </p:nvSpPr>
        <p:spPr/>
        <p:txBody>
          <a:bodyPr/>
          <a:lstStyle/>
          <a:p>
            <a:endParaRPr kumimoji="0" lang="en-US" dirty="0"/>
          </a:p>
        </p:txBody>
      </p:sp>
      <p:sp>
        <p:nvSpPr>
          <p:cNvPr id="9" name="Номер слайда 8"/>
          <p:cNvSpPr>
            <a:spLocks noGrp="1"/>
          </p:cNvSpPr>
          <p:nvPr>
            <p:ph type="sldNum" sz="quarter" idx="12"/>
          </p:nvPr>
        </p:nvSpPr>
        <p:spPr/>
        <p:txBody>
          <a:bodyPr/>
          <a:lstStyle/>
          <a:p>
            <a:fld id="{042AED99-7FB4-404E-8A97-64753DCE42EC}" type="slidenum">
              <a:rPr kumimoji="0" lang="en-US" smtClean="0"/>
              <a:pPr/>
              <a:t>‹#›</a:t>
            </a:fld>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47C9B81F-C347-4BEF-BFDF-29C42F48304A}" type="datetimeFigureOut">
              <a:rPr lang="en-US" smtClean="0"/>
              <a:pPr/>
              <a:t>2/19/2010</a:t>
            </a:fld>
            <a:endParaRPr lang="en-US"/>
          </a:p>
        </p:txBody>
      </p:sp>
      <p:sp>
        <p:nvSpPr>
          <p:cNvPr id="4" name="Нижний колонтитул 3"/>
          <p:cNvSpPr>
            <a:spLocks noGrp="1"/>
          </p:cNvSpPr>
          <p:nvPr>
            <p:ph type="ftr" sz="quarter" idx="11"/>
          </p:nvPr>
        </p:nvSpPr>
        <p:spPr/>
        <p:txBody>
          <a:bodyPr/>
          <a:lstStyle/>
          <a:p>
            <a:endParaRPr kumimoji="0" lang="en-US"/>
          </a:p>
        </p:txBody>
      </p:sp>
      <p:sp>
        <p:nvSpPr>
          <p:cNvPr id="5" name="Номер слайда 4"/>
          <p:cNvSpPr>
            <a:spLocks noGrp="1"/>
          </p:cNvSpPr>
          <p:nvPr>
            <p:ph type="sldNum" sz="quarter" idx="12"/>
          </p:nvPr>
        </p:nvSpPr>
        <p:spPr/>
        <p:txBody>
          <a:bodyPr/>
          <a:lstStyle/>
          <a:p>
            <a:fld id="{042AED99-7FB4-404E-8A97-64753DCE42EC}" type="slidenum">
              <a:rPr kumimoji="0" lang="en-US" smtClean="0"/>
              <a:pPr/>
              <a:t>‹#›</a:t>
            </a:fld>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47C9B81F-C347-4BEF-BFDF-29C42F48304A}" type="datetimeFigureOut">
              <a:rPr lang="en-US" smtClean="0"/>
              <a:pPr/>
              <a:t>2/19/2010</a:t>
            </a:fld>
            <a:endParaRPr lang="en-US"/>
          </a:p>
        </p:txBody>
      </p:sp>
      <p:sp>
        <p:nvSpPr>
          <p:cNvPr id="3" name="Нижний колонтитул 2"/>
          <p:cNvSpPr>
            <a:spLocks noGrp="1"/>
          </p:cNvSpPr>
          <p:nvPr>
            <p:ph type="ftr" sz="quarter" idx="11"/>
          </p:nvPr>
        </p:nvSpPr>
        <p:spPr/>
        <p:txBody>
          <a:bodyPr/>
          <a:lstStyle/>
          <a:p>
            <a:endParaRPr kumimoji="0" lang="en-US"/>
          </a:p>
        </p:txBody>
      </p:sp>
      <p:sp>
        <p:nvSpPr>
          <p:cNvPr id="4" name="Номер слайда 3"/>
          <p:cNvSpPr>
            <a:spLocks noGrp="1"/>
          </p:cNvSpPr>
          <p:nvPr>
            <p:ph type="sldNum" sz="quarter" idx="12"/>
          </p:nvPr>
        </p:nvSpPr>
        <p:spPr/>
        <p:txBody>
          <a:bodyPr/>
          <a:lstStyle/>
          <a:p>
            <a:fld id="{042AED99-7FB4-404E-8A97-64753DCE42EC}" type="slidenum">
              <a:rPr kumimoji="0" lang="en-US" smtClean="0"/>
              <a:pPr/>
              <a:t>‹#›</a:t>
            </a:fld>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47C9B81F-C347-4BEF-BFDF-29C42F48304A}" type="datetimeFigureOut">
              <a:rPr lang="en-US" smtClean="0"/>
              <a:pPr/>
              <a:t>2/19/2010</a:t>
            </a:fld>
            <a:endParaRPr lang="en-US"/>
          </a:p>
        </p:txBody>
      </p:sp>
      <p:sp>
        <p:nvSpPr>
          <p:cNvPr id="6" name="Нижний колонтитул 5"/>
          <p:cNvSpPr>
            <a:spLocks noGrp="1"/>
          </p:cNvSpPr>
          <p:nvPr>
            <p:ph type="ftr" sz="quarter" idx="11"/>
          </p:nvPr>
        </p:nvSpPr>
        <p:spPr/>
        <p:txBody>
          <a:bodyPr/>
          <a:lstStyle/>
          <a:p>
            <a:endParaRPr kumimoji="0" lang="en-US"/>
          </a:p>
        </p:txBody>
      </p:sp>
      <p:sp>
        <p:nvSpPr>
          <p:cNvPr id="7" name="Номер слайда 6"/>
          <p:cNvSpPr>
            <a:spLocks noGrp="1"/>
          </p:cNvSpPr>
          <p:nvPr>
            <p:ph type="sldNum" sz="quarter" idx="12"/>
          </p:nvPr>
        </p:nvSpPr>
        <p:spPr/>
        <p:txBody>
          <a:bodyPr/>
          <a:lstStyle/>
          <a:p>
            <a:fld id="{042AED99-7FB4-404E-8A97-64753DCE42EC}" type="slidenum">
              <a:rPr kumimoji="0" lang="en-US" smtClean="0"/>
              <a:pPr/>
              <a:t>‹#›</a:t>
            </a:fld>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47C9B81F-C347-4BEF-BFDF-29C42F48304A}" type="datetimeFigureOut">
              <a:rPr lang="en-US" smtClean="0"/>
              <a:pPr/>
              <a:t>2/19/2010</a:t>
            </a:fld>
            <a:endParaRPr lang="en-US"/>
          </a:p>
        </p:txBody>
      </p:sp>
      <p:sp>
        <p:nvSpPr>
          <p:cNvPr id="6" name="Нижний колонтитул 5"/>
          <p:cNvSpPr>
            <a:spLocks noGrp="1"/>
          </p:cNvSpPr>
          <p:nvPr>
            <p:ph type="ftr" sz="quarter" idx="11"/>
          </p:nvPr>
        </p:nvSpPr>
        <p:spPr/>
        <p:txBody>
          <a:bodyPr/>
          <a:lstStyle/>
          <a:p>
            <a:endParaRPr kumimoji="0" lang="en-US"/>
          </a:p>
        </p:txBody>
      </p:sp>
      <p:sp>
        <p:nvSpPr>
          <p:cNvPr id="7" name="Номер слайда 6"/>
          <p:cNvSpPr>
            <a:spLocks noGrp="1"/>
          </p:cNvSpPr>
          <p:nvPr>
            <p:ph type="sldNum" sz="quarter" idx="12"/>
          </p:nvPr>
        </p:nvSpPr>
        <p:spPr/>
        <p:txBody>
          <a:bodyPr/>
          <a:lstStyle/>
          <a:p>
            <a:fld id="{042AED99-7FB4-404E-8A97-64753DCE42EC}" type="slidenum">
              <a:rPr kumimoji="0" lang="en-US" smtClean="0"/>
              <a:pPr/>
              <a:t>‹#›</a:t>
            </a:fld>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7C9B81F-C347-4BEF-BFDF-29C42F48304A}" type="datetimeFigureOut">
              <a:rPr lang="en-US" smtClean="0"/>
              <a:pPr/>
              <a:t>2/19/2010</a:t>
            </a:fld>
            <a:endParaRPr lang="en-US" dirty="0">
              <a:solidFill>
                <a:schemeClr val="tx2">
                  <a:shade val="90000"/>
                </a:schemeClr>
              </a:solidFill>
            </a:endParaRPr>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lgn="l" eaLnBrk="1" latinLnBrk="0" hangingPunct="1"/>
            <a:endParaRPr kumimoji="0" lang="en-US" dirty="0">
              <a:solidFill>
                <a:schemeClr val="tx2">
                  <a:shade val="90000"/>
                </a:schemeClr>
              </a:solidFill>
            </a:endParaRPr>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42AED99-7FB4-404E-8A97-64753DCE42EC}" type="slidenum">
              <a:rPr kumimoji="0" lang="en-US" smtClean="0"/>
              <a:pPr/>
              <a:t>‹#›</a:t>
            </a:fld>
            <a:endParaRPr kumimoji="0" lang="en-US" dirty="0">
              <a:solidFill>
                <a:schemeClr val="tx2">
                  <a:shade val="90000"/>
                </a:schemeClr>
              </a:solidFill>
            </a:endParaRP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pic>
        <p:nvPicPr>
          <p:cNvPr id="3" name="Рисунок 2" descr="img1.jpg"/>
          <p:cNvPicPr>
            <a:picLocks noChangeAspect="1"/>
          </p:cNvPicPr>
          <p:nvPr/>
        </p:nvPicPr>
        <p:blipFill>
          <a:blip r:embed="rId3" cstate="print"/>
          <a:stretch>
            <a:fillRect/>
          </a:stretch>
        </p:blipFill>
        <p:spPr>
          <a:xfrm>
            <a:off x="3357554" y="1714487"/>
            <a:ext cx="5429288" cy="4718545"/>
          </a:xfrm>
          <a:prstGeom prst="rect">
            <a:avLst/>
          </a:prstGeom>
        </p:spPr>
      </p:pic>
      <p:sp>
        <p:nvSpPr>
          <p:cNvPr id="2" name="Заголовок 1"/>
          <p:cNvSpPr>
            <a:spLocks noGrp="1"/>
          </p:cNvSpPr>
          <p:nvPr>
            <p:ph type="ctrTitle"/>
          </p:nvPr>
        </p:nvSpPr>
        <p:spPr>
          <a:xfrm>
            <a:off x="214282" y="571480"/>
            <a:ext cx="8143932" cy="5643601"/>
          </a:xfrm>
        </p:spPr>
        <p:txBody>
          <a:bodyPr>
            <a:normAutofit/>
          </a:bodyPr>
          <a:lstStyle/>
          <a:p>
            <a:pPr algn="l"/>
            <a:r>
              <a:rPr lang="uk-UA" b="1" dirty="0" smtClean="0">
                <a:solidFill>
                  <a:srgbClr val="00B050"/>
                </a:solidFill>
                <a:latin typeface="Mistral" pitchFamily="66" charset="0"/>
              </a:rPr>
              <a:t>А. ДЕ </a:t>
            </a:r>
            <a:r>
              <a:rPr lang="uk-UA" b="1" dirty="0" err="1" smtClean="0">
                <a:solidFill>
                  <a:srgbClr val="00B050"/>
                </a:solidFill>
                <a:latin typeface="Mistral" pitchFamily="66" charset="0"/>
              </a:rPr>
              <a:t>СЕНТ-ЕКЗЮПЕРІ</a:t>
            </a:r>
            <a:r>
              <a:rPr lang="uk-UA" b="1" dirty="0" smtClean="0">
                <a:solidFill>
                  <a:srgbClr val="00B050"/>
                </a:solidFill>
                <a:latin typeface="Mistral" pitchFamily="66" charset="0"/>
              </a:rPr>
              <a:t> “МАЛЕНЬКИЙ ПРИНЦ”</a:t>
            </a:r>
            <a:r>
              <a:rPr lang="uk-UA" b="1" dirty="0" smtClean="0">
                <a:solidFill>
                  <a:srgbClr val="FF0000"/>
                </a:solidFill>
                <a:latin typeface="Mistral" pitchFamily="66" charset="0"/>
              </a:rPr>
              <a:t/>
            </a:r>
            <a:br>
              <a:rPr lang="uk-UA" b="1" dirty="0" smtClean="0">
                <a:solidFill>
                  <a:srgbClr val="FF0000"/>
                </a:solidFill>
                <a:latin typeface="Mistral" pitchFamily="66" charset="0"/>
              </a:rPr>
            </a:br>
            <a:r>
              <a:rPr lang="uk-UA" sz="6600" b="1" dirty="0" smtClean="0">
                <a:solidFill>
                  <a:srgbClr val="FF0000"/>
                </a:solidFill>
                <a:latin typeface="Mistral" pitchFamily="66" charset="0"/>
              </a:rPr>
              <a:t>КОЖЕН</a:t>
            </a:r>
            <a:br>
              <a:rPr lang="uk-UA" sz="6600" b="1" dirty="0" smtClean="0">
                <a:solidFill>
                  <a:srgbClr val="FF0000"/>
                </a:solidFill>
                <a:latin typeface="Mistral" pitchFamily="66" charset="0"/>
              </a:rPr>
            </a:br>
            <a:r>
              <a:rPr lang="uk-UA" sz="6600" b="1" dirty="0" smtClean="0">
                <a:solidFill>
                  <a:srgbClr val="FF0000"/>
                </a:solidFill>
                <a:latin typeface="Mistral" pitchFamily="66" charset="0"/>
              </a:rPr>
              <a:t> ВІДПОВІДАЄ </a:t>
            </a:r>
            <a:br>
              <a:rPr lang="uk-UA" sz="6600" b="1" dirty="0" smtClean="0">
                <a:solidFill>
                  <a:srgbClr val="FF0000"/>
                </a:solidFill>
                <a:latin typeface="Mistral" pitchFamily="66" charset="0"/>
              </a:rPr>
            </a:br>
            <a:r>
              <a:rPr lang="uk-UA" sz="6600" b="1" dirty="0" smtClean="0">
                <a:solidFill>
                  <a:srgbClr val="FF0000"/>
                </a:solidFill>
                <a:latin typeface="Mistral" pitchFamily="66" charset="0"/>
              </a:rPr>
              <a:t>ЗА СВОЮ </a:t>
            </a:r>
            <a:br>
              <a:rPr lang="uk-UA" sz="6600" b="1" dirty="0" smtClean="0">
                <a:solidFill>
                  <a:srgbClr val="FF0000"/>
                </a:solidFill>
                <a:latin typeface="Mistral" pitchFamily="66" charset="0"/>
              </a:rPr>
            </a:br>
            <a:r>
              <a:rPr lang="uk-UA" sz="6600" b="1" dirty="0" smtClean="0">
                <a:solidFill>
                  <a:srgbClr val="FF0000"/>
                </a:solidFill>
                <a:latin typeface="Mistral" pitchFamily="66" charset="0"/>
              </a:rPr>
              <a:t>ПЛАНЕТУ…</a:t>
            </a:r>
            <a:endParaRPr lang="ru-RU" sz="6600" b="1" dirty="0">
              <a:solidFill>
                <a:srgbClr val="FF0000"/>
              </a:solidFill>
              <a:latin typeface="Mistral" pitchFamily="66"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l="-30000" r="-17000"/>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14348" y="5357826"/>
            <a:ext cx="7772400" cy="1362075"/>
          </a:xfrm>
        </p:spPr>
        <p:txBody>
          <a:bodyPr>
            <a:normAutofit fontScale="90000"/>
          </a:bodyPr>
          <a:lstStyle/>
          <a:p>
            <a:pPr algn="r"/>
            <a:r>
              <a:rPr lang="uk-UA" dirty="0" smtClean="0"/>
              <a:t>Троянда – уособлення краси, духовності. Символ жіночності</a:t>
            </a:r>
            <a:endParaRPr lang="ru-RU"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t="-5000" b="-14000"/>
          </a:stretch>
        </a:blipFill>
        <a:effectLst/>
      </p:bgPr>
    </p:bg>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t="-11000" b="-33000"/>
          </a:stretch>
        </a:blipFill>
        <a:effectLst/>
      </p:bgPr>
    </p:bg>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l="-23000" r="-28000" b="-1000"/>
          </a:stretch>
        </a:blipFill>
        <a:effectLst/>
      </p:bgPr>
    </p:bg>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cstate="print">
            <a:lum/>
          </a:blip>
          <a:srcRect/>
          <a:stretch>
            <a:fillRect t="-18000" b="6000"/>
          </a:stretch>
        </a:blipFill>
        <a:effectLst/>
      </p:bgPr>
    </p:bg>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a:blip r:embed="rId2" cstate="print"/>
          <a:stretch>
            <a:fillRect/>
          </a:stretch>
        </a:blipFill>
        <a:effectLst/>
      </p:bgPr>
    </p:bg>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t="-7000" b="-51000"/>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0034" y="5143512"/>
            <a:ext cx="7772400" cy="1362075"/>
          </a:xfrm>
        </p:spPr>
        <p:txBody>
          <a:bodyPr>
            <a:normAutofit/>
          </a:bodyPr>
          <a:lstStyle/>
          <a:p>
            <a:pPr algn="ctr"/>
            <a:r>
              <a:rPr lang="uk-UA" sz="1800" dirty="0" err="1" smtClean="0">
                <a:latin typeface="Arno Pro Caption" pitchFamily="18" charset="0"/>
              </a:rPr>
              <a:t>“Коли</a:t>
            </a:r>
            <a:r>
              <a:rPr lang="uk-UA" sz="1800" dirty="0" smtClean="0">
                <a:latin typeface="Arno Pro Caption" pitchFamily="18" charset="0"/>
              </a:rPr>
              <a:t> він запалює свій ліхтар - начебто народжується ще одна зірка або квітка. А коли він гасить ліхтар - начебто зірка або квітка засинають. Прекрасне заняття». </a:t>
            </a:r>
            <a:endParaRPr lang="ru-RU" sz="1800" dirty="0">
              <a:latin typeface="Arno Pro Caption" pitchFamily="18"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t="-65000" b="-16000"/>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14348" y="5572140"/>
            <a:ext cx="7715304" cy="862009"/>
          </a:xfrm>
        </p:spPr>
        <p:txBody>
          <a:bodyPr/>
          <a:lstStyle/>
          <a:p>
            <a:r>
              <a:rPr lang="uk-UA" dirty="0" smtClean="0"/>
              <a:t> “ Земля </a:t>
            </a:r>
            <a:r>
              <a:rPr lang="uk-UA" dirty="0" smtClean="0"/>
              <a:t>- планета не проста!” </a:t>
            </a:r>
            <a:endParaRPr lang="ru-RU"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l="-40000" r="-6000"/>
          </a:stretch>
        </a:blipFill>
        <a:effectLst/>
      </p:bgPr>
    </p:bg>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t="-11000" b="-11000"/>
          </a:stretch>
        </a:blipFill>
        <a:effectLst/>
      </p:bgPr>
    </p:bg>
    <p:spTree>
      <p:nvGrpSpPr>
        <p:cNvPr id="1" name=""/>
        <p:cNvGrpSpPr/>
        <p:nvPr/>
      </p:nvGrpSpPr>
      <p:grpSpPr>
        <a:xfrm>
          <a:off x="0" y="0"/>
          <a:ext cx="0" cy="0"/>
          <a:chOff x="0" y="0"/>
          <a:chExt cx="0" cy="0"/>
        </a:xfrm>
      </p:grpSpPr>
      <p:sp>
        <p:nvSpPr>
          <p:cNvPr id="4" name="Заголовок 3"/>
          <p:cNvSpPr>
            <a:spLocks noGrp="1"/>
          </p:cNvSpPr>
          <p:nvPr>
            <p:ph type="title"/>
          </p:nvPr>
        </p:nvSpPr>
        <p:spPr/>
        <p:txBody>
          <a:bodyPr>
            <a:noAutofit/>
          </a:bodyPr>
          <a:lstStyle/>
          <a:p>
            <a:pPr algn="r"/>
            <a:r>
              <a:rPr lang="uk-UA" sz="3200" dirty="0" smtClean="0"/>
              <a:t>Узнати можна лише те, що приручиш…Як хочеш мати друга, приручи мене!...</a:t>
            </a:r>
            <a:endParaRPr lang="ru-RU" sz="32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t="-5000" b="-15000"/>
          </a:stretch>
        </a:blipFill>
        <a:effectLst/>
      </p:bgPr>
    </p:bg>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285720" y="5105400"/>
            <a:ext cx="8429684" cy="1752600"/>
          </a:xfrm>
        </p:spPr>
        <p:txBody>
          <a:bodyPr>
            <a:normAutofit/>
          </a:bodyPr>
          <a:lstStyle/>
          <a:p>
            <a:r>
              <a:rPr lang="uk-UA" sz="8000" dirty="0" smtClean="0">
                <a:solidFill>
                  <a:srgbClr val="FFFF00"/>
                </a:solidFill>
                <a:latin typeface="Arial Black" pitchFamily="34" charset="0"/>
              </a:rPr>
              <a:t>ПЛАНЕТА</a:t>
            </a:r>
            <a:endParaRPr lang="ru-RU" sz="8000" dirty="0">
              <a:solidFill>
                <a:srgbClr val="FFFF00"/>
              </a:solidFill>
              <a:latin typeface="Arial Black" pitchFamily="34"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l="-4000" r="-6000"/>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2844" y="428604"/>
            <a:ext cx="8429684" cy="3000396"/>
          </a:xfrm>
        </p:spPr>
        <p:txBody>
          <a:bodyPr>
            <a:normAutofit/>
          </a:bodyPr>
          <a:lstStyle/>
          <a:p>
            <a:r>
              <a:rPr lang="uk-UA" dirty="0" smtClean="0"/>
              <a:t>Добре бачить тільки серце. Найголовнішого очима не побачиш!</a:t>
            </a:r>
            <a:endParaRPr lang="ru-RU"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t="-20000" b="-14000"/>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85720" y="3929066"/>
            <a:ext cx="7772400" cy="2362207"/>
          </a:xfrm>
        </p:spPr>
        <p:txBody>
          <a:bodyPr>
            <a:normAutofit/>
          </a:bodyPr>
          <a:lstStyle/>
          <a:p>
            <a:r>
              <a:rPr lang="uk-UA" dirty="0" smtClean="0">
                <a:solidFill>
                  <a:srgbClr val="FF6699"/>
                </a:solidFill>
              </a:rPr>
              <a:t/>
            </a:r>
            <a:br>
              <a:rPr lang="uk-UA" dirty="0" smtClean="0">
                <a:solidFill>
                  <a:srgbClr val="FF6699"/>
                </a:solidFill>
              </a:rPr>
            </a:br>
            <a:endParaRPr lang="ru-RU" dirty="0">
              <a:solidFill>
                <a:srgbClr val="FF6699"/>
              </a:solidFill>
            </a:endParaRPr>
          </a:p>
        </p:txBody>
      </p:sp>
      <p:sp>
        <p:nvSpPr>
          <p:cNvPr id="3" name="Текст 2"/>
          <p:cNvSpPr>
            <a:spLocks noGrp="1"/>
          </p:cNvSpPr>
          <p:nvPr>
            <p:ph type="body" idx="1"/>
          </p:nvPr>
        </p:nvSpPr>
        <p:spPr>
          <a:xfrm>
            <a:off x="357158" y="571481"/>
            <a:ext cx="7772400" cy="642942"/>
          </a:xfrm>
        </p:spPr>
        <p:txBody>
          <a:bodyPr>
            <a:noAutofit/>
          </a:bodyPr>
          <a:lstStyle/>
          <a:p>
            <a:pPr algn="r"/>
            <a:r>
              <a:rPr lang="uk-UA" sz="4000" dirty="0" smtClean="0">
                <a:solidFill>
                  <a:srgbClr val="FFFF00"/>
                </a:solidFill>
              </a:rPr>
              <a:t>ДОБРО</a:t>
            </a:r>
            <a:r>
              <a:rPr lang="uk-UA" sz="4000" dirty="0" smtClean="0">
                <a:solidFill>
                  <a:srgbClr val="FF6699"/>
                </a:solidFill>
              </a:rPr>
              <a:t>                                       </a:t>
            </a:r>
            <a:r>
              <a:rPr lang="uk-UA" sz="4000" dirty="0" smtClean="0">
                <a:solidFill>
                  <a:schemeClr val="accent2">
                    <a:lumMod val="75000"/>
                  </a:schemeClr>
                </a:solidFill>
              </a:rPr>
              <a:t>ЗЛО</a:t>
            </a:r>
            <a:endParaRPr lang="ru-RU" sz="4000" dirty="0">
              <a:solidFill>
                <a:schemeClr val="accent2">
                  <a:lumMod val="75000"/>
                </a:schemeClr>
              </a:solidFill>
            </a:endParaRPr>
          </a:p>
        </p:txBody>
      </p:sp>
      <p:sp>
        <p:nvSpPr>
          <p:cNvPr id="4" name="Прямоугольник 3"/>
          <p:cNvSpPr/>
          <p:nvPr/>
        </p:nvSpPr>
        <p:spPr>
          <a:xfrm>
            <a:off x="357158" y="4929198"/>
            <a:ext cx="8215370" cy="1723549"/>
          </a:xfrm>
          <a:prstGeom prst="rect">
            <a:avLst/>
          </a:prstGeom>
        </p:spPr>
        <p:txBody>
          <a:bodyPr wrap="square">
            <a:spAutoFit/>
          </a:bodyPr>
          <a:lstStyle/>
          <a:p>
            <a:r>
              <a:rPr lang="uk-UA" dirty="0" smtClean="0">
                <a:solidFill>
                  <a:srgbClr val="FF6699"/>
                </a:solidFill>
              </a:rPr>
              <a:t/>
            </a:r>
            <a:br>
              <a:rPr lang="uk-UA" dirty="0" smtClean="0">
                <a:solidFill>
                  <a:srgbClr val="FF6699"/>
                </a:solidFill>
              </a:rPr>
            </a:br>
            <a:r>
              <a:rPr lang="uk-UA" dirty="0" smtClean="0">
                <a:solidFill>
                  <a:srgbClr val="FF6699"/>
                </a:solidFill>
              </a:rPr>
              <a:t> </a:t>
            </a:r>
            <a:r>
              <a:rPr lang="uk-UA" sz="4400" dirty="0" smtClean="0">
                <a:solidFill>
                  <a:srgbClr val="FF6699"/>
                </a:solidFill>
              </a:rPr>
              <a:t>ВІРНІСТЬ                                              				</a:t>
            </a:r>
            <a:r>
              <a:rPr lang="uk-UA" sz="4400" dirty="0" smtClean="0">
                <a:solidFill>
                  <a:schemeClr val="bg1">
                    <a:lumMod val="95000"/>
                  </a:schemeClr>
                </a:solidFill>
              </a:rPr>
              <a:t>ЗРАДНИЦТВО</a:t>
            </a:r>
            <a:endParaRPr lang="ru-RU" sz="4400" dirty="0">
              <a:solidFill>
                <a:schemeClr val="bg1">
                  <a:lumMod val="95000"/>
                </a:schemeClr>
              </a:solidFill>
            </a:endParaRPr>
          </a:p>
        </p:txBody>
      </p:sp>
      <p:sp>
        <p:nvSpPr>
          <p:cNvPr id="5" name="Текст 2"/>
          <p:cNvSpPr txBox="1">
            <a:spLocks/>
          </p:cNvSpPr>
          <p:nvPr/>
        </p:nvSpPr>
        <p:spPr>
          <a:xfrm>
            <a:off x="571472" y="2285992"/>
            <a:ext cx="7772400" cy="1214446"/>
          </a:xfrm>
          <a:prstGeom prst="rect">
            <a:avLst/>
          </a:prstGeom>
        </p:spPr>
        <p:txBody>
          <a:bodyPr vert="horz" lIns="91440" tIns="45720" rIns="91440" bIns="45720" rtlCol="0" anchor="b">
            <a:noAutofit/>
          </a:bodyPr>
          <a:lstStyle/>
          <a:p>
            <a:pPr lvl="0">
              <a:spcBef>
                <a:spcPct val="20000"/>
              </a:spcBef>
            </a:pPr>
            <a:endParaRPr lang="uk-UA" sz="4400" dirty="0" smtClean="0">
              <a:solidFill>
                <a:srgbClr val="FF6699"/>
              </a:solidFill>
            </a:endParaRPr>
          </a:p>
          <a:p>
            <a:pPr lvl="0">
              <a:spcBef>
                <a:spcPct val="20000"/>
              </a:spcBef>
            </a:pPr>
            <a:endParaRPr lang="uk-UA" sz="4400" dirty="0" smtClean="0">
              <a:solidFill>
                <a:srgbClr val="FF6699"/>
              </a:solidFill>
            </a:endParaRPr>
          </a:p>
          <a:p>
            <a:pPr lvl="0">
              <a:spcBef>
                <a:spcPct val="20000"/>
              </a:spcBef>
            </a:pPr>
            <a:endParaRPr lang="uk-UA" sz="4400" dirty="0" smtClean="0">
              <a:solidFill>
                <a:srgbClr val="FF6699"/>
              </a:solidFill>
            </a:endParaRPr>
          </a:p>
          <a:p>
            <a:pPr lvl="0">
              <a:spcBef>
                <a:spcPct val="20000"/>
              </a:spcBef>
            </a:pPr>
            <a:r>
              <a:rPr lang="uk-UA" sz="4400" dirty="0" smtClean="0">
                <a:solidFill>
                  <a:srgbClr val="FF0000"/>
                </a:solidFill>
              </a:rPr>
              <a:t>ЛЮБОВ </a:t>
            </a:r>
            <a:r>
              <a:rPr lang="uk-UA" sz="4400" dirty="0" smtClean="0">
                <a:solidFill>
                  <a:srgbClr val="FF6699"/>
                </a:solidFill>
              </a:rPr>
              <a:t>                                                                            </a:t>
            </a:r>
          </a:p>
          <a:p>
            <a:pPr lvl="0">
              <a:spcBef>
                <a:spcPct val="20000"/>
              </a:spcBef>
            </a:pPr>
            <a:r>
              <a:rPr lang="uk-UA" sz="4400" dirty="0" smtClean="0">
                <a:solidFill>
                  <a:srgbClr val="FF6699"/>
                </a:solidFill>
              </a:rPr>
              <a:t>                                     </a:t>
            </a:r>
            <a:r>
              <a:rPr lang="uk-UA" sz="4400" dirty="0" smtClean="0">
                <a:solidFill>
                  <a:schemeClr val="tx2">
                    <a:lumMod val="60000"/>
                    <a:lumOff val="40000"/>
                  </a:schemeClr>
                </a:solidFill>
              </a:rPr>
              <a:t>НЕНАВИСТЬ</a:t>
            </a:r>
            <a:br>
              <a:rPr lang="uk-UA" sz="4400" dirty="0" smtClean="0">
                <a:solidFill>
                  <a:schemeClr val="tx2">
                    <a:lumMod val="60000"/>
                    <a:lumOff val="40000"/>
                  </a:schemeClr>
                </a:solidFill>
              </a:rPr>
            </a:br>
            <a:endParaRPr kumimoji="0" lang="ru-RU" sz="4400" b="0" i="0" u="none" strike="noStrike" kern="1200" cap="none" spc="0" normalizeH="0" baseline="0" noProof="0" dirty="0" smtClean="0">
              <a:ln>
                <a:noFill/>
              </a:ln>
              <a:solidFill>
                <a:schemeClr val="tx2">
                  <a:lumMod val="60000"/>
                  <a:lumOff val="40000"/>
                </a:schemeClr>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14282" y="1142984"/>
            <a:ext cx="8715436" cy="5357850"/>
          </a:xfrm>
        </p:spPr>
        <p:txBody>
          <a:bodyPr>
            <a:normAutofit/>
          </a:bodyPr>
          <a:lstStyle/>
          <a:p>
            <a:r>
              <a:rPr lang="uk-UA" sz="2400" dirty="0" smtClean="0"/>
              <a:t> </a:t>
            </a:r>
            <a:r>
              <a:rPr lang="uk-UA" sz="2400" cap="none" dirty="0">
                <a:solidFill>
                  <a:schemeClr val="tx1">
                    <a:lumMod val="95000"/>
                    <a:lumOff val="5000"/>
                  </a:schemeClr>
                </a:solidFill>
                <a:latin typeface="Arno Pro" pitchFamily="18" charset="0"/>
              </a:rPr>
              <a:t>1. Підготуйте оповідання про </a:t>
            </a:r>
            <a:r>
              <a:rPr lang="uk-UA" sz="2400" cap="none" dirty="0" smtClean="0">
                <a:solidFill>
                  <a:schemeClr val="tx1">
                    <a:lumMod val="95000"/>
                    <a:lumOff val="5000"/>
                  </a:schemeClr>
                </a:solidFill>
                <a:latin typeface="Arno Pro" pitchFamily="18" charset="0"/>
              </a:rPr>
              <a:t>планету Маленького </a:t>
            </a:r>
            <a:r>
              <a:rPr lang="uk-UA" sz="2400" cap="none" dirty="0">
                <a:solidFill>
                  <a:schemeClr val="tx1">
                    <a:lumMod val="95000"/>
                    <a:lumOff val="5000"/>
                  </a:schemeClr>
                </a:solidFill>
                <a:latin typeface="Arno Pro" pitchFamily="18" charset="0"/>
              </a:rPr>
              <a:t>принца.</a:t>
            </a:r>
            <a:r>
              <a:rPr lang="ru-RU" sz="2400" cap="none" dirty="0">
                <a:solidFill>
                  <a:schemeClr val="tx1">
                    <a:lumMod val="95000"/>
                    <a:lumOff val="5000"/>
                  </a:schemeClr>
                </a:solidFill>
                <a:latin typeface="Arno Pro" pitchFamily="18" charset="0"/>
              </a:rPr>
              <a:t/>
            </a:r>
            <a:br>
              <a:rPr lang="ru-RU" sz="2400" cap="none" dirty="0">
                <a:solidFill>
                  <a:schemeClr val="tx1">
                    <a:lumMod val="95000"/>
                    <a:lumOff val="5000"/>
                  </a:schemeClr>
                </a:solidFill>
                <a:latin typeface="Arno Pro" pitchFamily="18" charset="0"/>
              </a:rPr>
            </a:br>
            <a:r>
              <a:rPr lang="uk-UA" sz="2400" cap="none" dirty="0">
                <a:solidFill>
                  <a:schemeClr val="tx1">
                    <a:lumMod val="95000"/>
                    <a:lumOff val="5000"/>
                  </a:schemeClr>
                </a:solidFill>
                <a:latin typeface="Arno Pro" pitchFamily="18" charset="0"/>
              </a:rPr>
              <a:t>Чому автор нас застерігає від баобабів? Чим вони небезпечні?</a:t>
            </a:r>
            <a:r>
              <a:rPr lang="ru-RU" sz="2400" cap="none" dirty="0">
                <a:solidFill>
                  <a:schemeClr val="tx1">
                    <a:lumMod val="95000"/>
                    <a:lumOff val="5000"/>
                  </a:schemeClr>
                </a:solidFill>
                <a:latin typeface="Arno Pro" pitchFamily="18" charset="0"/>
              </a:rPr>
              <a:t/>
            </a:r>
            <a:br>
              <a:rPr lang="ru-RU" sz="2400" cap="none" dirty="0">
                <a:solidFill>
                  <a:schemeClr val="tx1">
                    <a:lumMod val="95000"/>
                    <a:lumOff val="5000"/>
                  </a:schemeClr>
                </a:solidFill>
                <a:latin typeface="Arno Pro" pitchFamily="18" charset="0"/>
              </a:rPr>
            </a:br>
            <a:r>
              <a:rPr lang="ru-RU" sz="2400" cap="none" dirty="0" smtClean="0">
                <a:solidFill>
                  <a:schemeClr val="tx1">
                    <a:lumMod val="95000"/>
                    <a:lumOff val="5000"/>
                  </a:schemeClr>
                </a:solidFill>
                <a:latin typeface="Arno Pro" pitchFamily="18" charset="0"/>
              </a:rPr>
              <a:t/>
            </a:r>
            <a:br>
              <a:rPr lang="ru-RU" sz="2400" cap="none" dirty="0" smtClean="0">
                <a:solidFill>
                  <a:schemeClr val="tx1">
                    <a:lumMod val="95000"/>
                    <a:lumOff val="5000"/>
                  </a:schemeClr>
                </a:solidFill>
                <a:latin typeface="Arno Pro" pitchFamily="18" charset="0"/>
              </a:rPr>
            </a:br>
            <a:r>
              <a:rPr lang="uk-UA" sz="2400" cap="none" dirty="0" smtClean="0">
                <a:solidFill>
                  <a:schemeClr val="tx1">
                    <a:lumMod val="95000"/>
                    <a:lumOff val="5000"/>
                  </a:schemeClr>
                </a:solidFill>
                <a:latin typeface="Arno Pro" pitchFamily="18" charset="0"/>
              </a:rPr>
              <a:t>2</a:t>
            </a:r>
            <a:r>
              <a:rPr lang="uk-UA" sz="2400" cap="none" dirty="0">
                <a:solidFill>
                  <a:schemeClr val="tx1">
                    <a:lumMod val="95000"/>
                    <a:lumOff val="5000"/>
                  </a:schemeClr>
                </a:solidFill>
                <a:latin typeface="Arno Pro" pitchFamily="18" charset="0"/>
              </a:rPr>
              <a:t>. </a:t>
            </a:r>
            <a:r>
              <a:rPr lang="uk-UA" sz="2400" cap="none" dirty="0" err="1">
                <a:solidFill>
                  <a:schemeClr val="tx1">
                    <a:lumMod val="95000"/>
                    <a:lumOff val="5000"/>
                  </a:schemeClr>
                </a:solidFill>
                <a:latin typeface="Arno Pro" pitchFamily="18" charset="0"/>
              </a:rPr>
              <a:t>“Устав</a:t>
            </a:r>
            <a:r>
              <a:rPr lang="uk-UA" sz="2400" cap="none" dirty="0">
                <a:solidFill>
                  <a:schemeClr val="tx1">
                    <a:lumMod val="95000"/>
                    <a:lumOff val="5000"/>
                  </a:schemeClr>
                </a:solidFill>
                <a:latin typeface="Arno Pro" pitchFamily="18" charset="0"/>
              </a:rPr>
              <a:t> вранці, умився, причепурився - і відразу ж упорядкуй свою </a:t>
            </a:r>
            <a:r>
              <a:rPr lang="uk-UA" sz="2400" cap="none" dirty="0" err="1">
                <a:solidFill>
                  <a:schemeClr val="tx1">
                    <a:lumMod val="95000"/>
                    <a:lumOff val="5000"/>
                  </a:schemeClr>
                </a:solidFill>
                <a:latin typeface="Arno Pro" pitchFamily="18" charset="0"/>
              </a:rPr>
              <a:t>планету”</a:t>
            </a:r>
            <a:r>
              <a:rPr lang="uk-UA" sz="2400" cap="none" dirty="0">
                <a:solidFill>
                  <a:schemeClr val="tx1">
                    <a:lumMod val="95000"/>
                    <a:lumOff val="5000"/>
                  </a:schemeClr>
                </a:solidFill>
                <a:latin typeface="Arno Pro" pitchFamily="18" charset="0"/>
              </a:rPr>
              <a:t>, - сказав Маленький принц. Доведіть правоту цих слів на тексті казки.</a:t>
            </a:r>
            <a:r>
              <a:rPr lang="ru-RU" sz="2400" cap="none" dirty="0">
                <a:solidFill>
                  <a:schemeClr val="tx1">
                    <a:lumMod val="95000"/>
                    <a:lumOff val="5000"/>
                  </a:schemeClr>
                </a:solidFill>
                <a:latin typeface="Arno Pro" pitchFamily="18" charset="0"/>
              </a:rPr>
              <a:t/>
            </a:r>
            <a:br>
              <a:rPr lang="ru-RU" sz="2400" cap="none" dirty="0">
                <a:solidFill>
                  <a:schemeClr val="tx1">
                    <a:lumMod val="95000"/>
                    <a:lumOff val="5000"/>
                  </a:schemeClr>
                </a:solidFill>
                <a:latin typeface="Arno Pro" pitchFamily="18" charset="0"/>
              </a:rPr>
            </a:br>
            <a:r>
              <a:rPr lang="ru-RU" sz="2400" cap="none" dirty="0" smtClean="0">
                <a:solidFill>
                  <a:schemeClr val="tx1">
                    <a:lumMod val="95000"/>
                    <a:lumOff val="5000"/>
                  </a:schemeClr>
                </a:solidFill>
                <a:latin typeface="Arno Pro" pitchFamily="18" charset="0"/>
              </a:rPr>
              <a:t/>
            </a:r>
            <a:br>
              <a:rPr lang="ru-RU" sz="2400" cap="none" dirty="0" smtClean="0">
                <a:solidFill>
                  <a:schemeClr val="tx1">
                    <a:lumMod val="95000"/>
                    <a:lumOff val="5000"/>
                  </a:schemeClr>
                </a:solidFill>
                <a:latin typeface="Arno Pro" pitchFamily="18" charset="0"/>
              </a:rPr>
            </a:br>
            <a:r>
              <a:rPr lang="uk-UA" sz="2400" cap="none" dirty="0" smtClean="0">
                <a:solidFill>
                  <a:schemeClr val="tx1">
                    <a:lumMod val="95000"/>
                    <a:lumOff val="5000"/>
                  </a:schemeClr>
                </a:solidFill>
                <a:latin typeface="Arno Pro" pitchFamily="18" charset="0"/>
              </a:rPr>
              <a:t>3</a:t>
            </a:r>
            <a:r>
              <a:rPr lang="uk-UA" sz="2400" cap="none" dirty="0">
                <a:solidFill>
                  <a:schemeClr val="tx1">
                    <a:lumMod val="95000"/>
                    <a:lumOff val="5000"/>
                  </a:schemeClr>
                </a:solidFill>
                <a:latin typeface="Arno Pro" pitchFamily="18" charset="0"/>
              </a:rPr>
              <a:t>. Втіленням чого є Троянда? Як описує її автор? </a:t>
            </a:r>
            <a:r>
              <a:rPr lang="uk-UA" sz="2400" cap="none" dirty="0" smtClean="0">
                <a:solidFill>
                  <a:schemeClr val="tx1">
                    <a:lumMod val="95000"/>
                    <a:lumOff val="5000"/>
                  </a:schemeClr>
                </a:solidFill>
                <a:latin typeface="Arno Pro" pitchFamily="18" charset="0"/>
              </a:rPr>
              <a:t>Підготуйте </a:t>
            </a:r>
            <a:r>
              <a:rPr lang="uk-UA" sz="2400" cap="none" dirty="0">
                <a:solidFill>
                  <a:schemeClr val="tx1">
                    <a:lumMod val="95000"/>
                    <a:lumOff val="5000"/>
                  </a:schemeClr>
                </a:solidFill>
                <a:latin typeface="Arno Pro" pitchFamily="18" charset="0"/>
              </a:rPr>
              <a:t>виразне читання за ролями Маленького принца й Троянди.</a:t>
            </a:r>
            <a:r>
              <a:rPr lang="ru-RU" sz="2400" cap="none" dirty="0">
                <a:solidFill>
                  <a:schemeClr val="tx1">
                    <a:lumMod val="95000"/>
                    <a:lumOff val="5000"/>
                  </a:schemeClr>
                </a:solidFill>
                <a:latin typeface="Arno Pro" pitchFamily="18" charset="0"/>
              </a:rPr>
              <a:t/>
            </a:r>
            <a:br>
              <a:rPr lang="ru-RU" sz="2400" cap="none" dirty="0">
                <a:solidFill>
                  <a:schemeClr val="tx1">
                    <a:lumMod val="95000"/>
                    <a:lumOff val="5000"/>
                  </a:schemeClr>
                </a:solidFill>
                <a:latin typeface="Arno Pro" pitchFamily="18" charset="0"/>
              </a:rPr>
            </a:br>
            <a:r>
              <a:rPr lang="uk-UA" sz="2400" cap="none" dirty="0">
                <a:solidFill>
                  <a:schemeClr val="tx1">
                    <a:lumMod val="95000"/>
                    <a:lumOff val="5000"/>
                  </a:schemeClr>
                </a:solidFill>
                <a:latin typeface="Arno Pro" pitchFamily="18" charset="0"/>
              </a:rPr>
              <a:t>Чому Маленький принц залишає Троянду?</a:t>
            </a:r>
            <a:r>
              <a:rPr lang="ru-RU" sz="2400" dirty="0"/>
              <a:t/>
            </a:r>
            <a:br>
              <a:rPr lang="ru-RU" sz="2400" dirty="0"/>
            </a:br>
            <a:endParaRPr lang="ru-RU" sz="2400" dirty="0"/>
          </a:p>
        </p:txBody>
      </p:sp>
      <p:sp>
        <p:nvSpPr>
          <p:cNvPr id="3" name="Текст 2"/>
          <p:cNvSpPr>
            <a:spLocks noGrp="1"/>
          </p:cNvSpPr>
          <p:nvPr>
            <p:ph type="body" idx="1"/>
          </p:nvPr>
        </p:nvSpPr>
        <p:spPr>
          <a:xfrm>
            <a:off x="714348" y="428605"/>
            <a:ext cx="7772400" cy="500066"/>
          </a:xfrm>
        </p:spPr>
        <p:txBody>
          <a:bodyPr>
            <a:noAutofit/>
          </a:bodyPr>
          <a:lstStyle/>
          <a:p>
            <a:pPr algn="ctr"/>
            <a:r>
              <a:rPr lang="uk-UA" sz="4400" b="1" dirty="0" smtClean="0">
                <a:solidFill>
                  <a:schemeClr val="tx1">
                    <a:lumMod val="85000"/>
                    <a:lumOff val="15000"/>
                  </a:schemeClr>
                </a:solidFill>
              </a:rPr>
              <a:t>1 група</a:t>
            </a:r>
            <a:endParaRPr lang="ru-RU" sz="4400" b="1" dirty="0">
              <a:solidFill>
                <a:schemeClr val="tx1">
                  <a:lumMod val="85000"/>
                  <a:lumOff val="15000"/>
                </a:schemeClr>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0034" y="1142984"/>
            <a:ext cx="8215370" cy="5214974"/>
          </a:xfrm>
        </p:spPr>
        <p:txBody>
          <a:bodyPr>
            <a:normAutofit fontScale="90000"/>
          </a:bodyPr>
          <a:lstStyle/>
          <a:p>
            <a:r>
              <a:rPr lang="uk-UA" sz="3600" cap="none" dirty="0" err="1">
                <a:latin typeface="Arno Pro" pitchFamily="18" charset="0"/>
              </a:rPr>
              <a:t>“Ні</a:t>
            </a:r>
            <a:r>
              <a:rPr lang="uk-UA" sz="3600" cap="none" dirty="0">
                <a:latin typeface="Arno Pro" pitchFamily="18" charset="0"/>
              </a:rPr>
              <a:t>, дорослі й правда дивний </a:t>
            </a:r>
            <a:r>
              <a:rPr lang="uk-UA" sz="3600" cap="none" dirty="0" err="1">
                <a:latin typeface="Arno Pro" pitchFamily="18" charset="0"/>
              </a:rPr>
              <a:t>народ”</a:t>
            </a:r>
            <a:r>
              <a:rPr lang="uk-UA" sz="3600" cap="none" dirty="0">
                <a:latin typeface="Arno Pro" pitchFamily="18" charset="0"/>
              </a:rPr>
              <a:t>, - говорив собі Маленький принц, продовжуючи шлях по планетах. Чи згодні ви із цією думкою? Підтвердьте відповідь прикладами з тексту, прочитавши про Короля, Честолюбця, П'яницю, Ділову людину, Географа. ( Які почуття викликають вони у вас? Що головне в їхньому мовленні? Які їхні основні якості?)</a:t>
            </a:r>
            <a:r>
              <a:rPr lang="ru-RU" dirty="0"/>
              <a:t/>
            </a:r>
            <a:br>
              <a:rPr lang="ru-RU" dirty="0"/>
            </a:br>
            <a:endParaRPr lang="ru-RU" dirty="0"/>
          </a:p>
        </p:txBody>
      </p:sp>
      <p:sp>
        <p:nvSpPr>
          <p:cNvPr id="3" name="Текст 2"/>
          <p:cNvSpPr>
            <a:spLocks noGrp="1"/>
          </p:cNvSpPr>
          <p:nvPr>
            <p:ph type="body" idx="1"/>
          </p:nvPr>
        </p:nvSpPr>
        <p:spPr>
          <a:xfrm>
            <a:off x="500034" y="357167"/>
            <a:ext cx="7772400" cy="500066"/>
          </a:xfrm>
        </p:spPr>
        <p:txBody>
          <a:bodyPr>
            <a:noAutofit/>
          </a:bodyPr>
          <a:lstStyle/>
          <a:p>
            <a:pPr algn="ctr"/>
            <a:r>
              <a:rPr lang="uk-UA" sz="4000" b="1" dirty="0" smtClean="0"/>
              <a:t>2 група</a:t>
            </a:r>
            <a:endParaRPr lang="ru-RU" sz="4000" b="1"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0034" y="1285860"/>
            <a:ext cx="8286808" cy="5286412"/>
          </a:xfrm>
        </p:spPr>
        <p:txBody>
          <a:bodyPr>
            <a:normAutofit/>
          </a:bodyPr>
          <a:lstStyle/>
          <a:p>
            <a:r>
              <a:rPr lang="uk-UA" dirty="0" err="1"/>
              <a:t>“</a:t>
            </a:r>
            <a:r>
              <a:rPr lang="uk-UA" cap="none" dirty="0" err="1">
                <a:latin typeface="Arno Pro" pitchFamily="18" charset="0"/>
              </a:rPr>
              <a:t>Коли</a:t>
            </a:r>
            <a:r>
              <a:rPr lang="uk-UA" cap="none" dirty="0">
                <a:latin typeface="Arno Pro" pitchFamily="18" charset="0"/>
              </a:rPr>
              <a:t> він запалює свій ліхтар - начебто народжується ще одна зірка або квітка. А коли він гасить ліхтар - начебто зірка або квітка засинають. Прекрасне заняття».  Подумайте, для чого потрібний Ліхтарник на планеті, де міститься тільки він і ліхтар?</a:t>
            </a:r>
            <a:r>
              <a:rPr lang="ru-RU" dirty="0"/>
              <a:t/>
            </a:r>
            <a:br>
              <a:rPr lang="ru-RU" dirty="0"/>
            </a:br>
            <a:endParaRPr lang="ru-RU" dirty="0"/>
          </a:p>
        </p:txBody>
      </p:sp>
      <p:sp>
        <p:nvSpPr>
          <p:cNvPr id="3" name="Текст 2"/>
          <p:cNvSpPr>
            <a:spLocks noGrp="1"/>
          </p:cNvSpPr>
          <p:nvPr>
            <p:ph type="body" idx="1"/>
          </p:nvPr>
        </p:nvSpPr>
        <p:spPr>
          <a:xfrm>
            <a:off x="571472" y="357167"/>
            <a:ext cx="7715304" cy="714380"/>
          </a:xfrm>
        </p:spPr>
        <p:txBody>
          <a:bodyPr>
            <a:normAutofit/>
          </a:bodyPr>
          <a:lstStyle/>
          <a:p>
            <a:pPr algn="ctr"/>
            <a:r>
              <a:rPr lang="uk-UA" sz="3600" b="1" dirty="0" smtClean="0"/>
              <a:t>3 група</a:t>
            </a:r>
            <a:endParaRPr lang="ru-RU" sz="3600" b="1"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71472" y="857232"/>
            <a:ext cx="8072494" cy="5572164"/>
          </a:xfrm>
        </p:spPr>
        <p:txBody>
          <a:bodyPr>
            <a:normAutofit fontScale="90000"/>
          </a:bodyPr>
          <a:lstStyle/>
          <a:p>
            <a:r>
              <a:rPr lang="uk-UA" dirty="0">
                <a:solidFill>
                  <a:schemeClr val="bg1">
                    <a:lumMod val="95000"/>
                  </a:schemeClr>
                </a:solidFill>
              </a:rPr>
              <a:t>1</a:t>
            </a:r>
            <a:r>
              <a:rPr lang="uk-UA" cap="none" dirty="0">
                <a:solidFill>
                  <a:schemeClr val="bg1">
                    <a:lumMod val="95000"/>
                  </a:schemeClr>
                </a:solidFill>
                <a:latin typeface="Arno Pro" pitchFamily="18" charset="0"/>
              </a:rPr>
              <a:t>) </a:t>
            </a:r>
            <a:r>
              <a:rPr lang="uk-UA" cap="none" dirty="0" err="1">
                <a:solidFill>
                  <a:schemeClr val="bg1">
                    <a:lumMod val="95000"/>
                  </a:schemeClr>
                </a:solidFill>
                <a:latin typeface="Arno Pro" pitchFamily="18" charset="0"/>
              </a:rPr>
              <a:t>“Земля</a:t>
            </a:r>
            <a:r>
              <a:rPr lang="uk-UA" cap="none" dirty="0">
                <a:solidFill>
                  <a:schemeClr val="bg1">
                    <a:lumMod val="95000"/>
                  </a:schemeClr>
                </a:solidFill>
                <a:latin typeface="Arno Pro" pitchFamily="18" charset="0"/>
              </a:rPr>
              <a:t> - планета не проста</a:t>
            </a:r>
            <a:r>
              <a:rPr lang="uk-UA" cap="none" dirty="0" smtClean="0">
                <a:solidFill>
                  <a:schemeClr val="bg1">
                    <a:lumMod val="95000"/>
                  </a:schemeClr>
                </a:solidFill>
                <a:latin typeface="Arno Pro" pitchFamily="18" charset="0"/>
              </a:rPr>
              <a:t>!” -  </a:t>
            </a:r>
            <a:r>
              <a:rPr lang="uk-UA" cap="none" dirty="0">
                <a:solidFill>
                  <a:schemeClr val="bg1">
                    <a:lumMod val="95000"/>
                  </a:schemeClr>
                </a:solidFill>
                <a:latin typeface="Arno Pro" pitchFamily="18" charset="0"/>
              </a:rPr>
              <a:t>чи згодні ви із цією думкою? Доведіть. Що очікувало Принца на цій планеті</a:t>
            </a:r>
            <a:r>
              <a:rPr lang="uk-UA" cap="none" dirty="0" smtClean="0">
                <a:solidFill>
                  <a:schemeClr val="bg1">
                    <a:lumMod val="95000"/>
                  </a:schemeClr>
                </a:solidFill>
                <a:latin typeface="Arno Pro" pitchFamily="18" charset="0"/>
              </a:rPr>
              <a:t>?</a:t>
            </a:r>
            <a:br>
              <a:rPr lang="uk-UA" cap="none" dirty="0" smtClean="0">
                <a:solidFill>
                  <a:schemeClr val="bg1">
                    <a:lumMod val="95000"/>
                  </a:schemeClr>
                </a:solidFill>
                <a:latin typeface="Arno Pro" pitchFamily="18" charset="0"/>
              </a:rPr>
            </a:br>
            <a:r>
              <a:rPr lang="ru-RU" cap="none" dirty="0">
                <a:solidFill>
                  <a:schemeClr val="bg1">
                    <a:lumMod val="95000"/>
                  </a:schemeClr>
                </a:solidFill>
                <a:latin typeface="Arno Pro" pitchFamily="18" charset="0"/>
              </a:rPr>
              <a:t/>
            </a:r>
            <a:br>
              <a:rPr lang="ru-RU" cap="none" dirty="0">
                <a:solidFill>
                  <a:schemeClr val="bg1">
                    <a:lumMod val="95000"/>
                  </a:schemeClr>
                </a:solidFill>
                <a:latin typeface="Arno Pro" pitchFamily="18" charset="0"/>
              </a:rPr>
            </a:br>
            <a:r>
              <a:rPr lang="uk-UA" cap="none" dirty="0">
                <a:solidFill>
                  <a:schemeClr val="bg1">
                    <a:lumMod val="95000"/>
                  </a:schemeClr>
                </a:solidFill>
                <a:latin typeface="Arno Pro" pitchFamily="18" charset="0"/>
              </a:rPr>
              <a:t>2) Що дало </a:t>
            </a:r>
            <a:r>
              <a:rPr lang="uk-UA" cap="none" dirty="0" err="1" smtClean="0">
                <a:solidFill>
                  <a:schemeClr val="bg1">
                    <a:lumMod val="95000"/>
                  </a:schemeClr>
                </a:solidFill>
                <a:latin typeface="Arno Pro" pitchFamily="18" charset="0"/>
              </a:rPr>
              <a:t>Принцеві</a:t>
            </a:r>
            <a:r>
              <a:rPr lang="uk-UA" cap="none" dirty="0" smtClean="0">
                <a:solidFill>
                  <a:schemeClr val="bg1">
                    <a:lumMod val="95000"/>
                  </a:schemeClr>
                </a:solidFill>
                <a:latin typeface="Arno Pro" pitchFamily="18" charset="0"/>
              </a:rPr>
              <a:t> </a:t>
            </a:r>
            <a:r>
              <a:rPr lang="uk-UA" cap="none" dirty="0">
                <a:solidFill>
                  <a:schemeClr val="bg1">
                    <a:lumMod val="95000"/>
                  </a:schemeClr>
                </a:solidFill>
                <a:latin typeface="Arno Pro" pitchFamily="18" charset="0"/>
              </a:rPr>
              <a:t>перебування на Землі? </a:t>
            </a:r>
            <a:r>
              <a:rPr lang="uk-UA" cap="none" dirty="0" smtClean="0">
                <a:solidFill>
                  <a:schemeClr val="bg1">
                    <a:lumMod val="95000"/>
                  </a:schemeClr>
                </a:solidFill>
                <a:latin typeface="Arno Pro" pitchFamily="18" charset="0"/>
              </a:rPr>
              <a:t/>
            </a:r>
            <a:br>
              <a:rPr lang="uk-UA" cap="none" dirty="0" smtClean="0">
                <a:solidFill>
                  <a:schemeClr val="bg1">
                    <a:lumMod val="95000"/>
                  </a:schemeClr>
                </a:solidFill>
                <a:latin typeface="Arno Pro" pitchFamily="18" charset="0"/>
              </a:rPr>
            </a:br>
            <a:r>
              <a:rPr lang="ru-RU" cap="none" dirty="0">
                <a:solidFill>
                  <a:schemeClr val="bg1">
                    <a:lumMod val="95000"/>
                  </a:schemeClr>
                </a:solidFill>
                <a:latin typeface="Arno Pro" pitchFamily="18" charset="0"/>
              </a:rPr>
              <a:t/>
            </a:r>
            <a:br>
              <a:rPr lang="ru-RU" cap="none" dirty="0">
                <a:solidFill>
                  <a:schemeClr val="bg1">
                    <a:lumMod val="95000"/>
                  </a:schemeClr>
                </a:solidFill>
                <a:latin typeface="Arno Pro" pitchFamily="18" charset="0"/>
              </a:rPr>
            </a:br>
            <a:r>
              <a:rPr lang="uk-UA" cap="none" dirty="0">
                <a:solidFill>
                  <a:schemeClr val="bg1">
                    <a:lumMod val="95000"/>
                  </a:schemeClr>
                </a:solidFill>
                <a:latin typeface="Arno Pro" pitchFamily="18" charset="0"/>
              </a:rPr>
              <a:t>3) Яку істину, забуту людьми, нагадує Лис Маленькому принцові? Що значить приручити?</a:t>
            </a:r>
            <a:r>
              <a:rPr lang="ru-RU" dirty="0"/>
              <a:t/>
            </a:r>
            <a:br>
              <a:rPr lang="ru-RU" dirty="0"/>
            </a:br>
            <a:endParaRPr lang="ru-RU" dirty="0"/>
          </a:p>
        </p:txBody>
      </p:sp>
      <p:sp>
        <p:nvSpPr>
          <p:cNvPr id="3" name="Текст 2"/>
          <p:cNvSpPr>
            <a:spLocks noGrp="1"/>
          </p:cNvSpPr>
          <p:nvPr>
            <p:ph type="body" idx="1"/>
          </p:nvPr>
        </p:nvSpPr>
        <p:spPr>
          <a:xfrm>
            <a:off x="642910" y="285729"/>
            <a:ext cx="8072494" cy="428627"/>
          </a:xfrm>
        </p:spPr>
        <p:txBody>
          <a:bodyPr>
            <a:noAutofit/>
          </a:bodyPr>
          <a:lstStyle/>
          <a:p>
            <a:pPr algn="ctr"/>
            <a:r>
              <a:rPr lang="uk-UA" sz="4000" b="1" dirty="0" smtClean="0">
                <a:solidFill>
                  <a:srgbClr val="FFC000"/>
                </a:solidFill>
              </a:rPr>
              <a:t>4 група</a:t>
            </a:r>
            <a:endParaRPr lang="ru-RU" sz="4000" b="1" dirty="0">
              <a:solidFill>
                <a:srgbClr val="FFC000"/>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l="-9000" t="-12000" r="-7000" b="-8000"/>
          </a:stretch>
        </a:blipFill>
        <a:effectLst/>
      </p:bgPr>
    </p:bg>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722312" y="4406900"/>
            <a:ext cx="7993091" cy="2093934"/>
          </a:xfrm>
        </p:spPr>
        <p:txBody>
          <a:bodyPr/>
          <a:lstStyle/>
          <a:p>
            <a:pPr algn="r"/>
            <a:r>
              <a:rPr lang="uk-UA" dirty="0" smtClean="0"/>
              <a:t/>
            </a:r>
            <a:br>
              <a:rPr lang="uk-UA" dirty="0" smtClean="0"/>
            </a:br>
            <a:r>
              <a:rPr lang="uk-UA" dirty="0" smtClean="0"/>
              <a:t/>
            </a:r>
            <a:br>
              <a:rPr lang="uk-UA" dirty="0" smtClean="0"/>
            </a:br>
            <a:r>
              <a:rPr lang="uk-UA" dirty="0" smtClean="0"/>
              <a:t>Баобаби – символ зла</a:t>
            </a:r>
            <a:endParaRPr lang="ru-RU"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25437C"/>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56</TotalTime>
  <Words>240</Words>
  <Application>Microsoft Office PowerPoint</Application>
  <PresentationFormat>Экран (4:3)</PresentationFormat>
  <Paragraphs>24</Paragraphs>
  <Slides>20</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20</vt:i4>
      </vt:variant>
    </vt:vector>
  </HeadingPairs>
  <TitlesOfParts>
    <vt:vector size="21" baseType="lpstr">
      <vt:lpstr>Тема Office</vt:lpstr>
      <vt:lpstr>А. ДЕ СЕНТ-ЕКЗЮПЕРІ “МАЛЕНЬКИЙ ПРИНЦ” КОЖЕН  ВІДПОВІДАЄ  ЗА СВОЮ  ПЛАНЕТУ…</vt:lpstr>
      <vt:lpstr>Слайд 2</vt:lpstr>
      <vt:lpstr> </vt:lpstr>
      <vt:lpstr> 1. Підготуйте оповідання про планету Маленького принца. Чому автор нас застерігає від баобабів? Чим вони небезпечні?  2. “Устав вранці, умився, причепурився - і відразу ж упорядкуй свою планету”, - сказав Маленький принц. Доведіть правоту цих слів на тексті казки.  3. Втіленням чого є Троянда? Як описує її автор? Підготуйте виразне читання за ролями Маленького принца й Троянди. Чому Маленький принц залишає Троянду? </vt:lpstr>
      <vt:lpstr>“Ні, дорослі й правда дивний народ”, - говорив собі Маленький принц, продовжуючи шлях по планетах. Чи згодні ви із цією думкою? Підтвердьте відповідь прикладами з тексту, прочитавши про Короля, Честолюбця, П'яницю, Ділову людину, Географа. ( Які почуття викликають вони у вас? Що головне в їхньому мовленні? Які їхні основні якості?) </vt:lpstr>
      <vt:lpstr>“Коли він запалює свій ліхтар - начебто народжується ще одна зірка або квітка. А коли він гасить ліхтар - начебто зірка або квітка засинають. Прекрасне заняття».  Подумайте, для чого потрібний Ліхтарник на планеті, де міститься тільки він і ліхтар? </vt:lpstr>
      <vt:lpstr>1) “Земля - планета не проста!” -  чи згодні ви із цією думкою? Доведіть. Що очікувало Принца на цій планеті?  2) Що дало Принцеві перебування на Землі?   3) Яку істину, забуту людьми, нагадує Лис Маленькому принцові? Що значить приручити? </vt:lpstr>
      <vt:lpstr>Слайд 8</vt:lpstr>
      <vt:lpstr>  Баобаби – символ зла</vt:lpstr>
      <vt:lpstr>Троянда – уособлення краси, духовності. Символ жіночності</vt:lpstr>
      <vt:lpstr>Слайд 11</vt:lpstr>
      <vt:lpstr>Слайд 12</vt:lpstr>
      <vt:lpstr>Слайд 13</vt:lpstr>
      <vt:lpstr>Слайд 14</vt:lpstr>
      <vt:lpstr>Слайд 15</vt:lpstr>
      <vt:lpstr>“Коли він запалює свій ліхтар - начебто народжується ще одна зірка або квітка. А коли він гасить ліхтар - начебто зірка або квітка засинають. Прекрасне заняття». </vt:lpstr>
      <vt:lpstr> “ Земля - планета не проста!” </vt:lpstr>
      <vt:lpstr>Слайд 18</vt:lpstr>
      <vt:lpstr>Узнати можна лише те, що приручиш…Як хочеш мати друга, приручи мене!...</vt:lpstr>
      <vt:lpstr>Добре бачить тільки серце. Найголовнішого очима не побачиш!</vt:lpstr>
    </vt:vector>
  </TitlesOfParts>
  <Company>MyCompany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А. ДЕ СЕНТ-ЕКЗЮПЕРІ “МАЛЕНЬКИЙ ПРИНЦ” КОЖЕН  ВІДПОВІДАЄ  ЗА СВОЮ  ПЛАНЕТУ…</dc:title>
  <dc:creator>Admin</dc:creator>
  <cp:lastModifiedBy>Admin</cp:lastModifiedBy>
  <cp:revision>10</cp:revision>
  <dcterms:created xsi:type="dcterms:W3CDTF">2010-02-18T19:56:27Z</dcterms:created>
  <dcterms:modified xsi:type="dcterms:W3CDTF">2010-02-19T18:57:30Z</dcterms:modified>
</cp:coreProperties>
</file>