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8" r:id="rId2"/>
    <p:sldId id="259" r:id="rId3"/>
    <p:sldId id="260" r:id="rId4"/>
    <p:sldId id="270" r:id="rId5"/>
    <p:sldId id="261" r:id="rId6"/>
    <p:sldId id="264" r:id="rId7"/>
    <p:sldId id="266" r:id="rId8"/>
    <p:sldId id="262" r:id="rId9"/>
    <p:sldId id="263" r:id="rId10"/>
    <p:sldId id="268" r:id="rId11"/>
    <p:sldId id="269" r:id="rId12"/>
    <p:sldId id="271"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E1BAC4B-0BAD-4905-929E-B11CE57703F3}" type="slidenum">
              <a:rPr lang="ru-RU"/>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4C35133E-CDEB-4B18-AAFB-2242B4A4850C}"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05D501-2E2C-49DC-B386-518667C56A24}" type="slidenum">
              <a:rPr lang="ru-RU"/>
              <a:pPr/>
              <a:t>1</a:t>
            </a:fld>
            <a:endParaRPr lang="ru-RU"/>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D862E9-462F-4C9D-8187-705928CF6E92}" type="slidenum">
              <a:rPr lang="ru-RU"/>
              <a:pPr/>
              <a:t>10</a:t>
            </a:fld>
            <a:endParaRPr lang="ru-RU"/>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A0FB8-C39E-44D5-A54A-7ECD9DD26365}" type="slidenum">
              <a:rPr lang="ru-RU"/>
              <a:pPr/>
              <a:t>11</a:t>
            </a:fld>
            <a:endParaRPr lang="ru-RU"/>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776A1E-678A-4C55-804D-44673C3F752C}" type="slidenum">
              <a:rPr lang="ru-RU"/>
              <a:pPr/>
              <a:t>12</a:t>
            </a:fld>
            <a:endParaRPr lang="ru-RU"/>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F28012-FAB2-462B-AA44-5B66A6DB6CF0}" type="slidenum">
              <a:rPr lang="ru-RU"/>
              <a:pPr/>
              <a:t>2</a:t>
            </a:fld>
            <a:endParaRPr lang="ru-RU"/>
          </a:p>
        </p:txBody>
      </p:sp>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uk-U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FEE7F9-754D-49F9-B693-97B0572EAC1E}" type="slidenum">
              <a:rPr lang="ru-RU"/>
              <a:pPr/>
              <a:t>3</a:t>
            </a:fld>
            <a:endParaRPr lang="ru-RU"/>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E543A1-9A07-4905-9D11-90A10A3A25D8}" type="slidenum">
              <a:rPr lang="ru-RU"/>
              <a:pPr/>
              <a:t>4</a:t>
            </a:fld>
            <a:endParaRPr lang="ru-RU"/>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DBEBE-9C59-405F-9E3A-E658CA47C517}" type="slidenum">
              <a:rPr lang="ru-RU"/>
              <a:pPr/>
              <a:t>5</a:t>
            </a:fld>
            <a:endParaRPr lang="ru-RU"/>
          </a:p>
        </p:txBody>
      </p:sp>
      <p:sp>
        <p:nvSpPr>
          <p:cNvPr id="27650" name="Rectangle 2"/>
          <p:cNvSpPr>
            <a:spLocks noRo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uk-U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DDF33-B3C6-4B50-B598-51296092601D}" type="slidenum">
              <a:rPr lang="ru-RU"/>
              <a:pPr/>
              <a:t>6</a:t>
            </a:fld>
            <a:endParaRPr lang="ru-RU"/>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57CE2-820B-4C42-8B75-F0E0ACDBD95D}" type="slidenum">
              <a:rPr lang="ru-RU"/>
              <a:pPr/>
              <a:t>7</a:t>
            </a:fld>
            <a:endParaRPr lang="ru-RU"/>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864F3-FA2F-429A-A431-56A0ACBB37E3}" type="slidenum">
              <a:rPr lang="ru-RU"/>
              <a:pPr/>
              <a:t>8</a:t>
            </a:fld>
            <a:endParaRPr lang="ru-RU"/>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5BD9A7-E331-4878-B703-175C14F82B74}" type="slidenum">
              <a:rPr lang="ru-RU"/>
              <a:pPr/>
              <a:t>9</a:t>
            </a:fld>
            <a:endParaRPr lang="ru-RU"/>
          </a:p>
        </p:txBody>
      </p:sp>
      <p:sp>
        <p:nvSpPr>
          <p:cNvPr id="32770" name="Rectangle 2"/>
          <p:cNvSpPr>
            <a:spLocks noRo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ru-RU"/>
              <a:t>Образец заголовка</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1024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endParaRPr lang="uk-UA"/>
          </a:p>
        </p:txBody>
      </p:sp>
      <p:sp>
        <p:nvSpPr>
          <p:cNvPr id="10245" name="Rectangle 5"/>
          <p:cNvSpPr>
            <a:spLocks noGrp="1" noChangeArrowheads="1"/>
          </p:cNvSpPr>
          <p:nvPr>
            <p:ph type="ftr" sz="quarter" idx="3"/>
          </p:nvPr>
        </p:nvSpPr>
        <p:spPr/>
        <p:txBody>
          <a:bodyPr/>
          <a:lstStyle>
            <a:lvl1pPr>
              <a:defRPr/>
            </a:lvl1pPr>
          </a:lstStyle>
          <a:p>
            <a:endParaRPr lang="ru-RU"/>
          </a:p>
        </p:txBody>
      </p:sp>
      <p:sp>
        <p:nvSpPr>
          <p:cNvPr id="10246" name="Rectangle 6"/>
          <p:cNvSpPr>
            <a:spLocks noGrp="1" noChangeArrowheads="1"/>
          </p:cNvSpPr>
          <p:nvPr>
            <p:ph type="sldNum" sz="quarter" idx="4"/>
          </p:nvPr>
        </p:nvSpPr>
        <p:spPr/>
        <p:txBody>
          <a:bodyPr/>
          <a:lstStyle>
            <a:lvl1pPr>
              <a:defRPr/>
            </a:lvl1pPr>
          </a:lstStyle>
          <a:p>
            <a:fld id="{1782C128-6F16-4EAF-BE12-56B2AB8F245B}" type="slidenum">
              <a:rPr lang="ru-RU"/>
              <a:pPr/>
              <a:t>‹#›</a:t>
            </a:fld>
            <a:endParaRPr lang="ru-RU"/>
          </a:p>
        </p:txBody>
      </p:sp>
      <p:sp>
        <p:nvSpPr>
          <p:cNvPr id="10247" name="Rectangle 7"/>
          <p:cNvSpPr>
            <a:spLocks noGrp="1" noChangeArrowheads="1"/>
          </p:cNvSpPr>
          <p:nvPr>
            <p:ph type="dt" sz="quarter" idx="2"/>
          </p:nvPr>
        </p:nvSpPr>
        <p:spPr/>
        <p:txBody>
          <a:bodyPr/>
          <a:lstStyle>
            <a:lvl1pPr>
              <a:defRPr/>
            </a:lvl1p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E658A7C-D4D3-46DD-A49A-6AD190B9A759}"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92100"/>
            <a:ext cx="2057400" cy="5727700"/>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92100"/>
            <a:ext cx="6019800" cy="5727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D54DEF5-E6BC-443B-8CCE-74BCADDDCCAA}"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uk-UA"/>
          </a:p>
        </p:txBody>
      </p:sp>
      <p:sp>
        <p:nvSpPr>
          <p:cNvPr id="3" name="Текст 2"/>
          <p:cNvSpPr>
            <a:spLocks noGrp="1"/>
          </p:cNvSpPr>
          <p:nvPr>
            <p:ph type="body" sz="half" idx="1"/>
          </p:nvPr>
        </p:nvSpPr>
        <p:spPr>
          <a:xfrm>
            <a:off x="457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2928DDCE-E3C6-409B-8E09-D8FC2C923CDD}"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F13F658-434A-491A-863B-1A1DAADDB6E6}"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C7B82BA-BA91-4D31-8B8D-A79281A6C0FE}"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14B99260-AF97-42EC-A0A0-62AAFDB1E4FA}"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1D72FC00-D36E-46E4-8826-5592B6A06423}"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ECDC7D1C-1DA2-4671-AC7F-38F28039042C}"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68309E0B-0097-4652-B7BE-BBD05045D10A}"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1C5C292-82AA-4F9E-A28D-9F399D90385B}"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32D0854B-E87F-4413-BFAA-CADC3869BEF1}"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21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ru-RU"/>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ru-RU"/>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0C670878-648C-4A12-9225-655C50633CD8}"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04800"/>
            <a:ext cx="8229600" cy="1384300"/>
          </a:xfrm>
        </p:spPr>
        <p:txBody>
          <a:bodyPr/>
          <a:lstStyle/>
          <a:p>
            <a:pPr algn="ctr"/>
            <a:r>
              <a:rPr lang="uk-UA" dirty="0" smtClean="0"/>
              <a:t>Міфи Давньої Греції</a:t>
            </a:r>
            <a:endParaRPr lang="ru-RU" dirty="0"/>
          </a:p>
        </p:txBody>
      </p:sp>
      <p:sp>
        <p:nvSpPr>
          <p:cNvPr id="13315" name="Rectangle 3"/>
          <p:cNvSpPr>
            <a:spLocks noGrp="1" noChangeArrowheads="1"/>
          </p:cNvSpPr>
          <p:nvPr>
            <p:ph type="body" sz="half" idx="1"/>
          </p:nvPr>
        </p:nvSpPr>
        <p:spPr>
          <a:xfrm>
            <a:off x="457200" y="1905000"/>
            <a:ext cx="8305800" cy="4114800"/>
          </a:xfrm>
        </p:spPr>
        <p:txBody>
          <a:bodyPr/>
          <a:lstStyle/>
          <a:p>
            <a:pPr algn="ctr">
              <a:buFontTx/>
              <a:buNone/>
            </a:pPr>
            <a:r>
              <a:rPr lang="uk-UA" sz="2400" dirty="0" smtClean="0"/>
              <a:t>Найдавнішими були божества, що втілювали сили природи. Від союзу Геї - землі і Урану - неба з'явилися титани, старшим був Океан, молодшим - </a:t>
            </a:r>
            <a:r>
              <a:rPr lang="uk-UA" sz="2400" dirty="0" err="1" smtClean="0"/>
              <a:t>Кронос</a:t>
            </a:r>
            <a:r>
              <a:rPr lang="uk-UA" sz="2400" dirty="0" smtClean="0"/>
              <a:t>. За міфології </a:t>
            </a:r>
            <a:r>
              <a:rPr lang="uk-UA" sz="2400" dirty="0" err="1" smtClean="0"/>
              <a:t>Кронос</a:t>
            </a:r>
            <a:r>
              <a:rPr lang="uk-UA" sz="2400" dirty="0" smtClean="0"/>
              <a:t> вирішив помститися своєму батькові за те, що він ув'язнив його братів циклопів у тартарі. Поки Уран спав, </a:t>
            </a:r>
            <a:r>
              <a:rPr lang="uk-UA" sz="2400" dirty="0" err="1" smtClean="0"/>
              <a:t>Кронос</a:t>
            </a:r>
            <a:r>
              <a:rPr lang="uk-UA" sz="2400" dirty="0" smtClean="0"/>
              <a:t> наніс йому тяжкого удару і став царем усіх богів. Діти </a:t>
            </a:r>
            <a:r>
              <a:rPr lang="uk-UA" sz="2400" dirty="0" err="1" smtClean="0"/>
              <a:t>Кроноса</a:t>
            </a:r>
            <a:r>
              <a:rPr lang="uk-UA" sz="2400" dirty="0" smtClean="0"/>
              <a:t> - боги на чолі з Зевсом в жорстокій сутичці з титанами отримали перемогу і розділили владу над світом.</a:t>
            </a:r>
            <a:endParaRPr lang="ru-R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304800"/>
            <a:ext cx="4114800" cy="2286000"/>
          </a:xfrm>
        </p:spPr>
        <p:txBody>
          <a:bodyPr/>
          <a:lstStyle/>
          <a:p>
            <a:r>
              <a:rPr lang="ru-RU"/>
              <a:t>Пес Цербер</a:t>
            </a:r>
          </a:p>
        </p:txBody>
      </p:sp>
      <p:sp>
        <p:nvSpPr>
          <p:cNvPr id="34819" name="Rectangle 3"/>
          <p:cNvSpPr>
            <a:spLocks noGrp="1" noChangeArrowheads="1"/>
          </p:cNvSpPr>
          <p:nvPr>
            <p:ph type="body" idx="1"/>
          </p:nvPr>
        </p:nvSpPr>
        <p:spPr>
          <a:xfrm>
            <a:off x="457200" y="2819400"/>
            <a:ext cx="8229600" cy="3200400"/>
          </a:xfrm>
        </p:spPr>
        <p:txBody>
          <a:bodyPr/>
          <a:lstStyle/>
          <a:p>
            <a:pPr>
              <a:lnSpc>
                <a:spcPct val="80000"/>
              </a:lnSpc>
              <a:buFontTx/>
              <a:buNone/>
            </a:pPr>
            <a:r>
              <a:rPr lang="uk-UA" sz="2000" dirty="0" smtClean="0"/>
              <a:t>Засмучений </a:t>
            </a:r>
            <a:r>
              <a:rPr lang="uk-UA" sz="2000" dirty="0" err="1" smtClean="0"/>
              <a:t>Еврісфей</a:t>
            </a:r>
            <a:r>
              <a:rPr lang="uk-UA" sz="2000" dirty="0" smtClean="0"/>
              <a:t> розуміє, що йому не вийде позбавитися від Геракла. Дванадцятий подвиг для Геракла: він повинен привести Цербера, який охороняє царство Аїд, </a:t>
            </a:r>
            <a:r>
              <a:rPr lang="uk-UA" sz="2000" dirty="0" err="1" smtClean="0"/>
              <a:t>Еврісфея</a:t>
            </a:r>
            <a:r>
              <a:rPr lang="uk-UA" sz="2000" dirty="0" smtClean="0"/>
              <a:t>. У надії, що Геракл не повернеться з царства, але Геракл справляється і з цим подвигом. Для цього Гераклові доводиться придушити пса, а потім відпустити його в царство тіней, щоб той охороняв царство.</a:t>
            </a:r>
          </a:p>
          <a:p>
            <a:pPr>
              <a:lnSpc>
                <a:spcPct val="80000"/>
              </a:lnSpc>
              <a:buFontTx/>
              <a:buNone/>
            </a:pPr>
            <a:r>
              <a:rPr lang="uk-UA" sz="2000" dirty="0" smtClean="0"/>
              <a:t>Геракл своїми могутніми руками душить Цербера - триголового пса, стереже Аїд.</a:t>
            </a:r>
            <a:endParaRPr lang="ru-RU" sz="2000" dirty="0"/>
          </a:p>
        </p:txBody>
      </p:sp>
      <p:pic>
        <p:nvPicPr>
          <p:cNvPr id="34821" name="Picture 5" descr="Геракл и пёс Цербер"/>
          <p:cNvPicPr>
            <a:picLocks noChangeAspect="1" noChangeArrowheads="1"/>
          </p:cNvPicPr>
          <p:nvPr/>
        </p:nvPicPr>
        <p:blipFill>
          <a:blip r:embed="rId3" cstate="print"/>
          <a:srcRect/>
          <a:stretch>
            <a:fillRect/>
          </a:stretch>
        </p:blipFill>
        <p:spPr bwMode="auto">
          <a:xfrm>
            <a:off x="5410200" y="152400"/>
            <a:ext cx="3333750" cy="27146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0" y="0"/>
            <a:ext cx="9144000" cy="6019800"/>
          </a:xfrm>
        </p:spPr>
        <p:txBody>
          <a:bodyPr/>
          <a:lstStyle/>
          <a:p>
            <a:pPr algn="ctr">
              <a:lnSpc>
                <a:spcPct val="80000"/>
              </a:lnSpc>
              <a:buFontTx/>
              <a:buNone/>
            </a:pPr>
            <a:r>
              <a:rPr lang="uk-UA" sz="2200" dirty="0" smtClean="0">
                <a:latin typeface="Times New Roman" pitchFamily="18" charset="0"/>
                <a:cs typeface="Times New Roman" pitchFamily="18" charset="0"/>
              </a:rPr>
              <a:t>Геракл і </a:t>
            </a:r>
            <a:r>
              <a:rPr lang="uk-UA" sz="2200" dirty="0" err="1" smtClean="0">
                <a:latin typeface="Times New Roman" pitchFamily="18" charset="0"/>
                <a:cs typeface="Times New Roman" pitchFamily="18" charset="0"/>
              </a:rPr>
              <a:t>Деяніра</a:t>
            </a:r>
            <a:r>
              <a:rPr lang="uk-UA" sz="2200" dirty="0">
                <a:latin typeface="Times New Roman" pitchFamily="18" charset="0"/>
                <a:cs typeface="Times New Roman" pitchFamily="18" charset="0"/>
              </a:rPr>
              <a:t>.</a:t>
            </a:r>
            <a:r>
              <a:rPr lang="uk-UA" sz="2200" dirty="0" smtClean="0">
                <a:latin typeface="Times New Roman" pitchFamily="18" charset="0"/>
                <a:cs typeface="Times New Roman" pitchFamily="18" charset="0"/>
              </a:rPr>
              <a:t/>
            </a:r>
            <a:br>
              <a:rPr lang="uk-UA" sz="2200" dirty="0" smtClean="0">
                <a:latin typeface="Times New Roman" pitchFamily="18" charset="0"/>
                <a:cs typeface="Times New Roman" pitchFamily="18" charset="0"/>
              </a:rPr>
            </a:br>
            <a:r>
              <a:rPr lang="uk-UA" sz="2200" dirty="0" smtClean="0">
                <a:latin typeface="Times New Roman" pitchFamily="18" charset="0"/>
                <a:cs typeface="Times New Roman" pitchFamily="18" charset="0"/>
              </a:rPr>
              <a:t>Геракл завершив свої подвиги, але його випробування не закінчуються. У дружини він вибирає царівну </a:t>
            </a:r>
            <a:r>
              <a:rPr lang="uk-UA" sz="2200" dirty="0" err="1" smtClean="0">
                <a:latin typeface="Times New Roman" pitchFamily="18" charset="0"/>
                <a:cs typeface="Times New Roman" pitchFamily="18" charset="0"/>
              </a:rPr>
              <a:t>Деяниру</a:t>
            </a:r>
            <a:r>
              <a:rPr lang="uk-UA" sz="2200" dirty="0" smtClean="0">
                <a:latin typeface="Times New Roman" pitchFamily="18" charset="0"/>
                <a:cs typeface="Times New Roman" pitchFamily="18" charset="0"/>
              </a:rPr>
              <a:t>. Подорожуючи, їм потрібно переплисти річку, що розлилася,. На спину кентавра </a:t>
            </a:r>
            <a:r>
              <a:rPr lang="uk-UA" sz="2200" dirty="0" err="1" smtClean="0">
                <a:latin typeface="Times New Roman" pitchFamily="18" charset="0"/>
                <a:cs typeface="Times New Roman" pitchFamily="18" charset="0"/>
              </a:rPr>
              <a:t>Несса</a:t>
            </a:r>
            <a:r>
              <a:rPr lang="uk-UA" sz="2200" dirty="0" smtClean="0">
                <a:latin typeface="Times New Roman" pitchFamily="18" charset="0"/>
                <a:cs typeface="Times New Roman" pitchFamily="18" charset="0"/>
              </a:rPr>
              <a:t> сідає </a:t>
            </a:r>
            <a:r>
              <a:rPr lang="uk-UA" sz="2200" dirty="0" err="1" smtClean="0">
                <a:latin typeface="Times New Roman" pitchFamily="18" charset="0"/>
                <a:cs typeface="Times New Roman" pitchFamily="18" charset="0"/>
              </a:rPr>
              <a:t>Деяніра</a:t>
            </a:r>
            <a:r>
              <a:rPr lang="uk-UA" sz="2200" dirty="0" smtClean="0">
                <a:latin typeface="Times New Roman" pitchFamily="18" charset="0"/>
                <a:cs typeface="Times New Roman" pitchFamily="18" charset="0"/>
              </a:rPr>
              <a:t>, цей кентавр хоче її викрасти. Тоді Геракл вирішує випустити стрілу в кентавра, вмираючи, кентавр радить зібрати дружині його кров, щоб зберегти любов чоловіка. Але через кілька років Геракл закохується в іншу жінку. Тоді </a:t>
            </a:r>
            <a:r>
              <a:rPr lang="uk-UA" sz="2200" dirty="0" err="1" smtClean="0">
                <a:latin typeface="Times New Roman" pitchFamily="18" charset="0"/>
                <a:cs typeface="Times New Roman" pitchFamily="18" charset="0"/>
              </a:rPr>
              <a:t>Деяніра</a:t>
            </a:r>
            <a:r>
              <a:rPr lang="uk-UA" sz="2200" dirty="0" smtClean="0">
                <a:latin typeface="Times New Roman" pitchFamily="18" charset="0"/>
                <a:cs typeface="Times New Roman" pitchFamily="18" charset="0"/>
              </a:rPr>
              <a:t> вирішує використовувати чарівну кров кентавра. Але кров </a:t>
            </a:r>
            <a:r>
              <a:rPr lang="uk-UA" sz="2200" dirty="0" err="1" smtClean="0">
                <a:latin typeface="Times New Roman" pitchFamily="18" charset="0"/>
                <a:cs typeface="Times New Roman" pitchFamily="18" charset="0"/>
              </a:rPr>
              <a:t>Несса</a:t>
            </a:r>
            <a:r>
              <a:rPr lang="uk-UA" sz="2200" dirty="0" smtClean="0">
                <a:latin typeface="Times New Roman" pitchFamily="18" charset="0"/>
                <a:cs typeface="Times New Roman" pitchFamily="18" charset="0"/>
              </a:rPr>
              <a:t>, який загинув від стріли змащеній отрутою, вже перетворилася на отруту…</a:t>
            </a:r>
          </a:p>
          <a:p>
            <a:pPr algn="ctr">
              <a:lnSpc>
                <a:spcPct val="80000"/>
              </a:lnSpc>
              <a:buFontTx/>
              <a:buNone/>
            </a:pPr>
            <a:r>
              <a:rPr lang="uk-UA" sz="2200" dirty="0" smtClean="0">
                <a:latin typeface="Times New Roman" pitchFamily="18" charset="0"/>
                <a:cs typeface="Times New Roman" pitchFamily="18" charset="0"/>
              </a:rPr>
              <a:t>Смерть героя. </a:t>
            </a:r>
          </a:p>
          <a:p>
            <a:pPr algn="ctr">
              <a:lnSpc>
                <a:spcPct val="80000"/>
              </a:lnSpc>
              <a:buFontTx/>
              <a:buNone/>
            </a:pPr>
            <a:r>
              <a:rPr lang="uk-UA" sz="2200" dirty="0" smtClean="0">
                <a:latin typeface="Times New Roman" pitchFamily="18" charset="0"/>
                <a:cs typeface="Times New Roman" pitchFamily="18" charset="0"/>
              </a:rPr>
              <a:t>Корчиться від болю, намагаючись зірвати з себе весь одяг, які просочені кров'ю </a:t>
            </a:r>
            <a:r>
              <a:rPr lang="uk-UA" sz="2200" dirty="0" err="1" smtClean="0">
                <a:latin typeface="Times New Roman" pitchFamily="18" charset="0"/>
                <a:cs typeface="Times New Roman" pitchFamily="18" charset="0"/>
              </a:rPr>
              <a:t>Несса</a:t>
            </a:r>
            <a:r>
              <a:rPr lang="uk-UA" sz="2200" dirty="0" smtClean="0">
                <a:latin typeface="Times New Roman" pitchFamily="18" charset="0"/>
                <a:cs typeface="Times New Roman" pitchFamily="18" charset="0"/>
              </a:rPr>
              <a:t> і здираються разом зі шкірою. </a:t>
            </a:r>
            <a:r>
              <a:rPr lang="uk-UA" sz="2200" dirty="0" err="1" smtClean="0">
                <a:latin typeface="Times New Roman" pitchFamily="18" charset="0"/>
                <a:cs typeface="Times New Roman" pitchFamily="18" charset="0"/>
              </a:rPr>
              <a:t>Деяніра</a:t>
            </a:r>
            <a:r>
              <a:rPr lang="uk-UA" sz="2200" dirty="0" smtClean="0">
                <a:latin typeface="Times New Roman" pitchFamily="18" charset="0"/>
                <a:cs typeface="Times New Roman" pitchFamily="18" charset="0"/>
              </a:rPr>
              <a:t> розуміє, що сама вбила свого чоловіка, закінчує життя самогубством. Геракл впадає у великий багаття, щоб позбутися від мук. Він стає героєм, якого боги допускають на Олімп і наділяють безсмертям. Геракл гине у вогні і знаходить безсмертя. Він залишається самим знаменитим грецьким героєм.</a:t>
            </a:r>
            <a:endParaRPr lang="ru-RU" sz="2200" dirty="0">
              <a:latin typeface="Times New Roman" pitchFamily="18" charset="0"/>
              <a:cs typeface="Times New Roman" pitchFamily="18" charset="0"/>
            </a:endParaRPr>
          </a:p>
        </p:txBody>
      </p:sp>
      <p:pic>
        <p:nvPicPr>
          <p:cNvPr id="35845" name="Picture 5" descr="ANd9GcSr_tTk4sUccELheQrk55MFrVvsWcbX3f6QlaxmMaLeERISJvBmug"/>
          <p:cNvPicPr>
            <a:picLocks noChangeAspect="1" noChangeArrowheads="1"/>
          </p:cNvPicPr>
          <p:nvPr/>
        </p:nvPicPr>
        <p:blipFill>
          <a:blip r:embed="rId3" cstate="print"/>
          <a:srcRect/>
          <a:stretch>
            <a:fillRect/>
          </a:stretch>
        </p:blipFill>
        <p:spPr bwMode="auto">
          <a:xfrm>
            <a:off x="3429000" y="4924425"/>
            <a:ext cx="2362200" cy="1933575"/>
          </a:xfrm>
          <a:prstGeom prst="rect">
            <a:avLst/>
          </a:prstGeom>
          <a:noFill/>
        </p:spPr>
      </p:pic>
      <p:pic>
        <p:nvPicPr>
          <p:cNvPr id="35847" name="Picture 7" descr="ANd9GcTc6RddIvhIVy0NJvPJqYuZuhEAmq3Ocgr32JUxZp18-fuTH3cG"/>
          <p:cNvPicPr>
            <a:picLocks noChangeAspect="1" noChangeArrowheads="1"/>
          </p:cNvPicPr>
          <p:nvPr/>
        </p:nvPicPr>
        <p:blipFill>
          <a:blip r:embed="rId4" cstate="print"/>
          <a:srcRect/>
          <a:stretch>
            <a:fillRect/>
          </a:stretch>
        </p:blipFill>
        <p:spPr bwMode="auto">
          <a:xfrm>
            <a:off x="6648450" y="5019675"/>
            <a:ext cx="2495550" cy="1838325"/>
          </a:xfrm>
          <a:prstGeom prst="rect">
            <a:avLst/>
          </a:prstGeom>
          <a:noFill/>
        </p:spPr>
      </p:pic>
      <p:pic>
        <p:nvPicPr>
          <p:cNvPr id="35849" name="Picture 9" descr="ANd9GcTS4QZlLURnW8Htc1e9uirkCOc2Z4dFEAPpg9qED35KdGIpQLo0KQ"/>
          <p:cNvPicPr>
            <a:picLocks noChangeAspect="1" noChangeArrowheads="1"/>
          </p:cNvPicPr>
          <p:nvPr/>
        </p:nvPicPr>
        <p:blipFill>
          <a:blip r:embed="rId5" cstate="print"/>
          <a:srcRect/>
          <a:stretch>
            <a:fillRect/>
          </a:stretch>
        </p:blipFill>
        <p:spPr bwMode="auto">
          <a:xfrm>
            <a:off x="0" y="4962525"/>
            <a:ext cx="2409825" cy="18954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uk-UA" dirty="0" smtClean="0"/>
              <a:t>Образ Геракла в мистецтві</a:t>
            </a:r>
            <a:endParaRPr lang="ru-RU" dirty="0"/>
          </a:p>
        </p:txBody>
      </p:sp>
      <p:sp>
        <p:nvSpPr>
          <p:cNvPr id="40963" name="Rectangle 3"/>
          <p:cNvSpPr>
            <a:spLocks noGrp="1" noChangeArrowheads="1"/>
          </p:cNvSpPr>
          <p:nvPr>
            <p:ph type="body" idx="1"/>
          </p:nvPr>
        </p:nvSpPr>
        <p:spPr>
          <a:xfrm>
            <a:off x="3352800" y="1905000"/>
            <a:ext cx="5334000" cy="4114800"/>
          </a:xfrm>
        </p:spPr>
        <p:txBody>
          <a:bodyPr/>
          <a:lstStyle/>
          <a:p>
            <a:pPr algn="ctr">
              <a:buFontTx/>
              <a:buNone/>
            </a:pPr>
            <a:r>
              <a:rPr lang="uk-UA" dirty="0" smtClean="0"/>
              <a:t>Геракл - дуже популярний герой, про нього знімають фільми, створюють музику, навіть комп'ютерні ігри.</a:t>
            </a:r>
            <a:endParaRPr lang="ru-RU" dirty="0"/>
          </a:p>
        </p:txBody>
      </p:sp>
      <p:pic>
        <p:nvPicPr>
          <p:cNvPr id="40967" name="Picture 7" descr="ANd9GcSw5viQcD82DHkQ5_jLQ9stghRL4mBsRkR_QLVMmDJOCKz8ZtufFA"/>
          <p:cNvPicPr>
            <a:picLocks noChangeAspect="1" noChangeArrowheads="1"/>
          </p:cNvPicPr>
          <p:nvPr/>
        </p:nvPicPr>
        <p:blipFill>
          <a:blip r:embed="rId3" cstate="print"/>
          <a:srcRect/>
          <a:stretch>
            <a:fillRect/>
          </a:stretch>
        </p:blipFill>
        <p:spPr bwMode="auto">
          <a:xfrm>
            <a:off x="304800" y="1524000"/>
            <a:ext cx="1733550" cy="2638425"/>
          </a:xfrm>
          <a:prstGeom prst="rect">
            <a:avLst/>
          </a:prstGeom>
          <a:noFill/>
        </p:spPr>
      </p:pic>
      <p:pic>
        <p:nvPicPr>
          <p:cNvPr id="40971" name="Picture 11" descr="ANd9GcRefuqT56-N_QYeZhEXRDgGkuClpbmkUNXS-PBRchKRheQUJsBH"/>
          <p:cNvPicPr>
            <a:picLocks noChangeAspect="1" noChangeArrowheads="1"/>
          </p:cNvPicPr>
          <p:nvPr/>
        </p:nvPicPr>
        <p:blipFill>
          <a:blip r:embed="rId4" cstate="print"/>
          <a:srcRect/>
          <a:stretch>
            <a:fillRect/>
          </a:stretch>
        </p:blipFill>
        <p:spPr bwMode="auto">
          <a:xfrm>
            <a:off x="7391400" y="4343400"/>
            <a:ext cx="1628775" cy="2390775"/>
          </a:xfrm>
          <a:prstGeom prst="rect">
            <a:avLst/>
          </a:prstGeom>
          <a:noFill/>
        </p:spPr>
      </p:pic>
      <p:pic>
        <p:nvPicPr>
          <p:cNvPr id="40977" name="Picture 17" descr="ANd9GcSuKiU0_u_ga0FzEoGvqQAg5KERKgXSFIAsQwth_Dvw1bNaLMzg"/>
          <p:cNvPicPr>
            <a:picLocks noChangeAspect="1" noChangeArrowheads="1"/>
          </p:cNvPicPr>
          <p:nvPr/>
        </p:nvPicPr>
        <p:blipFill>
          <a:blip r:embed="rId5" cstate="print"/>
          <a:srcRect/>
          <a:stretch>
            <a:fillRect/>
          </a:stretch>
        </p:blipFill>
        <p:spPr bwMode="auto">
          <a:xfrm>
            <a:off x="1676400" y="3429000"/>
            <a:ext cx="1914525" cy="2390775"/>
          </a:xfrm>
          <a:prstGeom prst="rect">
            <a:avLst/>
          </a:prstGeom>
          <a:noFill/>
        </p:spPr>
      </p:pic>
      <p:pic>
        <p:nvPicPr>
          <p:cNvPr id="40979" name="Picture 19" descr="230px-Xena%2C_Gabrielle%2C_Hercules_And_Iolaus"/>
          <p:cNvPicPr>
            <a:picLocks noChangeAspect="1" noChangeArrowheads="1"/>
          </p:cNvPicPr>
          <p:nvPr/>
        </p:nvPicPr>
        <p:blipFill>
          <a:blip r:embed="rId6" cstate="print"/>
          <a:srcRect/>
          <a:stretch>
            <a:fillRect/>
          </a:stretch>
        </p:blipFill>
        <p:spPr bwMode="auto">
          <a:xfrm>
            <a:off x="3429000" y="4876800"/>
            <a:ext cx="2190750" cy="17430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ru-RU"/>
              <a:t>Боги</a:t>
            </a:r>
          </a:p>
        </p:txBody>
      </p:sp>
      <p:sp>
        <p:nvSpPr>
          <p:cNvPr id="14339" name="Rectangle 3"/>
          <p:cNvSpPr>
            <a:spLocks noGrp="1" noChangeArrowheads="1"/>
          </p:cNvSpPr>
          <p:nvPr>
            <p:ph type="body" idx="1"/>
          </p:nvPr>
        </p:nvSpPr>
        <p:spPr>
          <a:xfrm>
            <a:off x="2438400" y="2057400"/>
            <a:ext cx="6705600" cy="3886200"/>
          </a:xfrm>
        </p:spPr>
        <p:txBody>
          <a:bodyPr/>
          <a:lstStyle/>
          <a:p>
            <a:pPr algn="ctr">
              <a:lnSpc>
                <a:spcPct val="90000"/>
              </a:lnSpc>
              <a:buFontTx/>
              <a:buNone/>
            </a:pPr>
            <a:r>
              <a:rPr lang="uk-UA" sz="2400" dirty="0" smtClean="0"/>
              <a:t>Гора Олімп вважалася помешканням дванадцяти верховних богів на чолі з Зевсом. Громовержець Зевс став царем богів і людей, </a:t>
            </a:r>
            <a:r>
              <a:rPr lang="uk-UA" sz="2400" dirty="0" err="1" smtClean="0"/>
              <a:t>Посейдон</a:t>
            </a:r>
            <a:r>
              <a:rPr lang="uk-UA" sz="2400" dirty="0" smtClean="0"/>
              <a:t> - морів, джерел і вод, Аїд - похмурого підземного царства. Гера - дружина Зевса - була покровителькою шлюбу і сім'ї, сестра Зевса - </a:t>
            </a:r>
            <a:r>
              <a:rPr lang="uk-UA" sz="2400" dirty="0" err="1" smtClean="0"/>
              <a:t>Деметра</a:t>
            </a:r>
            <a:r>
              <a:rPr lang="uk-UA" sz="2400" dirty="0" smtClean="0"/>
              <a:t> - богинею родючості, інша </a:t>
            </a:r>
            <a:r>
              <a:rPr lang="uk-UA" sz="2400" dirty="0" err="1" smtClean="0"/>
              <a:t>сестра-Гестія</a:t>
            </a:r>
            <a:r>
              <a:rPr lang="uk-UA" sz="2400" dirty="0" smtClean="0"/>
              <a:t> - покровителькою будинку. Улюблена дочка Зевса Афіна шанувалася як богиня військової мудрості і мудрості взагалі, вона протегувала знанням і ремеслам.</a:t>
            </a:r>
            <a:endParaRPr lang="ru-RU" sz="2400" dirty="0">
              <a:latin typeface="Times New Roman" pitchFamily="18" charset="0"/>
            </a:endParaRPr>
          </a:p>
        </p:txBody>
      </p:sp>
      <p:pic>
        <p:nvPicPr>
          <p:cNvPr id="14341" name="Picture 5" descr="ANd9GcQVxnncivt1Pbd1H4GXM7q9HP98_L0x5HhBfiUCGwpRwqD9XKUCrg"/>
          <p:cNvPicPr>
            <a:picLocks noChangeAspect="1" noChangeArrowheads="1"/>
          </p:cNvPicPr>
          <p:nvPr/>
        </p:nvPicPr>
        <p:blipFill>
          <a:blip r:embed="rId3" cstate="print"/>
          <a:srcRect/>
          <a:stretch>
            <a:fillRect/>
          </a:stretch>
        </p:blipFill>
        <p:spPr bwMode="auto">
          <a:xfrm>
            <a:off x="6477000" y="152400"/>
            <a:ext cx="2505075" cy="1819275"/>
          </a:xfrm>
          <a:prstGeom prst="rect">
            <a:avLst/>
          </a:prstGeom>
          <a:noFill/>
        </p:spPr>
      </p:pic>
      <p:pic>
        <p:nvPicPr>
          <p:cNvPr id="14343" name="Picture 7" descr="zeus2"/>
          <p:cNvPicPr>
            <a:picLocks noChangeAspect="1" noChangeArrowheads="1"/>
          </p:cNvPicPr>
          <p:nvPr/>
        </p:nvPicPr>
        <p:blipFill>
          <a:blip r:embed="rId4" cstate="print"/>
          <a:srcRect/>
          <a:stretch>
            <a:fillRect/>
          </a:stretch>
        </p:blipFill>
        <p:spPr bwMode="auto">
          <a:xfrm>
            <a:off x="533400" y="0"/>
            <a:ext cx="1920875" cy="2743200"/>
          </a:xfrm>
          <a:prstGeom prst="rect">
            <a:avLst/>
          </a:prstGeom>
          <a:noFill/>
        </p:spPr>
      </p:pic>
      <p:pic>
        <p:nvPicPr>
          <p:cNvPr id="14345" name="Picture 9" descr="ANd9GcQ1Z0XbJ0OOlNwfMOvxiTomHHWmiQyhSv2C1fD0VZ9mFtHb72RZRw"/>
          <p:cNvPicPr>
            <a:picLocks noChangeAspect="1" noChangeArrowheads="1"/>
          </p:cNvPicPr>
          <p:nvPr/>
        </p:nvPicPr>
        <p:blipFill>
          <a:blip r:embed="rId5" cstate="print"/>
          <a:srcRect/>
          <a:stretch>
            <a:fillRect/>
          </a:stretch>
        </p:blipFill>
        <p:spPr bwMode="auto">
          <a:xfrm>
            <a:off x="0" y="2514600"/>
            <a:ext cx="2143125" cy="2143125"/>
          </a:xfrm>
          <a:prstGeom prst="rect">
            <a:avLst/>
          </a:prstGeom>
          <a:noFill/>
        </p:spPr>
      </p:pic>
      <p:pic>
        <p:nvPicPr>
          <p:cNvPr id="14347" name="Picture 11" descr="ANd9GcRMe2uSjepvipxiY3nfxeM9yYtr_hRsKSyQZq4eOXnWHq85XawEGg"/>
          <p:cNvPicPr>
            <a:picLocks noChangeAspect="1" noChangeArrowheads="1"/>
          </p:cNvPicPr>
          <p:nvPr/>
        </p:nvPicPr>
        <p:blipFill>
          <a:blip r:embed="rId6" cstate="print"/>
          <a:srcRect/>
          <a:stretch>
            <a:fillRect/>
          </a:stretch>
        </p:blipFill>
        <p:spPr bwMode="auto">
          <a:xfrm>
            <a:off x="304800" y="4495800"/>
            <a:ext cx="2085975" cy="21907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ru-RU" dirty="0" err="1" smtClean="0"/>
              <a:t>Герої</a:t>
            </a:r>
            <a:endParaRPr lang="ru-RU" dirty="0"/>
          </a:p>
        </p:txBody>
      </p:sp>
      <p:sp>
        <p:nvSpPr>
          <p:cNvPr id="15363" name="Rectangle 3"/>
          <p:cNvSpPr>
            <a:spLocks noGrp="1" noChangeArrowheads="1"/>
          </p:cNvSpPr>
          <p:nvPr>
            <p:ph type="body" idx="1"/>
          </p:nvPr>
        </p:nvSpPr>
        <p:spPr>
          <a:xfrm>
            <a:off x="457200" y="1447800"/>
            <a:ext cx="8229600" cy="4572000"/>
          </a:xfrm>
        </p:spPr>
        <p:txBody>
          <a:bodyPr/>
          <a:lstStyle/>
          <a:p>
            <a:pPr algn="ctr">
              <a:buFontTx/>
              <a:buNone/>
            </a:pPr>
            <a:r>
              <a:rPr lang="uk-UA" dirty="0" smtClean="0"/>
              <a:t>Крім міфів про богів існували легенди про героїв, найулюбленішим з яких був Геракл, який здійснив дванадцять великих подвигів. Міфи і легенди про богів і героїв складалися в цілі цикли, що стали надалі джерелом сюжетів для літератури, драматургії і скульптур.</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676400"/>
          </a:xfrm>
        </p:spPr>
        <p:txBody>
          <a:bodyPr/>
          <a:lstStyle/>
          <a:p>
            <a:pPr algn="ctr"/>
            <a:r>
              <a:rPr lang="ru-RU" dirty="0" err="1" smtClean="0"/>
              <a:t>Дитинство</a:t>
            </a:r>
            <a:r>
              <a:rPr lang="ru-RU" dirty="0" smtClean="0"/>
              <a:t> </a:t>
            </a:r>
            <a:r>
              <a:rPr lang="ru-RU" dirty="0"/>
              <a:t>Геракла</a:t>
            </a:r>
            <a:br>
              <a:rPr lang="ru-RU" dirty="0"/>
            </a:br>
            <a:endParaRPr lang="ru-RU" dirty="0"/>
          </a:p>
        </p:txBody>
      </p:sp>
      <p:sp>
        <p:nvSpPr>
          <p:cNvPr id="39939" name="Rectangle 3"/>
          <p:cNvSpPr>
            <a:spLocks noGrp="1" noChangeArrowheads="1"/>
          </p:cNvSpPr>
          <p:nvPr>
            <p:ph type="body" idx="1"/>
          </p:nvPr>
        </p:nvSpPr>
        <p:spPr>
          <a:xfrm>
            <a:off x="457200" y="3200400"/>
            <a:ext cx="8305800" cy="3657600"/>
          </a:xfrm>
        </p:spPr>
        <p:txBody>
          <a:bodyPr/>
          <a:lstStyle/>
          <a:p>
            <a:pPr algn="ctr">
              <a:lnSpc>
                <a:spcPct val="80000"/>
              </a:lnSpc>
              <a:buNone/>
            </a:pPr>
            <a:r>
              <a:rPr lang="uk-UA" sz="2000" dirty="0" err="1" smtClean="0"/>
              <a:t>Алкмена</a:t>
            </a:r>
            <a:r>
              <a:rPr lang="uk-UA" sz="2000" dirty="0" smtClean="0"/>
              <a:t>, мати Геракла, яка веде рід від Персея, а Зевс - батько - цар богів. Зевс говорить богам, що наступний немовля, яке відноситься до роду Персея, буде владикою </a:t>
            </a:r>
            <a:r>
              <a:rPr lang="uk-UA" sz="2000" dirty="0" err="1" smtClean="0"/>
              <a:t>Пелопонесу</a:t>
            </a:r>
            <a:r>
              <a:rPr lang="uk-UA" sz="2000" dirty="0" smtClean="0"/>
              <a:t>. Гера, дружина Зевса здогадується, що чоловік її обдурив. Вона затримує народження Геракла і прискорює народження </a:t>
            </a:r>
            <a:r>
              <a:rPr lang="uk-UA" sz="2000" dirty="0" err="1" smtClean="0"/>
              <a:t>Еврісфея</a:t>
            </a:r>
            <a:r>
              <a:rPr lang="uk-UA" sz="2000" dirty="0" smtClean="0"/>
              <a:t>. Порушити клятву Зевс не може, і влада отримує </a:t>
            </a:r>
            <a:r>
              <a:rPr lang="uk-UA" sz="2000" dirty="0" err="1" smtClean="0"/>
              <a:t>Еврісфей</a:t>
            </a:r>
            <a:r>
              <a:rPr lang="uk-UA" sz="2000" dirty="0" smtClean="0"/>
              <a:t>. Так Геракл довгі роки знаходиться на службі у свого боягузливого родича.? Коли Геракл був немовлям, до його колиски Гера підіслала двох змій. Вона захотіла умертвити Геракла. Брат Геракла, син </a:t>
            </a:r>
            <a:r>
              <a:rPr lang="uk-UA" sz="2000" dirty="0" err="1" smtClean="0"/>
              <a:t>Алкмени</a:t>
            </a:r>
            <a:r>
              <a:rPr lang="uk-UA" sz="2000" dirty="0" smtClean="0"/>
              <a:t> і </a:t>
            </a:r>
            <a:r>
              <a:rPr lang="uk-UA" sz="2000" dirty="0" err="1" smtClean="0"/>
              <a:t>Амфітріона</a:t>
            </a:r>
            <a:r>
              <a:rPr lang="uk-UA" sz="2000" dirty="0" smtClean="0"/>
              <a:t>, побачивши змій, заверещав, і Геракл схопив і задушив змію голими руками.</a:t>
            </a:r>
          </a:p>
          <a:p>
            <a:pPr>
              <a:lnSpc>
                <a:spcPct val="80000"/>
              </a:lnSpc>
              <a:buFontTx/>
              <a:buNone/>
            </a:pPr>
            <a:endParaRPr lang="ru-RU" sz="2000" dirty="0"/>
          </a:p>
        </p:txBody>
      </p:sp>
      <p:pic>
        <p:nvPicPr>
          <p:cNvPr id="39941" name="Picture 5" descr="маленький Геракл"/>
          <p:cNvPicPr>
            <a:picLocks noChangeAspect="1" noChangeArrowheads="1"/>
          </p:cNvPicPr>
          <p:nvPr/>
        </p:nvPicPr>
        <p:blipFill>
          <a:blip r:embed="rId3" cstate="print"/>
          <a:srcRect/>
          <a:stretch>
            <a:fillRect/>
          </a:stretch>
        </p:blipFill>
        <p:spPr bwMode="auto">
          <a:xfrm>
            <a:off x="2895600" y="990600"/>
            <a:ext cx="2857500" cy="2286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ru-RU" dirty="0"/>
              <a:t>12 </a:t>
            </a:r>
            <a:r>
              <a:rPr lang="ru-RU" dirty="0" err="1" smtClean="0"/>
              <a:t>подвигів</a:t>
            </a:r>
            <a:r>
              <a:rPr lang="ru-RU" dirty="0" smtClean="0"/>
              <a:t> </a:t>
            </a:r>
            <a:r>
              <a:rPr lang="ru-RU" dirty="0"/>
              <a:t>Геракла</a:t>
            </a:r>
          </a:p>
        </p:txBody>
      </p:sp>
      <p:sp>
        <p:nvSpPr>
          <p:cNvPr id="16387" name="Rectangle 3"/>
          <p:cNvSpPr>
            <a:spLocks noGrp="1" noChangeArrowheads="1"/>
          </p:cNvSpPr>
          <p:nvPr>
            <p:ph type="body" idx="1"/>
          </p:nvPr>
        </p:nvSpPr>
        <p:spPr>
          <a:xfrm>
            <a:off x="457200" y="2133600"/>
            <a:ext cx="7010400" cy="4572000"/>
          </a:xfrm>
        </p:spPr>
        <p:txBody>
          <a:bodyPr/>
          <a:lstStyle/>
          <a:p>
            <a:pPr marL="609600" indent="-609600">
              <a:lnSpc>
                <a:spcPct val="80000"/>
              </a:lnSpc>
              <a:buNone/>
            </a:pPr>
            <a:r>
              <a:rPr lang="uk-UA" sz="2000" dirty="0" smtClean="0"/>
              <a:t>        Удушення </a:t>
            </a:r>
            <a:r>
              <a:rPr lang="uk-UA" sz="2000" dirty="0" err="1" smtClean="0"/>
              <a:t>Немейський</a:t>
            </a:r>
            <a:r>
              <a:rPr lang="uk-UA" sz="2000" dirty="0" smtClean="0"/>
              <a:t> лева</a:t>
            </a:r>
            <a:br>
              <a:rPr lang="uk-UA" sz="2000" dirty="0" smtClean="0"/>
            </a:br>
            <a:r>
              <a:rPr lang="uk-UA" sz="2000" dirty="0" smtClean="0"/>
              <a:t>Вбивство </a:t>
            </a:r>
            <a:r>
              <a:rPr lang="uk-UA" sz="2000" dirty="0" err="1" smtClean="0"/>
              <a:t>Лернейською</a:t>
            </a:r>
            <a:r>
              <a:rPr lang="uk-UA" sz="2000" dirty="0" smtClean="0"/>
              <a:t> гідри</a:t>
            </a:r>
            <a:br>
              <a:rPr lang="uk-UA" sz="2000" dirty="0" smtClean="0"/>
            </a:br>
            <a:r>
              <a:rPr lang="uk-UA" sz="2000" dirty="0" smtClean="0"/>
              <a:t>Винищення </a:t>
            </a:r>
            <a:r>
              <a:rPr lang="uk-UA" sz="2000" dirty="0" err="1" smtClean="0"/>
              <a:t>Стімфалійскіх</a:t>
            </a:r>
            <a:r>
              <a:rPr lang="uk-UA" sz="2000" dirty="0" smtClean="0"/>
              <a:t> птахів</a:t>
            </a:r>
            <a:br>
              <a:rPr lang="uk-UA" sz="2000" dirty="0" smtClean="0"/>
            </a:br>
            <a:r>
              <a:rPr lang="uk-UA" sz="2000" dirty="0" smtClean="0"/>
              <a:t>Піймання </a:t>
            </a:r>
            <a:r>
              <a:rPr lang="uk-UA" sz="2000" dirty="0" err="1" smtClean="0"/>
              <a:t>Керинейська</a:t>
            </a:r>
            <a:r>
              <a:rPr lang="uk-UA" sz="2000" dirty="0" smtClean="0"/>
              <a:t> лані</a:t>
            </a:r>
            <a:br>
              <a:rPr lang="uk-UA" sz="2000" dirty="0" smtClean="0"/>
            </a:br>
            <a:r>
              <a:rPr lang="uk-UA" sz="2000" dirty="0" smtClean="0"/>
              <a:t>Приборкання </a:t>
            </a:r>
            <a:r>
              <a:rPr lang="uk-UA" sz="2000" dirty="0" err="1" smtClean="0"/>
              <a:t>Еріманфского</a:t>
            </a:r>
            <a:r>
              <a:rPr lang="uk-UA" sz="2000" dirty="0" smtClean="0"/>
              <a:t> вепра і битва з кентаврами</a:t>
            </a:r>
            <a:br>
              <a:rPr lang="uk-UA" sz="2000" dirty="0" smtClean="0"/>
            </a:br>
            <a:r>
              <a:rPr lang="uk-UA" sz="2000" dirty="0" smtClean="0"/>
              <a:t>Очищення авгієвих стаєнь</a:t>
            </a:r>
            <a:br>
              <a:rPr lang="uk-UA" sz="2000" dirty="0" smtClean="0"/>
            </a:br>
            <a:r>
              <a:rPr lang="uk-UA" sz="2000" dirty="0" smtClean="0"/>
              <a:t>Приборкання критського бика</a:t>
            </a:r>
            <a:br>
              <a:rPr lang="uk-UA" sz="2000" dirty="0" smtClean="0"/>
            </a:br>
            <a:r>
              <a:rPr lang="uk-UA" sz="2000" dirty="0" smtClean="0"/>
              <a:t>Перемога над царем Діомедом (кидав чужоземців на поталу своїм коням)</a:t>
            </a:r>
            <a:br>
              <a:rPr lang="uk-UA" sz="2000" dirty="0" smtClean="0"/>
            </a:br>
            <a:r>
              <a:rPr lang="uk-UA" sz="2000" dirty="0" smtClean="0"/>
              <a:t>Викрадення пояса </a:t>
            </a:r>
            <a:r>
              <a:rPr lang="uk-UA" sz="2000" dirty="0" err="1" smtClean="0"/>
              <a:t>Іпполіти</a:t>
            </a:r>
            <a:r>
              <a:rPr lang="uk-UA" sz="2000" dirty="0" smtClean="0"/>
              <a:t>, цариці амазонок</a:t>
            </a:r>
            <a:br>
              <a:rPr lang="uk-UA" sz="2000" dirty="0" smtClean="0"/>
            </a:br>
            <a:r>
              <a:rPr lang="uk-UA" sz="2000" dirty="0" smtClean="0"/>
              <a:t>Викрадення корів триголового велетня </a:t>
            </a:r>
            <a:r>
              <a:rPr lang="uk-UA" sz="2000" dirty="0" err="1" smtClean="0"/>
              <a:t>Геріона</a:t>
            </a:r>
            <a:r>
              <a:rPr lang="uk-UA" sz="2000" dirty="0" smtClean="0"/>
              <a:t/>
            </a:r>
            <a:br>
              <a:rPr lang="uk-UA" sz="2000" dirty="0" smtClean="0"/>
            </a:br>
            <a:r>
              <a:rPr lang="uk-UA" sz="2000" dirty="0" smtClean="0"/>
              <a:t>Викрадення золотих яблук із саду </a:t>
            </a:r>
            <a:r>
              <a:rPr lang="uk-UA" sz="2000" dirty="0" err="1" smtClean="0"/>
              <a:t>Гесперид</a:t>
            </a:r>
            <a:r>
              <a:rPr lang="uk-UA" sz="2000" dirty="0" smtClean="0"/>
              <a:t/>
            </a:r>
            <a:br>
              <a:rPr lang="uk-UA" sz="2000" dirty="0" smtClean="0"/>
            </a:br>
            <a:r>
              <a:rPr lang="uk-UA" sz="2000" dirty="0" smtClean="0"/>
              <a:t>Приборкання стража Аїда - пса Цербера</a:t>
            </a:r>
          </a:p>
          <a:p>
            <a:pPr marL="609600" indent="-609600">
              <a:lnSpc>
                <a:spcPct val="80000"/>
              </a:lnSpc>
              <a:buFontTx/>
              <a:buNone/>
            </a:pPr>
            <a:endParaRPr lang="ru-RU" sz="2000" dirty="0"/>
          </a:p>
        </p:txBody>
      </p:sp>
      <p:pic>
        <p:nvPicPr>
          <p:cNvPr id="16389" name="Picture 5" descr="200px-Pompeji_Casa_Dei_Vettii_Hercules_Child_Detail"/>
          <p:cNvPicPr>
            <a:picLocks noChangeAspect="1" noChangeArrowheads="1"/>
          </p:cNvPicPr>
          <p:nvPr/>
        </p:nvPicPr>
        <p:blipFill>
          <a:blip r:embed="rId3" cstate="print"/>
          <a:srcRect/>
          <a:stretch>
            <a:fillRect/>
          </a:stretch>
        </p:blipFill>
        <p:spPr bwMode="auto">
          <a:xfrm>
            <a:off x="7239000" y="0"/>
            <a:ext cx="1905000" cy="1771650"/>
          </a:xfrm>
          <a:prstGeom prst="rect">
            <a:avLst/>
          </a:prstGeom>
          <a:noFill/>
        </p:spPr>
      </p:pic>
      <p:pic>
        <p:nvPicPr>
          <p:cNvPr id="16391" name="Picture 7" descr="200px-Heracles_Slaying_the_Lion_of_Nemea-2-Hermitage"/>
          <p:cNvPicPr>
            <a:picLocks noChangeAspect="1" noChangeArrowheads="1"/>
          </p:cNvPicPr>
          <p:nvPr/>
        </p:nvPicPr>
        <p:blipFill>
          <a:blip r:embed="rId4" cstate="print"/>
          <a:srcRect/>
          <a:stretch>
            <a:fillRect/>
          </a:stretch>
        </p:blipFill>
        <p:spPr bwMode="auto">
          <a:xfrm>
            <a:off x="6324600" y="1828800"/>
            <a:ext cx="1905000" cy="2543175"/>
          </a:xfrm>
          <a:prstGeom prst="rect">
            <a:avLst/>
          </a:prstGeom>
          <a:noFill/>
        </p:spPr>
      </p:pic>
      <p:sp>
        <p:nvSpPr>
          <p:cNvPr id="16392" name="Rectangle 8"/>
          <p:cNvSpPr>
            <a:spLocks noChangeArrowheads="1"/>
          </p:cNvSpPr>
          <p:nvPr/>
        </p:nvSpPr>
        <p:spPr bwMode="auto">
          <a:xfrm>
            <a:off x="457200" y="2133600"/>
            <a:ext cx="7010400" cy="4572000"/>
          </a:xfrm>
          <a:prstGeom prst="rect">
            <a:avLst/>
          </a:prstGeom>
          <a:noFill/>
          <a:ln w="9525">
            <a:noFill/>
            <a:miter lim="800000"/>
            <a:headEnd/>
            <a:tailEnd/>
          </a:ln>
          <a:effectLst/>
        </p:spPr>
        <p:txBody>
          <a:bodyPr/>
          <a:lstStyle/>
          <a:p>
            <a:pPr marL="609600" indent="-609600">
              <a:lnSpc>
                <a:spcPct val="80000"/>
              </a:lnSpc>
              <a:spcBef>
                <a:spcPct val="20000"/>
              </a:spcBef>
              <a:buClr>
                <a:schemeClr val="hlink"/>
              </a:buClr>
              <a:buSzPct val="120000"/>
            </a:pPr>
            <a:endParaRPr lang="ru-RU" sz="2000" dirty="0">
              <a:effectLst>
                <a:outerShdw blurRad="38100" dist="38100" dir="2700000" algn="tl">
                  <a:srgbClr val="000000"/>
                </a:outerShdw>
              </a:effectLst>
            </a:endParaRPr>
          </a:p>
        </p:txBody>
      </p:sp>
      <p:pic>
        <p:nvPicPr>
          <p:cNvPr id="16394" name="Picture 10" descr="200px-Hercules_the_Archer_by_Emile_Antoine_Bourdelle"/>
          <p:cNvPicPr>
            <a:picLocks noChangeAspect="1" noChangeArrowheads="1"/>
          </p:cNvPicPr>
          <p:nvPr/>
        </p:nvPicPr>
        <p:blipFill>
          <a:blip r:embed="rId5" cstate="print"/>
          <a:srcRect/>
          <a:stretch>
            <a:fillRect/>
          </a:stretch>
        </p:blipFill>
        <p:spPr bwMode="auto">
          <a:xfrm>
            <a:off x="7239000" y="4419600"/>
            <a:ext cx="1905000" cy="212407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304800"/>
            <a:ext cx="8305800" cy="2819400"/>
          </a:xfrm>
        </p:spPr>
        <p:txBody>
          <a:bodyPr/>
          <a:lstStyle/>
          <a:p>
            <a:pPr algn="ctr"/>
            <a:r>
              <a:rPr lang="uk-UA" sz="2400" dirty="0" smtClean="0"/>
              <a:t>Удушення </a:t>
            </a:r>
            <a:r>
              <a:rPr lang="uk-UA" sz="2400" dirty="0" err="1" smtClean="0"/>
              <a:t>немейського</a:t>
            </a:r>
            <a:r>
              <a:rPr lang="uk-UA" sz="2400" dirty="0" smtClean="0"/>
              <a:t> лева. Геракл отримує наказ від </a:t>
            </a:r>
            <a:r>
              <a:rPr lang="uk-UA" sz="2400" dirty="0" err="1" smtClean="0"/>
              <a:t>Еврісфея</a:t>
            </a:r>
            <a:r>
              <a:rPr lang="uk-UA" sz="2400" dirty="0" smtClean="0"/>
              <a:t>, він повинен добути шкуру лева, який живе біля міста </a:t>
            </a:r>
            <a:r>
              <a:rPr lang="uk-UA" sz="2400" dirty="0" err="1" smtClean="0"/>
              <a:t>Немей</a:t>
            </a:r>
            <a:r>
              <a:rPr lang="uk-UA" sz="2400" dirty="0" smtClean="0"/>
              <a:t>. </a:t>
            </a:r>
            <a:br>
              <a:rPr lang="uk-UA" sz="2400" dirty="0" smtClean="0"/>
            </a:br>
            <a:r>
              <a:rPr lang="uk-UA" sz="2400" dirty="0" smtClean="0"/>
              <a:t>Ніякою зброєю не можна поранити цього лева.</a:t>
            </a:r>
            <a:endParaRPr lang="ru-RU" sz="2400" dirty="0"/>
          </a:p>
        </p:txBody>
      </p:sp>
      <p:sp>
        <p:nvSpPr>
          <p:cNvPr id="19459" name="Rectangle 3"/>
          <p:cNvSpPr>
            <a:spLocks noGrp="1" noChangeArrowheads="1"/>
          </p:cNvSpPr>
          <p:nvPr>
            <p:ph type="body" idx="1"/>
          </p:nvPr>
        </p:nvSpPr>
        <p:spPr>
          <a:xfrm>
            <a:off x="0" y="3200400"/>
            <a:ext cx="6248400" cy="3429000"/>
          </a:xfrm>
        </p:spPr>
        <p:txBody>
          <a:bodyPr/>
          <a:lstStyle/>
          <a:p>
            <a:pPr algn="ctr">
              <a:buFontTx/>
              <a:buNone/>
            </a:pPr>
            <a:r>
              <a:rPr lang="uk-UA" sz="2400" dirty="0" smtClean="0">
                <a:latin typeface="Times New Roman" pitchFamily="18" charset="0"/>
                <a:cs typeface="Times New Roman" pitchFamily="18" charset="0"/>
              </a:rPr>
              <a:t>Геракл намагається вразити стрілами лева, але безуспішно. Тоді Геракл вирішує загнати лева в його лігво і оглушає ударом дубини і душить руками. Кігтями цього ж вбитого лева він знімає шкуру. Геракл надягає на себе шкуру </a:t>
            </a:r>
            <a:r>
              <a:rPr lang="uk-UA" sz="2400" dirty="0" err="1" smtClean="0">
                <a:latin typeface="Times New Roman" pitchFamily="18" charset="0"/>
                <a:cs typeface="Times New Roman" pitchFamily="18" charset="0"/>
              </a:rPr>
              <a:t>немейського</a:t>
            </a:r>
            <a:r>
              <a:rPr lang="uk-UA" sz="2400" dirty="0" smtClean="0">
                <a:latin typeface="Times New Roman" pitchFamily="18" charset="0"/>
                <a:cs typeface="Times New Roman" pitchFamily="18" charset="0"/>
              </a:rPr>
              <a:t> лева, і він стає невразливий.</a:t>
            </a:r>
            <a:endParaRPr lang="ru-RU" sz="2400" dirty="0">
              <a:latin typeface="Times New Roman" pitchFamily="18" charset="0"/>
              <a:cs typeface="Times New Roman" pitchFamily="18" charset="0"/>
            </a:endParaRPr>
          </a:p>
        </p:txBody>
      </p:sp>
      <p:pic>
        <p:nvPicPr>
          <p:cNvPr id="19461" name="Picture 5" descr="Геракл и немейский лев"/>
          <p:cNvPicPr>
            <a:picLocks noChangeAspect="1" noChangeArrowheads="1"/>
          </p:cNvPicPr>
          <p:nvPr/>
        </p:nvPicPr>
        <p:blipFill>
          <a:blip r:embed="rId3" cstate="print"/>
          <a:srcRect/>
          <a:stretch>
            <a:fillRect/>
          </a:stretch>
        </p:blipFill>
        <p:spPr bwMode="auto">
          <a:xfrm>
            <a:off x="6286500" y="3733800"/>
            <a:ext cx="2857500" cy="3124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uk-UA" sz="4000" dirty="0" smtClean="0"/>
              <a:t>Приборкання </a:t>
            </a:r>
            <a:r>
              <a:rPr lang="uk-UA" sz="4000" dirty="0" err="1" smtClean="0"/>
              <a:t>Еріманфского</a:t>
            </a:r>
            <a:r>
              <a:rPr lang="uk-UA" sz="4000" dirty="0" smtClean="0"/>
              <a:t> вепра</a:t>
            </a:r>
            <a:endParaRPr lang="ru-RU" sz="4000" dirty="0"/>
          </a:p>
        </p:txBody>
      </p:sp>
      <p:sp>
        <p:nvSpPr>
          <p:cNvPr id="21507" name="Rectangle 3"/>
          <p:cNvSpPr>
            <a:spLocks noGrp="1" noChangeArrowheads="1"/>
          </p:cNvSpPr>
          <p:nvPr>
            <p:ph type="body" idx="1"/>
          </p:nvPr>
        </p:nvSpPr>
        <p:spPr>
          <a:xfrm>
            <a:off x="457200" y="1447800"/>
            <a:ext cx="8153400" cy="2590800"/>
          </a:xfrm>
        </p:spPr>
        <p:txBody>
          <a:bodyPr/>
          <a:lstStyle/>
          <a:p>
            <a:pPr algn="ctr">
              <a:buFontTx/>
              <a:buNone/>
            </a:pPr>
            <a:r>
              <a:rPr lang="uk-UA" sz="2400" dirty="0" err="1" smtClean="0"/>
              <a:t>Еріманфскій</a:t>
            </a:r>
            <a:r>
              <a:rPr lang="uk-UA" sz="2400" dirty="0" smtClean="0"/>
              <a:t> вепр був найстрашнішим звіром для жителів </a:t>
            </a:r>
            <a:r>
              <a:rPr lang="uk-UA" sz="2400" dirty="0" err="1" smtClean="0"/>
              <a:t>Псофіса</a:t>
            </a:r>
            <a:r>
              <a:rPr lang="uk-UA" sz="2400" dirty="0" smtClean="0"/>
              <a:t>, адже з вини цього звіра люди втрачали більшу частину врожаю. </a:t>
            </a:r>
            <a:r>
              <a:rPr lang="uk-UA" sz="2400" dirty="0" err="1" smtClean="0"/>
              <a:t>Мікенський</a:t>
            </a:r>
            <a:r>
              <a:rPr lang="uk-UA" sz="2400" dirty="0" smtClean="0"/>
              <a:t> цар </a:t>
            </a:r>
            <a:r>
              <a:rPr lang="uk-UA" sz="2400" dirty="0" err="1" smtClean="0"/>
              <a:t>Еврістей</a:t>
            </a:r>
            <a:r>
              <a:rPr lang="uk-UA" sz="2400" dirty="0" smtClean="0"/>
              <a:t> велів Гераклові зловити вепра. Геракл переслідував кабана, заганяючи його в глибокий сніг, зв'язав і приніс в </a:t>
            </a:r>
            <a:r>
              <a:rPr lang="uk-UA" sz="2400" dirty="0" err="1" smtClean="0"/>
              <a:t>Мікени</a:t>
            </a:r>
            <a:r>
              <a:rPr lang="uk-UA" sz="2400" dirty="0" smtClean="0"/>
              <a:t>.</a:t>
            </a:r>
            <a:endParaRPr lang="ru-RU" sz="2400" dirty="0"/>
          </a:p>
        </p:txBody>
      </p:sp>
      <p:pic>
        <p:nvPicPr>
          <p:cNvPr id="21509" name="Picture 5" descr="ANd9GcQFf_ncJ4nTcf76Sc2wehQEqs2N_tElYP-82bA-mQpetM8tRUoA"/>
          <p:cNvPicPr>
            <a:picLocks noChangeAspect="1" noChangeArrowheads="1"/>
          </p:cNvPicPr>
          <p:nvPr/>
        </p:nvPicPr>
        <p:blipFill>
          <a:blip r:embed="rId3" cstate="print"/>
          <a:srcRect/>
          <a:stretch>
            <a:fillRect/>
          </a:stretch>
        </p:blipFill>
        <p:spPr bwMode="auto">
          <a:xfrm>
            <a:off x="7010400" y="3733800"/>
            <a:ext cx="1847850" cy="2466975"/>
          </a:xfrm>
          <a:prstGeom prst="rect">
            <a:avLst/>
          </a:prstGeom>
          <a:noFill/>
        </p:spPr>
      </p:pic>
      <p:pic>
        <p:nvPicPr>
          <p:cNvPr id="21511" name="Picture 7" descr="ANd9GcSv_NrDZuVkgGak2jMCifwrXbeAhnmw3gxVlKOGwY7n8TDWyC9bOg"/>
          <p:cNvPicPr>
            <a:picLocks noChangeAspect="1" noChangeArrowheads="1"/>
          </p:cNvPicPr>
          <p:nvPr/>
        </p:nvPicPr>
        <p:blipFill>
          <a:blip r:embed="rId4" cstate="print"/>
          <a:srcRect/>
          <a:stretch>
            <a:fillRect/>
          </a:stretch>
        </p:blipFill>
        <p:spPr bwMode="auto">
          <a:xfrm>
            <a:off x="3581400" y="4267200"/>
            <a:ext cx="1905000" cy="2409825"/>
          </a:xfrm>
          <a:prstGeom prst="rect">
            <a:avLst/>
          </a:prstGeom>
          <a:noFill/>
        </p:spPr>
      </p:pic>
      <p:pic>
        <p:nvPicPr>
          <p:cNvPr id="21513" name="Picture 9" descr="ANd9GcTwi81nyq9E6_eEO3sKPbe6VV1GvSZP6DsPJzum-yW6zR70eJV0FQ"/>
          <p:cNvPicPr>
            <a:picLocks noChangeAspect="1" noChangeArrowheads="1"/>
          </p:cNvPicPr>
          <p:nvPr/>
        </p:nvPicPr>
        <p:blipFill>
          <a:blip r:embed="rId5" cstate="print"/>
          <a:srcRect/>
          <a:stretch>
            <a:fillRect/>
          </a:stretch>
        </p:blipFill>
        <p:spPr bwMode="auto">
          <a:xfrm>
            <a:off x="457200" y="3962400"/>
            <a:ext cx="2190750" cy="15430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uk-UA" dirty="0" smtClean="0"/>
              <a:t>Скотний двір царя </a:t>
            </a:r>
            <a:r>
              <a:rPr lang="uk-UA" dirty="0" err="1" smtClean="0"/>
              <a:t>Авгія</a:t>
            </a:r>
            <a:endParaRPr lang="ru-RU" dirty="0"/>
          </a:p>
        </p:txBody>
      </p:sp>
      <p:sp>
        <p:nvSpPr>
          <p:cNvPr id="17411" name="Rectangle 3"/>
          <p:cNvSpPr>
            <a:spLocks noGrp="1" noChangeArrowheads="1"/>
          </p:cNvSpPr>
          <p:nvPr>
            <p:ph type="body" idx="1"/>
          </p:nvPr>
        </p:nvSpPr>
        <p:spPr>
          <a:xfrm>
            <a:off x="2590800" y="1371600"/>
            <a:ext cx="6553200" cy="5334000"/>
          </a:xfrm>
        </p:spPr>
        <p:txBody>
          <a:bodyPr/>
          <a:lstStyle/>
          <a:p>
            <a:pPr algn="ctr">
              <a:lnSpc>
                <a:spcPct val="80000"/>
              </a:lnSpc>
              <a:buFontTx/>
              <a:buNone/>
            </a:pPr>
            <a:r>
              <a:rPr lang="uk-UA" sz="2400" dirty="0" smtClean="0"/>
              <a:t>За переказами, </a:t>
            </a:r>
            <a:r>
              <a:rPr lang="uk-UA" sz="2400" dirty="0" err="1" smtClean="0"/>
              <a:t>Авгий</a:t>
            </a:r>
            <a:r>
              <a:rPr lang="uk-UA" sz="2400" dirty="0" smtClean="0"/>
              <a:t> володів численними стадами, для яких були збудовані на оборі величезні стайні, гній роками не вивозився звідси; очищення скотарні </a:t>
            </a:r>
            <a:r>
              <a:rPr lang="uk-UA" sz="2400" dirty="0" err="1" smtClean="0"/>
              <a:t>Авгія</a:t>
            </a:r>
            <a:r>
              <a:rPr lang="uk-UA" sz="2400" dirty="0" smtClean="0"/>
              <a:t> за один день стала одним з подвигів Геракла: він перегородив греблею річку </a:t>
            </a:r>
            <a:r>
              <a:rPr lang="uk-UA" sz="2400" dirty="0" err="1" smtClean="0"/>
              <a:t>Алфей</a:t>
            </a:r>
            <a:r>
              <a:rPr lang="uk-UA" sz="2400" dirty="0" smtClean="0"/>
              <a:t> і направив її води на обори. За умовою, він повинен був отримати за це від </a:t>
            </a:r>
            <a:r>
              <a:rPr lang="uk-UA" sz="2400" dirty="0" err="1" smtClean="0"/>
              <a:t>Авгія</a:t>
            </a:r>
            <a:r>
              <a:rPr lang="uk-UA" sz="2400" dirty="0" smtClean="0"/>
              <a:t> в нагороду десяту частину його стад, але </a:t>
            </a:r>
            <a:r>
              <a:rPr lang="uk-UA" sz="2400" dirty="0" err="1" smtClean="0"/>
              <a:t>Авгий</a:t>
            </a:r>
            <a:r>
              <a:rPr lang="uk-UA" sz="2400" dirty="0" smtClean="0"/>
              <a:t> не віддав обіцяного.</a:t>
            </a:r>
            <a:br>
              <a:rPr lang="uk-UA" sz="2400" dirty="0" smtClean="0"/>
            </a:br>
            <a:r>
              <a:rPr lang="uk-UA" sz="2400" dirty="0" smtClean="0"/>
              <a:t>Вираз «авгієві стайні» став крилатим і означає «сильний безлад, занедбаність у справах».</a:t>
            </a:r>
            <a:endParaRPr lang="ru-RU" sz="2400" dirty="0"/>
          </a:p>
        </p:txBody>
      </p:sp>
      <p:sp>
        <p:nvSpPr>
          <p:cNvPr id="17415" name="AutoShape 7" descr="Z"/>
          <p:cNvSpPr>
            <a:spLocks noChangeAspect="1" noChangeArrowheads="1"/>
          </p:cNvSpPr>
          <p:nvPr/>
        </p:nvSpPr>
        <p:spPr bwMode="auto">
          <a:xfrm>
            <a:off x="4419600" y="3276600"/>
            <a:ext cx="304800" cy="304800"/>
          </a:xfrm>
          <a:prstGeom prst="rect">
            <a:avLst/>
          </a:prstGeom>
          <a:noFill/>
        </p:spPr>
        <p:txBody>
          <a:bodyPr/>
          <a:lstStyle/>
          <a:p>
            <a:endParaRPr lang="uk-UA"/>
          </a:p>
        </p:txBody>
      </p:sp>
      <p:sp>
        <p:nvSpPr>
          <p:cNvPr id="17417" name="AutoShape 9" descr="Z"/>
          <p:cNvSpPr>
            <a:spLocks noChangeAspect="1" noChangeArrowheads="1"/>
          </p:cNvSpPr>
          <p:nvPr/>
        </p:nvSpPr>
        <p:spPr bwMode="auto">
          <a:xfrm>
            <a:off x="4419600" y="3276600"/>
            <a:ext cx="304800" cy="304800"/>
          </a:xfrm>
          <a:prstGeom prst="rect">
            <a:avLst/>
          </a:prstGeom>
          <a:noFill/>
        </p:spPr>
        <p:txBody>
          <a:bodyPr/>
          <a:lstStyle/>
          <a:p>
            <a:endParaRPr lang="uk-UA"/>
          </a:p>
        </p:txBody>
      </p:sp>
      <p:sp>
        <p:nvSpPr>
          <p:cNvPr id="17419" name="AutoShape 11" descr="Z"/>
          <p:cNvSpPr>
            <a:spLocks noChangeAspect="1" noChangeArrowheads="1"/>
          </p:cNvSpPr>
          <p:nvPr/>
        </p:nvSpPr>
        <p:spPr bwMode="auto">
          <a:xfrm>
            <a:off x="4419600" y="3276600"/>
            <a:ext cx="304800" cy="304800"/>
          </a:xfrm>
          <a:prstGeom prst="rect">
            <a:avLst/>
          </a:prstGeom>
          <a:noFill/>
        </p:spPr>
        <p:txBody>
          <a:bodyPr/>
          <a:lstStyle/>
          <a:p>
            <a:endParaRPr lang="uk-UA"/>
          </a:p>
        </p:txBody>
      </p:sp>
      <p:sp>
        <p:nvSpPr>
          <p:cNvPr id="17421" name="AutoShape 13" descr="2Q=="/>
          <p:cNvSpPr>
            <a:spLocks noChangeAspect="1" noChangeArrowheads="1"/>
          </p:cNvSpPr>
          <p:nvPr/>
        </p:nvSpPr>
        <p:spPr bwMode="auto">
          <a:xfrm>
            <a:off x="4419600" y="3276600"/>
            <a:ext cx="304800" cy="304800"/>
          </a:xfrm>
          <a:prstGeom prst="rect">
            <a:avLst/>
          </a:prstGeom>
          <a:noFill/>
        </p:spPr>
        <p:txBody>
          <a:bodyPr/>
          <a:lstStyle/>
          <a:p>
            <a:endParaRPr lang="uk-UA"/>
          </a:p>
        </p:txBody>
      </p:sp>
      <p:pic>
        <p:nvPicPr>
          <p:cNvPr id="17423" name="Picture 15" descr="пятый подвиг Геракла"/>
          <p:cNvPicPr>
            <a:picLocks noChangeAspect="1" noChangeArrowheads="1"/>
          </p:cNvPicPr>
          <p:nvPr/>
        </p:nvPicPr>
        <p:blipFill>
          <a:blip r:embed="rId3" cstate="print"/>
          <a:srcRect/>
          <a:stretch>
            <a:fillRect/>
          </a:stretch>
        </p:blipFill>
        <p:spPr bwMode="auto">
          <a:xfrm>
            <a:off x="0" y="1371600"/>
            <a:ext cx="2628900" cy="33337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0"/>
            <a:ext cx="8229600" cy="1676400"/>
          </a:xfrm>
        </p:spPr>
        <p:txBody>
          <a:bodyPr/>
          <a:lstStyle/>
          <a:p>
            <a:pPr algn="ctr"/>
            <a:r>
              <a:rPr lang="ru-RU" dirty="0" err="1" smtClean="0"/>
              <a:t>Яблука</a:t>
            </a:r>
            <a:r>
              <a:rPr lang="ru-RU" dirty="0" smtClean="0"/>
              <a:t> Гесперид</a:t>
            </a:r>
            <a:endParaRPr lang="ru-RU" dirty="0"/>
          </a:p>
        </p:txBody>
      </p:sp>
      <p:sp>
        <p:nvSpPr>
          <p:cNvPr id="18435" name="Rectangle 3"/>
          <p:cNvSpPr>
            <a:spLocks noGrp="1" noChangeArrowheads="1"/>
          </p:cNvSpPr>
          <p:nvPr>
            <p:ph type="body" idx="1"/>
          </p:nvPr>
        </p:nvSpPr>
        <p:spPr>
          <a:xfrm>
            <a:off x="0" y="2286000"/>
            <a:ext cx="8686800" cy="4343400"/>
          </a:xfrm>
        </p:spPr>
        <p:txBody>
          <a:bodyPr/>
          <a:lstStyle/>
          <a:p>
            <a:pPr>
              <a:lnSpc>
                <a:spcPct val="80000"/>
              </a:lnSpc>
            </a:pPr>
            <a:r>
              <a:rPr lang="uk-UA" sz="2000" dirty="0" smtClean="0"/>
              <a:t>На березі Океану, на самому краю землі, росло чудесне дерево, яке приносило золоті яблука. Це дерево росло в прекрасному саду велетня Атланта, який тримає на своїх плечей, небо. За цим чарівним деревом доглядали німфи </a:t>
            </a:r>
            <a:r>
              <a:rPr lang="uk-UA" sz="2000" dirty="0" err="1" smtClean="0"/>
              <a:t>Геспериди</a:t>
            </a:r>
            <a:r>
              <a:rPr lang="uk-UA" sz="2000" dirty="0" smtClean="0"/>
              <a:t>, дочки велетня, a охорону його страшний стоголовий дракон по імені </a:t>
            </a:r>
            <a:r>
              <a:rPr lang="uk-UA" sz="2000" dirty="0" err="1" smtClean="0"/>
              <a:t>Ладон</a:t>
            </a:r>
            <a:r>
              <a:rPr lang="uk-UA" sz="2000" dirty="0" smtClean="0"/>
              <a:t>, око якого міг бачити навіть уві сні.</a:t>
            </a:r>
          </a:p>
          <a:p>
            <a:pPr>
              <a:lnSpc>
                <a:spcPct val="80000"/>
              </a:lnSpc>
            </a:pPr>
            <a:r>
              <a:rPr lang="uk-UA" sz="2000" dirty="0" smtClean="0"/>
              <a:t>Після довгих мандрівок прийшов Геракл в ту країну, де велетень Атлант тримав на своїх плечах небо. Атлант обіцяв Гераклові дістати для нього золоті яблука, якщо він погодиться на цей час потримати за нього на своїх плечах небесне склепіння. Геракл погодився і звалив на свої могутні плечі небо. Атлант відправився в цей час за яблуками і приніс їх Гераклові. Він запропонував героєві потримати небо ще, a сам обіцяв за це віднести золоті яблука в далекі </a:t>
            </a:r>
            <a:r>
              <a:rPr lang="uk-UA" sz="2000" dirty="0" err="1" smtClean="0"/>
              <a:t>Мікени</a:t>
            </a:r>
            <a:r>
              <a:rPr lang="uk-UA" sz="2000" dirty="0" smtClean="0"/>
              <a:t>. Геракл розгадав хитрість Атланта, і зміг обдурити його. Отримавши яблука, герой повернувся в </a:t>
            </a:r>
            <a:r>
              <a:rPr lang="uk-UA" sz="2000" dirty="0" err="1" smtClean="0"/>
              <a:t>Мікени</a:t>
            </a:r>
            <a:r>
              <a:rPr lang="uk-UA" sz="2000" dirty="0" smtClean="0"/>
              <a:t>.</a:t>
            </a:r>
            <a:endParaRPr lang="ru-RU" sz="2000" b="1" dirty="0"/>
          </a:p>
        </p:txBody>
      </p:sp>
      <p:pic>
        <p:nvPicPr>
          <p:cNvPr id="18437" name="Picture 5" descr="ANd9GcSCfapE0viuCgxv24v6Itso_qGbzZIKqGBtX1rYEA3k2ucQVV1j5Q"/>
          <p:cNvPicPr>
            <a:picLocks noChangeAspect="1" noChangeArrowheads="1"/>
          </p:cNvPicPr>
          <p:nvPr/>
        </p:nvPicPr>
        <p:blipFill>
          <a:blip r:embed="rId3" cstate="print"/>
          <a:srcRect/>
          <a:stretch>
            <a:fillRect/>
          </a:stretch>
        </p:blipFill>
        <p:spPr bwMode="auto">
          <a:xfrm>
            <a:off x="3810000" y="1219200"/>
            <a:ext cx="1143000" cy="1143000"/>
          </a:xfrm>
          <a:prstGeom prst="rect">
            <a:avLst/>
          </a:prstGeom>
          <a:noFill/>
        </p:spPr>
      </p:pic>
      <p:pic>
        <p:nvPicPr>
          <p:cNvPr id="18439" name="Picture 7" descr="ANd9GcSmsGCzmaTuwKD1dyWb6ujF4X_YO1yJDFAsdO1se5iH6lgPhBe7GQ"/>
          <p:cNvPicPr>
            <a:picLocks noChangeAspect="1" noChangeArrowheads="1"/>
          </p:cNvPicPr>
          <p:nvPr/>
        </p:nvPicPr>
        <p:blipFill>
          <a:blip r:embed="rId4" cstate="print"/>
          <a:srcRect/>
          <a:stretch>
            <a:fillRect/>
          </a:stretch>
        </p:blipFill>
        <p:spPr bwMode="auto">
          <a:xfrm>
            <a:off x="0" y="0"/>
            <a:ext cx="1524000" cy="2181225"/>
          </a:xfrm>
          <a:prstGeom prst="rect">
            <a:avLst/>
          </a:prstGeom>
          <a:noFill/>
        </p:spPr>
      </p:pic>
      <p:pic>
        <p:nvPicPr>
          <p:cNvPr id="18441" name="Picture 9" descr="ANd9GcQUbRsBSMDr2oGM1yIgUquchQJaXqkOmtz6vRNW-Ni3g_IMCkVxHA"/>
          <p:cNvPicPr>
            <a:picLocks noChangeAspect="1" noChangeArrowheads="1"/>
          </p:cNvPicPr>
          <p:nvPr/>
        </p:nvPicPr>
        <p:blipFill>
          <a:blip r:embed="rId5" cstate="print"/>
          <a:srcRect/>
          <a:stretch>
            <a:fillRect/>
          </a:stretch>
        </p:blipFill>
        <p:spPr bwMode="auto">
          <a:xfrm>
            <a:off x="7010400" y="0"/>
            <a:ext cx="2133600" cy="2143125"/>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90</TotalTime>
  <Words>819</Words>
  <Application>Microsoft Office PowerPoint</Application>
  <PresentationFormat>Экран (4:3)</PresentationFormat>
  <Paragraphs>39</Paragraphs>
  <Slides>12</Slides>
  <Notes>12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Tahoma</vt:lpstr>
      <vt:lpstr>Wingdings</vt:lpstr>
      <vt:lpstr>Times New Roman</vt:lpstr>
      <vt:lpstr>Океан</vt:lpstr>
      <vt:lpstr>Міфи Давньої Греції</vt:lpstr>
      <vt:lpstr>Боги</vt:lpstr>
      <vt:lpstr>Герої</vt:lpstr>
      <vt:lpstr>Дитинство Геракла </vt:lpstr>
      <vt:lpstr>12 подвигів Геракла</vt:lpstr>
      <vt:lpstr>Удушення немейського лева. Геракл отримує наказ від Еврісфея, він повинен добути шкуру лева, який живе біля міста Немей.  Ніякою зброєю не можна поранити цього лева.</vt:lpstr>
      <vt:lpstr>Приборкання Еріманфского вепра</vt:lpstr>
      <vt:lpstr>Скотний двір царя Авгія</vt:lpstr>
      <vt:lpstr>Яблука Гесперид</vt:lpstr>
      <vt:lpstr>Пес Цербер</vt:lpstr>
      <vt:lpstr>Слайд 11</vt:lpstr>
      <vt:lpstr>Образ Геракла в мистецтві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Big_notebook</dc:creator>
  <cp:lastModifiedBy>Наталія</cp:lastModifiedBy>
  <cp:revision>13</cp:revision>
  <cp:lastPrinted>1601-01-01T00:00:00Z</cp:lastPrinted>
  <dcterms:created xsi:type="dcterms:W3CDTF">2012-06-27T08:48:40Z</dcterms:created>
  <dcterms:modified xsi:type="dcterms:W3CDTF">2012-08-23T15:18:17Z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