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5" r:id="rId9"/>
    <p:sldId id="264" r:id="rId10"/>
    <p:sldId id="267" r:id="rId11"/>
    <p:sldId id="268" r:id="rId12"/>
    <p:sldId id="26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00"/>
    <a:srgbClr val="7AA3BC"/>
    <a:srgbClr val="A7A9B5"/>
    <a:srgbClr val="000099"/>
    <a:srgbClr val="3366FF"/>
    <a:srgbClr val="0099FF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6314E1-AD6D-414E-9FFD-67D1DF6FCD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9A68D-05EF-4AF3-B848-94140F431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661DB7-0EE0-48C6-9C0C-CD103822C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1216F-F90B-4625-8E8D-FA04859083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81C2-6CD4-4AAE-8AC0-4EFEA1E51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2ECB2B-A66C-4A6C-8CD6-C03196FCC6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42CE8C-D26C-423C-8910-2C7DF3896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4FB0-D2EE-4E48-95BF-71BDFB69BF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3A7E8-780C-4D26-956D-F2EBF803D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B6DA85-2E92-4D63-BC90-AB2164569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C797B6-2572-40B5-8C50-831068770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E46409-933D-4371-AB4E-35050E6B0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upload.wikimedia.org/wikipedia/commons/e/ec/Gogol-Grab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ngogol.ru/wcmfiles/gogol2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ogo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60350"/>
            <a:ext cx="4062412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95288" y="4365625"/>
            <a:ext cx="8353425" cy="2087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/>
              </a:rPr>
              <a:t>Микола Васильович Гоголь</a:t>
            </a:r>
          </a:p>
          <a:p>
            <a:pPr algn="ctr"/>
            <a:r>
              <a:rPr lang="ru-RU" sz="40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/>
              </a:rPr>
              <a:t> (1809-1852)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gogol"/>
          <p:cNvPicPr>
            <a:picLocks noChangeAspect="1" noChangeArrowheads="1"/>
          </p:cNvPicPr>
          <p:nvPr/>
        </p:nvPicPr>
        <p:blipFill>
          <a:blip r:embed="rId2" cstate="print"/>
          <a:srcRect b="10564"/>
          <a:stretch>
            <a:fillRect/>
          </a:stretch>
        </p:blipFill>
        <p:spPr bwMode="auto">
          <a:xfrm>
            <a:off x="1908175" y="188913"/>
            <a:ext cx="6119813" cy="550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95288" y="5589588"/>
            <a:ext cx="842486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ru-RU" sz="2400" b="1">
                <a:latin typeface="Bookman Old Style" pitchFamily="18" charset="0"/>
              </a:rPr>
              <a:t>Невдовзі після прем'єри п'єси Гоголь виїхав на досить тривалий час за кордон, відвідав Німеччину, Швейцарію, Францію, Італію.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Иллюстрации к поэме Н. В. Гоголя «Мертвые души». 1846—47. Торцовая ксилограф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213" y="188913"/>
            <a:ext cx="4343400" cy="590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427538" y="188913"/>
            <a:ext cx="4716462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000" b="1">
                <a:latin typeface="Bookman Old Style" pitchFamily="18" charset="0"/>
              </a:rPr>
              <a:t>	</a:t>
            </a:r>
            <a:r>
              <a:rPr lang="ru-RU" sz="2400" b="1">
                <a:latin typeface="Bookman Old Style" pitchFamily="18" charset="0"/>
              </a:rPr>
              <a:t>В </a:t>
            </a:r>
            <a:r>
              <a:rPr lang="ru-RU" sz="2400" b="1">
                <a:solidFill>
                  <a:schemeClr val="folHlink"/>
                </a:solidFill>
                <a:latin typeface="Bookman Old Style" pitchFamily="18" charset="0"/>
              </a:rPr>
              <a:t>1842 році</a:t>
            </a:r>
            <a:r>
              <a:rPr lang="ru-RU" sz="2400" b="1">
                <a:latin typeface="Bookman Old Style" pitchFamily="18" charset="0"/>
              </a:rPr>
              <a:t> вийшла друком поема-роман </a:t>
            </a:r>
            <a:r>
              <a:rPr lang="ru-RU" sz="2400" b="1">
                <a:solidFill>
                  <a:srgbClr val="00CC00"/>
                </a:solidFill>
                <a:latin typeface="Bookman Old Style" pitchFamily="18" charset="0"/>
              </a:rPr>
              <a:t>«Мертві душі».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ru-RU" sz="2400" b="1">
              <a:latin typeface="Bookman Old Style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400" b="1">
                <a:latin typeface="Bookman Old Style" pitchFamily="18" charset="0"/>
              </a:rPr>
              <a:t>	Останні роки життя письменника сповнені драматичних пошуків себе в Істині. Про це — у виданні </a:t>
            </a:r>
            <a:r>
              <a:rPr lang="ru-RU" sz="2400" b="1">
                <a:solidFill>
                  <a:srgbClr val="FFCC00"/>
                </a:solidFill>
                <a:latin typeface="Bookman Old Style" pitchFamily="18" charset="0"/>
              </a:rPr>
              <a:t>1847 року</a:t>
            </a:r>
            <a:r>
              <a:rPr lang="ru-RU" sz="2400" b="1">
                <a:latin typeface="Bookman Old Style" pitchFamily="18" charset="0"/>
              </a:rPr>
              <a:t> </a:t>
            </a:r>
            <a:r>
              <a:rPr lang="ru-RU" sz="2400" b="1">
                <a:solidFill>
                  <a:srgbClr val="00CC00"/>
                </a:solidFill>
                <a:latin typeface="Bookman Old Style" pitchFamily="18" charset="0"/>
              </a:rPr>
              <a:t>«</a:t>
            </a:r>
            <a:r>
              <a:rPr lang="ru-RU" sz="2400" b="1" i="1">
                <a:solidFill>
                  <a:srgbClr val="00CC00"/>
                </a:solidFill>
                <a:latin typeface="Bookman Old Style" pitchFamily="18" charset="0"/>
              </a:rPr>
              <a:t>Вибраних місць з листування з друзями</a:t>
            </a:r>
            <a:r>
              <a:rPr lang="ru-RU" sz="2400" b="1">
                <a:solidFill>
                  <a:srgbClr val="00CC00"/>
                </a:solidFill>
                <a:latin typeface="Bookman Old Style" pitchFamily="18" charset="0"/>
              </a:rPr>
              <a:t>».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ru-RU" sz="2400" b="1">
              <a:solidFill>
                <a:srgbClr val="00CC00"/>
              </a:solidFill>
              <a:latin typeface="Bookman Old Style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400" b="1">
                <a:latin typeface="Bookman Old Style" pitchFamily="18" charset="0"/>
              </a:rPr>
              <a:t>	В </a:t>
            </a:r>
            <a:r>
              <a:rPr lang="ru-RU" sz="2400" b="1">
                <a:solidFill>
                  <a:srgbClr val="FFCC00"/>
                </a:solidFill>
                <a:latin typeface="Bookman Old Style" pitchFamily="18" charset="0"/>
              </a:rPr>
              <a:t>1848</a:t>
            </a:r>
            <a:r>
              <a:rPr lang="ru-RU" sz="2400" b="1">
                <a:latin typeface="Bookman Old Style" pitchFamily="18" charset="0"/>
              </a:rPr>
              <a:t> Гоголь повернувся в Росію, посилено працював над </a:t>
            </a:r>
            <a:r>
              <a:rPr lang="ru-RU" sz="2400" b="1">
                <a:solidFill>
                  <a:srgbClr val="00CC00"/>
                </a:solidFill>
                <a:latin typeface="Bookman Old Style" pitchFamily="18" charset="0"/>
              </a:rPr>
              <a:t>другим томом «</a:t>
            </a:r>
            <a:r>
              <a:rPr lang="ru-RU" sz="2400" b="1" i="1">
                <a:solidFill>
                  <a:srgbClr val="00CC00"/>
                </a:solidFill>
                <a:latin typeface="Bookman Old Style" pitchFamily="18" charset="0"/>
              </a:rPr>
              <a:t>Мертвих душ</a:t>
            </a:r>
            <a:r>
              <a:rPr lang="ru-RU" sz="2400" b="1">
                <a:solidFill>
                  <a:srgbClr val="00CC00"/>
                </a:solidFill>
                <a:latin typeface="Bookman Old Style" pitchFamily="18" charset="0"/>
              </a:rPr>
              <a:t>»,</a:t>
            </a:r>
            <a:r>
              <a:rPr lang="ru-RU" sz="2400" b="1">
                <a:latin typeface="Bookman Old Style" pitchFamily="18" charset="0"/>
              </a:rPr>
              <a:t> але незадовго перед смертю спалив рукопис.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</a:pP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0" y="6021388"/>
            <a:ext cx="478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uk-UA" b="1">
                <a:latin typeface="Bookman Old Style" pitchFamily="18" charset="0"/>
              </a:rPr>
              <a:t>Є.Бернардський.</a:t>
            </a:r>
          </a:p>
          <a:p>
            <a:pPr algn="ctr"/>
            <a:r>
              <a:rPr lang="uk-UA" b="1">
                <a:latin typeface="Bookman Old Style" pitchFamily="18" charset="0"/>
              </a:rPr>
              <a:t> Ілюстрація до поеми “Мертві душі”</a:t>
            </a:r>
            <a:endParaRPr lang="ru-RU" b="1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39750" y="404813"/>
            <a:ext cx="8231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400" b="1">
                <a:latin typeface="Bookman Old Style" pitchFamily="18" charset="0"/>
              </a:rPr>
              <a:t>Тяжка хвороба обірвала життя неповторного майстра слова у 1852 роцi.</a:t>
            </a:r>
          </a:p>
        </p:txBody>
      </p:sp>
      <p:pic>
        <p:nvPicPr>
          <p:cNvPr id="18442" name="Picture 10" descr="Файл:Gogol-Grab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268413"/>
            <a:ext cx="6651625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479425" y="6237288"/>
            <a:ext cx="8453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b="1">
                <a:latin typeface="Bookman Old Style" pitchFamily="18" charset="0"/>
              </a:rPr>
              <a:t>Могила Миколи Васильовича Гоголя на Новодівичому кладовищі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0" y="4508500"/>
            <a:ext cx="8964613" cy="21494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/>
              <a:t>	</a:t>
            </a:r>
            <a:r>
              <a:rPr lang="ru-RU" sz="2400" b="1">
                <a:effectLst/>
                <a:latin typeface="Bookman Old Style" pitchFamily="18" charset="0"/>
              </a:rPr>
              <a:t>Народився Микола Васильович Гоголь </a:t>
            </a:r>
          </a:p>
          <a:p>
            <a:pPr algn="ctr">
              <a:buFont typeface="Wingdings" pitchFamily="2" charset="2"/>
              <a:buNone/>
            </a:pPr>
            <a:r>
              <a:rPr lang="ru-RU" sz="2400" b="1">
                <a:effectLst/>
                <a:latin typeface="Bookman Old Style" pitchFamily="18" charset="0"/>
              </a:rPr>
              <a:t>	</a:t>
            </a:r>
            <a:r>
              <a:rPr lang="ru-RU" b="1">
                <a:solidFill>
                  <a:srgbClr val="FFCC00"/>
                </a:solidFill>
                <a:effectLst/>
                <a:latin typeface="Bookman Old Style" pitchFamily="18" charset="0"/>
              </a:rPr>
              <a:t>1 квітня (20 березня за ст. ст.) 1809 року</a:t>
            </a:r>
          </a:p>
          <a:p>
            <a:pPr algn="ctr">
              <a:buFont typeface="Wingdings" pitchFamily="2" charset="2"/>
              <a:buNone/>
            </a:pPr>
            <a:r>
              <a:rPr lang="ru-RU" sz="2400" b="1">
                <a:effectLst/>
                <a:latin typeface="Bookman Old Style" pitchFamily="18" charset="0"/>
              </a:rPr>
              <a:t>	 в селі Великі Сорочинці</a:t>
            </a:r>
          </a:p>
          <a:p>
            <a:pPr algn="ctr">
              <a:buFont typeface="Wingdings" pitchFamily="2" charset="2"/>
              <a:buNone/>
            </a:pPr>
            <a:r>
              <a:rPr lang="ru-RU" sz="2400" b="1">
                <a:effectLst/>
                <a:latin typeface="Bookman Old Style" pitchFamily="18" charset="0"/>
              </a:rPr>
              <a:t> (тепер Миргородського району) на Полтавщині.</a:t>
            </a:r>
            <a:r>
              <a:rPr lang="ru-RU" b="1">
                <a:effectLst/>
                <a:latin typeface="Bookman Old Style" pitchFamily="18" charset="0"/>
              </a:rPr>
              <a:t> </a:t>
            </a:r>
          </a:p>
        </p:txBody>
      </p:sp>
      <p:pic>
        <p:nvPicPr>
          <p:cNvPr id="3081" name="Picture 9" descr="http://www.ngogol.ru/wcmfiles/gogol2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116013" y="260350"/>
            <a:ext cx="7200900" cy="3867150"/>
          </a:xfrm>
          <a:prstGeom prst="rect">
            <a:avLst/>
          </a:prstGeom>
          <a:noFill/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635375" y="3789363"/>
            <a:ext cx="517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b="1">
                <a:latin typeface="Bookman Old Style" pitchFamily="18" charset="0"/>
              </a:rPr>
              <a:t>Батьківськівський будинок у Василівці</a:t>
            </a:r>
            <a:endParaRPr lang="ru-RU" b="1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620713"/>
            <a:ext cx="4932363" cy="5616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b="1"/>
              <a:t>	</a:t>
            </a:r>
            <a:r>
              <a:rPr lang="ru-RU" sz="2400" b="1">
                <a:effectLst/>
                <a:latin typeface="Bookman Old Style" pitchFamily="18" charset="0"/>
              </a:rPr>
              <a:t>Батько його був праправнуком полковника козацького війська часів Богдана Хмельницького Остапа Гоголя.</a:t>
            </a:r>
            <a:endParaRPr lang="en-US" sz="2400" b="1">
              <a:effectLst/>
              <a:latin typeface="Bookman Old Style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400" b="1">
              <a:effectLst/>
              <a:latin typeface="Bookman Old Style" pitchFamily="18" charset="0"/>
            </a:endParaRPr>
          </a:p>
          <a:p>
            <a:pPr>
              <a:buFont typeface="Wingdings" pitchFamily="2" charset="2"/>
              <a:buNone/>
            </a:pPr>
            <a:endParaRPr lang="ru-RU" sz="2400" b="1">
              <a:effectLst/>
              <a:latin typeface="Bookman Old Style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400" b="1">
                <a:effectLst/>
                <a:latin typeface="Bookman Old Style" pitchFamily="18" charset="0"/>
              </a:rPr>
              <a:t>	 Пізніше знаменитий нащадок звеличить його до легендарної постаті й оспіває в образі Тараса Бульби. </a:t>
            </a:r>
          </a:p>
        </p:txBody>
      </p:sp>
      <p:pic>
        <p:nvPicPr>
          <p:cNvPr id="5127" name="Picture 7" descr="_1480fd2dba227a7a3e2b142a7d1a61d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6463" y="333375"/>
            <a:ext cx="4003675" cy="4924425"/>
          </a:xfrm>
          <a:noFill/>
          <a:ln/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5659438" y="5597525"/>
            <a:ext cx="27781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ru-RU" b="1">
                <a:latin typeface="Bookman Old Style" pitchFamily="18" charset="0"/>
              </a:rPr>
              <a:t>Василь Опанасович</a:t>
            </a:r>
          </a:p>
          <a:p>
            <a:pPr algn="ctr"/>
            <a:r>
              <a:rPr lang="ru-RU" b="1">
                <a:latin typeface="Bookman Old Style" pitchFamily="18" charset="0"/>
              </a:rPr>
              <a:t> Гоголь-Яновський,</a:t>
            </a:r>
          </a:p>
          <a:p>
            <a:pPr algn="ctr"/>
            <a:r>
              <a:rPr lang="ru-RU" b="1">
                <a:latin typeface="Bookman Old Style" pitchFamily="18" charset="0"/>
              </a:rPr>
              <a:t> батько письменника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  <p:bldP spid="5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00113" y="5300663"/>
            <a:ext cx="26971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 b="1">
                <a:latin typeface="Bookman Old Style" pitchFamily="18" charset="0"/>
              </a:rPr>
              <a:t>Марія Іванівна Гоголь — </a:t>
            </a:r>
          </a:p>
          <a:p>
            <a:pPr algn="ctr"/>
            <a:r>
              <a:rPr lang="ru-RU" b="1">
                <a:latin typeface="Bookman Old Style" pitchFamily="18" charset="0"/>
              </a:rPr>
              <a:t>мати письменника</a:t>
            </a:r>
            <a:r>
              <a:rPr lang="ru-RU">
                <a:latin typeface="Arial" charset="0"/>
              </a:rPr>
              <a:t> </a:t>
            </a:r>
          </a:p>
        </p:txBody>
      </p:sp>
      <p:pic>
        <p:nvPicPr>
          <p:cNvPr id="7177" name="Picture 9" descr="mam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333375"/>
            <a:ext cx="3616325" cy="4679950"/>
          </a:xfrm>
          <a:noFill/>
          <a:ln/>
        </p:spPr>
      </p:pic>
      <p:pic>
        <p:nvPicPr>
          <p:cNvPr id="7178" name="Picture 10" descr="semja-gog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300" y="1989138"/>
            <a:ext cx="4897438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500563" y="5734050"/>
            <a:ext cx="4138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latin typeface="Bookman Old Style" pitchFamily="18" charset="0"/>
              </a:rPr>
              <a:t>Мати Гоголя Марія Іванівна</a:t>
            </a:r>
          </a:p>
          <a:p>
            <a:pPr algn="ctr"/>
            <a:r>
              <a:rPr lang="ru-RU" b="1">
                <a:latin typeface="Bookman Old Style" pitchFamily="18" charset="0"/>
              </a:rPr>
              <a:t> та її сестри 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4067175" y="404813"/>
            <a:ext cx="5076825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latin typeface="Bookman Old Style" pitchFamily="18" charset="0"/>
              </a:rPr>
              <a:t>Дитинство майбутнього письменника минуло в с.Василівці (тепер Гоголеве) в маєтку батьків.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9" grpId="0"/>
      <p:bldP spid="71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6035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</a:t>
            </a:r>
            <a:r>
              <a:rPr lang="ru-RU" sz="2400" b="1">
                <a:effectLst/>
                <a:latin typeface="Bookman Old Style" pitchFamily="18" charset="0"/>
              </a:rPr>
              <a:t>З </a:t>
            </a:r>
            <a:r>
              <a:rPr lang="ru-RU" sz="2400" b="1">
                <a:solidFill>
                  <a:srgbClr val="FFCC00"/>
                </a:solidFill>
                <a:effectLst/>
                <a:latin typeface="Bookman Old Style" pitchFamily="18" charset="0"/>
              </a:rPr>
              <a:t>1818 по 1819 р.</a:t>
            </a:r>
            <a:r>
              <a:rPr lang="ru-RU" sz="2400" b="1">
                <a:effectLst/>
                <a:latin typeface="Bookman Old Style" pitchFamily="18" charset="0"/>
              </a:rPr>
              <a:t> навчався в Полтавському повітовому училищі,</a:t>
            </a:r>
          </a:p>
          <a:p>
            <a:pPr>
              <a:buFont typeface="Wingdings" pitchFamily="2" charset="2"/>
              <a:buNone/>
            </a:pPr>
            <a:r>
              <a:rPr lang="ru-RU" sz="2400" b="1">
                <a:effectLst/>
                <a:latin typeface="Bookman Old Style" pitchFamily="18" charset="0"/>
              </a:rPr>
              <a:t>	 а з </a:t>
            </a:r>
            <a:r>
              <a:rPr lang="ru-RU" sz="2400" b="1">
                <a:solidFill>
                  <a:srgbClr val="FFCC00"/>
                </a:solidFill>
                <a:effectLst/>
                <a:latin typeface="Bookman Old Style" pitchFamily="18" charset="0"/>
              </a:rPr>
              <a:t>1821 по 1828 р.</a:t>
            </a:r>
            <a:r>
              <a:rPr lang="ru-RU" sz="2400" b="1">
                <a:effectLst/>
                <a:latin typeface="Bookman Old Style" pitchFamily="18" charset="0"/>
              </a:rPr>
              <a:t> — у Ніжинській гімназії вищих наук.</a:t>
            </a:r>
            <a:r>
              <a:rPr lang="ru-RU" b="1">
                <a:effectLst/>
                <a:latin typeface="Bookman Old Style" pitchFamily="18" charset="0"/>
              </a:rPr>
              <a:t> </a:t>
            </a:r>
          </a:p>
        </p:txBody>
      </p:sp>
      <p:pic>
        <p:nvPicPr>
          <p:cNvPr id="8196" name="Picture 4" descr="nezhinskaja-gimnaz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2133600"/>
            <a:ext cx="6119812" cy="354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771775" y="5735638"/>
            <a:ext cx="4394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b="1">
                <a:latin typeface="Bookman Old Style" pitchFamily="18" charset="0"/>
              </a:rPr>
              <a:t>Ніжинська гімназія вищих наук.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395288" y="333375"/>
            <a:ext cx="4038600" cy="61198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	</a:t>
            </a:r>
            <a:r>
              <a:rPr lang="ru-RU" sz="2400" b="1">
                <a:effectLst/>
                <a:latin typeface="Bookman Old Style" pitchFamily="18" charset="0"/>
              </a:rPr>
              <a:t>У </a:t>
            </a:r>
            <a:r>
              <a:rPr lang="ru-RU" sz="2400" b="1">
                <a:solidFill>
                  <a:srgbClr val="FFCC00"/>
                </a:solidFill>
                <a:effectLst/>
                <a:latin typeface="Bookman Old Style" pitchFamily="18" charset="0"/>
              </a:rPr>
              <a:t>1828 році</a:t>
            </a:r>
            <a:r>
              <a:rPr lang="ru-RU" sz="2400" b="1">
                <a:effectLst/>
                <a:latin typeface="Bookman Old Style" pitchFamily="18" charset="0"/>
              </a:rPr>
              <a:t> М.Гоголь переїжджає до Петербурга. Там у </a:t>
            </a:r>
            <a:r>
              <a:rPr lang="ru-RU" sz="2400" b="1">
                <a:solidFill>
                  <a:srgbClr val="FFCC00"/>
                </a:solidFill>
                <a:effectLst/>
                <a:latin typeface="Bookman Old Style" pitchFamily="18" charset="0"/>
              </a:rPr>
              <a:t>1829 р.</a:t>
            </a:r>
            <a:r>
              <a:rPr lang="ru-RU" sz="2400" b="1">
                <a:effectLst/>
                <a:latin typeface="Bookman Old Style" pitchFamily="18" charset="0"/>
              </a:rPr>
              <a:t> він публікує свій перший твір — поему </a:t>
            </a:r>
            <a:r>
              <a:rPr lang="ru-RU" b="1">
                <a:solidFill>
                  <a:srgbClr val="FF66CC"/>
                </a:solidFill>
                <a:effectLst/>
                <a:latin typeface="Bookman Old Style" pitchFamily="18" charset="0"/>
              </a:rPr>
              <a:t>«Ганц Кюхельгартен».</a:t>
            </a:r>
            <a:endParaRPr lang="en-US" b="1">
              <a:solidFill>
                <a:srgbClr val="FF66CC"/>
              </a:solidFill>
              <a:effectLst/>
              <a:latin typeface="Bookman Old Style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effectLst/>
                <a:latin typeface="Bookman Old Style" pitchFamily="18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effectLst/>
                <a:latin typeface="Bookman Old Style" pitchFamily="18" charset="0"/>
              </a:rPr>
              <a:t> </a:t>
            </a:r>
            <a:r>
              <a:rPr lang="en-US" sz="2400" b="1">
                <a:effectLst/>
                <a:latin typeface="Bookman Old Style" pitchFamily="18" charset="0"/>
              </a:rPr>
              <a:t>	</a:t>
            </a:r>
            <a:r>
              <a:rPr lang="ru-RU" sz="2400" b="1">
                <a:effectLst/>
                <a:latin typeface="Bookman Old Style" pitchFamily="18" charset="0"/>
              </a:rPr>
              <a:t>Через рік у журналі «Отечественные записки» з’являється повість </a:t>
            </a:r>
            <a:r>
              <a:rPr lang="ru-RU" b="1">
                <a:solidFill>
                  <a:srgbClr val="FF66CC"/>
                </a:solidFill>
                <a:effectLst/>
                <a:latin typeface="Bookman Old Style" pitchFamily="18" charset="0"/>
              </a:rPr>
              <a:t>«Басаврюк, або Вечір проти Івана Купала»,</a:t>
            </a:r>
            <a:r>
              <a:rPr lang="ru-RU" sz="2400" b="1">
                <a:effectLst/>
                <a:latin typeface="Bookman Old Style" pitchFamily="18" charset="0"/>
              </a:rPr>
              <a:t> перша з циклу </a:t>
            </a:r>
            <a:r>
              <a:rPr lang="ru-RU" sz="2400" b="1">
                <a:solidFill>
                  <a:srgbClr val="00CC00"/>
                </a:solidFill>
                <a:effectLst/>
                <a:latin typeface="Bookman Old Style" pitchFamily="18" charset="0"/>
              </a:rPr>
              <a:t>«Вечори на хуторі біля Диканьки».</a:t>
            </a:r>
            <a:r>
              <a:rPr lang="ru-RU" sz="2400" b="1">
                <a:effectLst/>
                <a:latin typeface="Bookman Old Style" pitchFamily="18" charset="0"/>
              </a:rPr>
              <a:t> </a:t>
            </a:r>
          </a:p>
        </p:txBody>
      </p:sp>
      <p:pic>
        <p:nvPicPr>
          <p:cNvPr id="9223" name="Picture 7" descr="1457-podar_lar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6463" y="549275"/>
            <a:ext cx="4103687" cy="56165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0" y="404813"/>
            <a:ext cx="4787900" cy="602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>
                <a:effectLst/>
              </a:rPr>
              <a:t>	</a:t>
            </a:r>
            <a:r>
              <a:rPr lang="ru-RU" sz="2400" b="1">
                <a:solidFill>
                  <a:schemeClr val="folHlink"/>
                </a:solidFill>
                <a:effectLst/>
                <a:latin typeface="Bookman Old Style" pitchFamily="18" charset="0"/>
              </a:rPr>
              <a:t>1833 року</a:t>
            </a:r>
            <a:r>
              <a:rPr lang="ru-RU" sz="2400" b="1">
                <a:effectLst/>
                <a:latin typeface="Bookman Old Style" pitchFamily="18" charset="0"/>
              </a:rPr>
              <a:t> </a:t>
            </a:r>
            <a:r>
              <a:rPr lang="uk-UA" sz="2400" b="1">
                <a:effectLst/>
                <a:latin typeface="Bookman Old Style" pitchFamily="18" charset="0"/>
              </a:rPr>
              <a:t>почав </a:t>
            </a:r>
            <a:r>
              <a:rPr lang="ru-RU" sz="2400" b="1">
                <a:effectLst/>
                <a:latin typeface="Bookman Old Style" pitchFamily="18" charset="0"/>
              </a:rPr>
              <a:t>клопотатися про </a:t>
            </a:r>
            <a:r>
              <a:rPr lang="ru-RU" sz="2400" b="1">
                <a:solidFill>
                  <a:srgbClr val="00CC00"/>
                </a:solidFill>
                <a:effectLst/>
                <a:latin typeface="Bookman Old Style" pitchFamily="18" charset="0"/>
              </a:rPr>
              <a:t>місце професора історії в Київському університеті св. Володимира.</a:t>
            </a:r>
            <a:r>
              <a:rPr lang="ru-RU" sz="2400" b="1">
                <a:effectLst/>
                <a:latin typeface="Bookman Old Style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ru-RU" sz="2400" b="1">
              <a:effectLst/>
              <a:latin typeface="Bookman Old Style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400" b="1">
                <a:effectLst/>
                <a:latin typeface="Bookman Old Style" pitchFamily="18" charset="0"/>
              </a:rPr>
              <a:t>	Спонукала до цього ще й дружба з </a:t>
            </a:r>
            <a:r>
              <a:rPr lang="ru-RU" sz="2400" b="1">
                <a:solidFill>
                  <a:schemeClr val="folHlink"/>
                </a:solidFill>
                <a:effectLst/>
                <a:latin typeface="Bookman Old Style" pitchFamily="18" charset="0"/>
              </a:rPr>
              <a:t>М.Максимовичем</a:t>
            </a:r>
            <a:r>
              <a:rPr lang="ru-RU" sz="2400" b="1">
                <a:effectLst/>
                <a:latin typeface="Bookman Old Style" pitchFamily="18" charset="0"/>
              </a:rPr>
              <a:t>, професором-земляком, етнографом, фольклористом, істориком, ботаніком, майбутнім ректором цього ж університету.</a:t>
            </a:r>
            <a:r>
              <a:rPr lang="ru-RU" sz="2400">
                <a:latin typeface="Bookman Old Style" pitchFamily="18" charset="0"/>
              </a:rPr>
              <a:t> </a:t>
            </a:r>
          </a:p>
        </p:txBody>
      </p:sp>
      <p:pic>
        <p:nvPicPr>
          <p:cNvPr id="21511" name="Picture 7" descr="84-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620713"/>
            <a:ext cx="413385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724525" y="5589588"/>
            <a:ext cx="1954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М.Максимович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build="p"/>
      <p:bldP spid="215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260350"/>
            <a:ext cx="82089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latin typeface="Bookman Old Style" pitchFamily="18" charset="0"/>
              </a:rPr>
              <a:t>В грудні 1833 Гоголь писав своєму другові:</a:t>
            </a:r>
          </a:p>
          <a:p>
            <a:endParaRPr lang="ru-RU" sz="2400" b="1">
              <a:latin typeface="Bookman Old Style" pitchFamily="18" charset="0"/>
            </a:endParaRPr>
          </a:p>
          <a:p>
            <a:pPr lvl="1"/>
            <a:r>
              <a:rPr lang="ru-RU" sz="2400" b="1" i="1">
                <a:latin typeface="Bookman Old Style" pitchFamily="18" charset="0"/>
              </a:rPr>
              <a:t>«Дякую тобі за все: за лист, за думки в нім, за новини і т. д. Уяви, я також думаю: Туди! Туди! До Києва! До древнього, прекрасного Києва! ..»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Гоголь за границей и в Риме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9596" t="61870" r="9254" b="3329"/>
          <a:stretch>
            <a:fillRect/>
          </a:stretch>
        </p:blipFill>
        <p:spPr>
          <a:xfrm>
            <a:off x="1476375" y="2565400"/>
            <a:ext cx="6048375" cy="4114800"/>
          </a:xfrm>
          <a:noFill/>
          <a:ln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 b="1">
                <a:latin typeface="Bookman Old Style" pitchFamily="18" charset="0"/>
              </a:rPr>
              <a:t>У цей же час Гоголь працював над книгами </a:t>
            </a:r>
            <a:r>
              <a:rPr lang="ru-RU" sz="2800" b="1">
                <a:solidFill>
                  <a:srgbClr val="00CC00"/>
                </a:solidFill>
                <a:latin typeface="Bookman Old Style" pitchFamily="18" charset="0"/>
              </a:rPr>
              <a:t>«</a:t>
            </a:r>
            <a:r>
              <a:rPr lang="ru-RU" sz="2800" b="1" i="1">
                <a:solidFill>
                  <a:srgbClr val="00CC00"/>
                </a:solidFill>
                <a:latin typeface="Bookman Old Style" pitchFamily="18" charset="0"/>
              </a:rPr>
              <a:t>Арабески</a:t>
            </a:r>
            <a:r>
              <a:rPr lang="ru-RU" sz="2800" b="1">
                <a:solidFill>
                  <a:srgbClr val="00CC00"/>
                </a:solidFill>
                <a:latin typeface="Bookman Old Style" pitchFamily="18" charset="0"/>
              </a:rPr>
              <a:t>»,</a:t>
            </a:r>
            <a:r>
              <a:rPr lang="ru-RU" sz="2400" b="1">
                <a:latin typeface="Bookman Old Style" pitchFamily="18" charset="0"/>
              </a:rPr>
              <a:t> </a:t>
            </a:r>
            <a:r>
              <a:rPr lang="ru-RU" sz="2800" b="1">
                <a:solidFill>
                  <a:srgbClr val="00CC00"/>
                </a:solidFill>
                <a:latin typeface="Bookman Old Style" pitchFamily="18" charset="0"/>
              </a:rPr>
              <a:t>«</a:t>
            </a:r>
            <a:r>
              <a:rPr lang="ru-RU" sz="2800" b="1" i="1">
                <a:solidFill>
                  <a:srgbClr val="00CC00"/>
                </a:solidFill>
                <a:latin typeface="Bookman Old Style" pitchFamily="18" charset="0"/>
              </a:rPr>
              <a:t>Миргород</a:t>
            </a:r>
            <a:r>
              <a:rPr lang="ru-RU" sz="2800" b="1">
                <a:solidFill>
                  <a:srgbClr val="00CC00"/>
                </a:solidFill>
                <a:latin typeface="Bookman Old Style" pitchFamily="18" charset="0"/>
              </a:rPr>
              <a:t>» (1835).</a:t>
            </a:r>
            <a:r>
              <a:rPr lang="ru-RU" sz="2400" b="1">
                <a:latin typeface="Bookman Old Style" pitchFamily="18" charset="0"/>
              </a:rPr>
              <a:t> Він остаточно порвав з педагогічною діяльністю.</a:t>
            </a:r>
          </a:p>
          <a:p>
            <a:pPr eaLnBrk="0" hangingPunct="0"/>
            <a:r>
              <a:rPr lang="ru-RU" sz="2400" b="1">
                <a:latin typeface="Bookman Old Style" pitchFamily="18" charset="0"/>
              </a:rPr>
              <a:t> З 2-ї половини </a:t>
            </a:r>
            <a:r>
              <a:rPr lang="ru-RU" sz="2800" b="1">
                <a:solidFill>
                  <a:schemeClr val="folHlink"/>
                </a:solidFill>
                <a:latin typeface="Bookman Old Style" pitchFamily="18" charset="0"/>
              </a:rPr>
              <a:t>1830-х</a:t>
            </a:r>
            <a:r>
              <a:rPr lang="ru-RU" sz="2400" b="1">
                <a:latin typeface="Bookman Old Style" pitchFamily="18" charset="0"/>
              </a:rPr>
              <a:t> років подальший розвиток таланту Гоголя пов'язаний з драматургією. Етапною стала його </a:t>
            </a:r>
            <a:r>
              <a:rPr lang="ru-RU" sz="2800" b="1">
                <a:solidFill>
                  <a:schemeClr val="folHlink"/>
                </a:solidFill>
                <a:latin typeface="Bookman Old Style" pitchFamily="18" charset="0"/>
              </a:rPr>
              <a:t>соціальна комедія «Ревізор» (1836).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</TotalTime>
  <Words>179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Tahoma</vt:lpstr>
      <vt:lpstr>Wingdings</vt:lpstr>
      <vt:lpstr>Bookman Old Style</vt:lpstr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2010-02-02T10:25:57Z</dcterms:created>
  <dcterms:modified xsi:type="dcterms:W3CDTF">2010-08-21T20:08:58Z</dcterms:modified>
</cp:coreProperties>
</file>