
<file path=[Content_Types].xml><?xml version="1.0" encoding="utf-8"?>
<Types xmlns="http://schemas.openxmlformats.org/package/2006/content-types">
  <Override ContentType="application/vnd.openxmlformats-officedocument.presentationml.slide+xml" PartName="/ppt/slides/slide6.xml"/>
  <Override ContentType="application/vnd.openxmlformats-officedocument.presentationml.slide+xml" PartName="/ppt/slides/slide29.xml"/>
  <Override ContentType="application/vnd.openxmlformats-officedocument.presentationml.slideLayout+xml" PartName="/ppt/slideLayouts/slideLayout8.xml"/>
  <Override ContentType="application/vnd.openxmlformats-officedocument.presentationml.tags+xml" PartName="/ppt/tags/tag6.xml"/>
  <Override ContentType="application/vnd.openxmlformats-officedocument.presentationml.tags+xml" PartName="/ppt/tags/tag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7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.xml"/>
  <Override ContentType="application/vnd.openxmlformats-officedocument.presentationml.tags+xml" PartName="/ppt/tags/tag4.xml"/>
  <Override ContentType="application/vnd.openxmlformats-officedocument.presentationml.slide+xml" PartName="/ppt/slides/slide2.xml"/>
  <Override ContentType="application/vnd.openxmlformats-officedocument.presentationml.slide+xml" PartName="/ppt/slides/slide16.xml"/>
  <Override ContentType="application/vnd.openxmlformats-officedocument.presentationml.slide+xml" PartName="/ppt/slides/slide25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tags+xml" PartName="/ppt/tags/tag2.xml"/>
  <Default ContentType="image/x-wmf" Extension="wmf"/>
  <Default ContentType="application/vnd.openxmlformats-package.relationships+xml" Extension="rels"/>
  <Default ContentType="application/xml" Extension="xml"/>
  <Override ContentType="application/vnd.openxmlformats-officedocument.presentationml.slide+xml" PartName="/ppt/slides/slide14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12.xml"/>
  <Override ContentType="application/vnd.openxmlformats-officedocument.presentationml.slide+xml" PartName="/ppt/slides/slide21.xml"/>
  <Override ContentType="application/vnd.openxmlformats-officedocument.presentationml.slide+xml" PartName="/ppt/slides/slide3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tags+xml" PartName="/ppt/tags/tag16.xml"/>
  <Override ContentType="application/vnd.openxmlformats-officedocument.presentationml.tags+xml" PartName="/ppt/tags/tag18.xml"/>
  <Override ContentType="application/vnd.openxmlformats-officedocument.presentationml.tags+xml" PartName="/ppt/tags/tag27.xml"/>
  <Override ContentType="application/vnd.openxmlformats-officedocument.presentationml.tags+xml" PartName="/ppt/tags/tag14.xml"/>
  <Override ContentType="application/vnd.openxmlformats-officedocument.presentationml.tags+xml" PartName="/ppt/tags/tag25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package.core-properties+xml" PartName="/docProps/core.xml"/>
  <Override ContentType="application/vnd.openxmlformats-officedocument.presentationml.slide+xml" PartName="/ppt/slides/slide5.xml"/>
  <Override ContentType="application/vnd.openxmlformats-officedocument.presentationml.slide+xml" PartName="/ppt/slides/slide19.xml"/>
  <Override ContentType="application/vnd.openxmlformats-officedocument.presentationml.slide+xml" PartName="/ppt/slides/slide28.xml"/>
  <Override ContentType="application/vnd.openxmlformats-officedocument.presentationml.slideLayout+xml" PartName="/ppt/slideLayouts/slideLayout7.xml"/>
  <Override ContentType="application/vnd.openxmlformats-officedocument.presentationml.tags+xml" PartName="/ppt/tags/tag7.xml"/>
  <Default ContentType="image/png" Extension="png"/>
  <Override ContentType="application/vnd.openxmlformats-officedocument.presentationml.slide+xml" PartName="/ppt/slides/slide3.xml"/>
  <Override ContentType="application/vnd.openxmlformats-officedocument.presentationml.slide+xml" PartName="/ppt/slides/slide17.xml"/>
  <Override ContentType="application/vnd.openxmlformats-officedocument.presentationml.slide+xml" PartName="/ppt/slides/slide26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5.xml"/>
  <Override ContentType="application/vnd.openxmlformats-officedocument.presentationml.tags+xml" PartName="/ppt/tags/tag5.xml"/>
  <Override ContentType="application/vnd.openxmlformats-officedocument.presentationml.slide+xml" PartName="/ppt/slides/slide1.xml"/>
  <Override ContentType="application/vnd.openxmlformats-officedocument.presentationml.slide+xml" PartName="/ppt/slides/slide15.xml"/>
  <Override ContentType="application/vnd.openxmlformats-officedocument.presentationml.slide+xml" PartName="/ppt/slides/slide24.xml"/>
  <Override ContentType="application/vnd.openxmlformats-officedocument.presentationml.slideLayout+xml" PartName="/ppt/slideLayouts/slideLayout3.xml"/>
  <Default ContentType="image/jpeg" Extension="jpeg"/>
  <Override ContentType="application/vnd.openxmlformats-officedocument.presentationml.tags+xml" PartName="/ppt/tags/tag3.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22.xml"/>
  <Override ContentType="application/vnd.openxmlformats-officedocument.presentationml.slideLayout+xml" PartName="/ppt/slideLayouts/slideLayout1.xml"/>
  <Override ContentType="application/vnd.openxmlformats-officedocument.presentationml.tags+xml" PartName="/ppt/tags/tag1.xml"/>
  <Override ContentType="application/vnd.openxmlformats-officedocument.presentationml.tags+xml" PartName="/ppt/tags/tag19.xml"/>
  <Override ContentType="application/vnd.openxmlformats-officedocument.presentationml.tags+xml" PartName="/ppt/tags/tag28.xml"/>
  <Override ContentType="application/vnd.openxmlformats-officedocument.extended-properties+xml" PartName="/docProps/app.xml"/>
  <Override ContentType="application/vnd.openxmlformats-officedocument.presentationml.slide+xml" PartName="/ppt/slides/slide11.xml"/>
  <Override ContentType="application/vnd.openxmlformats-officedocument.presentationml.slide+xml" PartName="/ppt/slides/slide20.xml"/>
  <Override ContentType="application/vnd.openxmlformats-officedocument.presentationml.slideLayout+xml" PartName="/ppt/slideLayouts/slideLayout12.xml"/>
  <Override ContentType="application/vnd.openxmlformats-officedocument.presentationml.tags+xml" PartName="/ppt/tags/tag17.xml"/>
  <Override ContentType="application/vnd.openxmlformats-officedocument.presentationml.tags+xml" PartName="/ppt/tags/tag26.xml"/>
  <Override ContentType="application/vnd.openxmlformats-officedocument.presentationml.slideLayout+xml" PartName="/ppt/slideLayouts/slideLayout10.xml"/>
  <Override ContentType="application/vnd.openxmlformats-officedocument.presentationml.tags+xml" PartName="/ppt/tags/tag15.xml"/>
  <Override ContentType="application/vnd.openxmlformats-officedocument.presentationml.tags+xml" PartName="/ppt/tags/tag24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wmf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7" r:id="rId2"/>
    <p:sldId id="288" r:id="rId3"/>
    <p:sldId id="301" r:id="rId4"/>
    <p:sldId id="295" r:id="rId5"/>
    <p:sldId id="313" r:id="rId6"/>
    <p:sldId id="296" r:id="rId7"/>
    <p:sldId id="297" r:id="rId8"/>
    <p:sldId id="298" r:id="rId9"/>
    <p:sldId id="302" r:id="rId10"/>
    <p:sldId id="299" r:id="rId11"/>
    <p:sldId id="310" r:id="rId12"/>
    <p:sldId id="303" r:id="rId13"/>
    <p:sldId id="315" r:id="rId14"/>
    <p:sldId id="304" r:id="rId15"/>
    <p:sldId id="311" r:id="rId16"/>
    <p:sldId id="306" r:id="rId17"/>
    <p:sldId id="309" r:id="rId18"/>
    <p:sldId id="307" r:id="rId19"/>
    <p:sldId id="308" r:id="rId20"/>
    <p:sldId id="316" r:id="rId21"/>
    <p:sldId id="266" r:id="rId22"/>
    <p:sldId id="279" r:id="rId23"/>
    <p:sldId id="275" r:id="rId24"/>
    <p:sldId id="280" r:id="rId25"/>
    <p:sldId id="278" r:id="rId26"/>
    <p:sldId id="292" r:id="rId27"/>
    <p:sldId id="293" r:id="rId28"/>
    <p:sldId id="281" r:id="rId29"/>
    <p:sldId id="286" r:id="rId30"/>
    <p:sldId id="261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366CC"/>
    <a:srgbClr val="003366"/>
    <a:srgbClr val="0D831B"/>
    <a:srgbClr val="000066"/>
    <a:srgbClr val="660066"/>
    <a:srgbClr val="464F17"/>
    <a:srgbClr val="4D4D4D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4722" autoAdjust="0"/>
  </p:normalViewPr>
  <p:slideViewPr>
    <p:cSldViewPr>
      <p:cViewPr>
        <p:scale>
          <a:sx n="70" d="100"/>
          <a:sy n="70" d="100"/>
        </p:scale>
        <p:origin x="-45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BA544-0FD6-4694-AE76-3481E49464A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603E5-E255-4133-ACF0-029ED5B4AEC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92F15-24D9-4EF9-BEE9-37050008476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3590F-663E-4A82-A0EB-A7FF5946CD3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C53DB-A222-4390-8056-175F3DAD53C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C7F5B-4EA2-4B15-A8AB-661A012A397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6C682-A56D-4A74-B81A-2314BA9648B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DDC3E-1AD4-47BE-A3E7-227E4DD7DF6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82F92-4C2A-4626-AF5B-5EA6E0B1778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A6CBA-066D-42A8-B07A-166DA6BF68A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00489-2494-4094-AA15-A18FEBAE82F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DC88C-B8C8-495C-863C-199EA044CF9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1933B05F-B7B6-4A5B-977A-61BDFC02C1D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1469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11469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  <p:sldLayoutId id="2147483671" r:id="rId12"/>
  </p:sldLayoutIdLst>
  <p:transition spd="med">
    <p:wipe dir="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11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2" Target="../slideLayouts/slideLayout6.xml" Type="http://schemas.openxmlformats.org/officeDocument/2006/relationships/slideLayout"/><Relationship Id="rId1" Target="../tags/tag9.xml" Type="http://schemas.openxmlformats.org/officeDocument/2006/relationships/tag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onb.ru/prj/gogol/resources/g3/il16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13.jpeg"/><Relationship Id="rId5" Type="http://schemas.openxmlformats.org/officeDocument/2006/relationships/hyperlink" Target="http://www.ionb.ru/prj/gogol/resources/g3/il15.jpg" TargetMode="Externa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onb.ru/prj/gogol/resources/g3/il19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4.xml"/></Relationships>
</file>

<file path=ppt/slides/_rels/slide17.xml.rels><?xml version="1.0" encoding="UTF-8" standalone="yes" ?><Relationships xmlns="http://schemas.openxmlformats.org/package/2006/relationships"><Relationship Id="rId3" Target="../media/image18.jpeg" Type="http://schemas.openxmlformats.org/officeDocument/2006/relationships/image"/><Relationship Id="rId2" Target="../slideLayouts/slideLayout7.xml" Type="http://schemas.openxmlformats.org/officeDocument/2006/relationships/slideLayout"/><Relationship Id="rId1" Target="../tags/tag15.xml" Type="http://schemas.openxmlformats.org/officeDocument/2006/relationships/tags"/><Relationship Id="rId4" Target="../media/image19.jpeg" Type="http://schemas.openxmlformats.org/officeDocument/2006/relationships/image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onb.ru/prj/gogol/resources/g3/il51.jpg" TargetMode="Externa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6.xml"/><Relationship Id="rId6" Type="http://schemas.openxmlformats.org/officeDocument/2006/relationships/image" Target="../media/image21.jpeg"/><Relationship Id="rId5" Type="http://schemas.openxmlformats.org/officeDocument/2006/relationships/hyperlink" Target="http://www.ionb.ru/prj/gogol/resources/g3/il26.jpg" TargetMode="External"/><Relationship Id="rId4" Type="http://schemas.openxmlformats.org/officeDocument/2006/relationships/image" Target="../media/image2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1.xml.rels><?xml version="1.0" encoding="UTF-8" standalone="yes" ?><Relationships xmlns="http://schemas.openxmlformats.org/package/2006/relationships"><Relationship Id="rId3" Target="../media/image24.jpeg" Type="http://schemas.openxmlformats.org/officeDocument/2006/relationships/image"/><Relationship Id="rId2" Target="../slideLayouts/slideLayout7.xml" Type="http://schemas.openxmlformats.org/officeDocument/2006/relationships/slideLayout"/><Relationship Id="rId1" Target="../tags/tag19.xml" Type="http://schemas.openxmlformats.org/officeDocument/2006/relationships/tags"/><Relationship Id="rId4" Target="../media/image25.jpeg" Type="http://schemas.openxmlformats.org/officeDocument/2006/relationships/image"/></Relationships>
</file>

<file path=ppt/slides/_rels/slide22.xml.rels><?xml version="1.0" encoding="UTF-8" standalone="yes" ?><Relationships xmlns="http://schemas.openxmlformats.org/package/2006/relationships"><Relationship Id="rId3" Target="../media/image26.jpeg" Type="http://schemas.openxmlformats.org/officeDocument/2006/relationships/image"/><Relationship Id="rId2" Target="../slideLayouts/slideLayout7.xml" Type="http://schemas.openxmlformats.org/officeDocument/2006/relationships/slideLayout"/><Relationship Id="rId1" Target="../tags/tag20.xml" Type="http://schemas.openxmlformats.org/officeDocument/2006/relationships/tags"/><Relationship Id="rId4" Target="../media/image27.jpeg" Type="http://schemas.openxmlformats.org/officeDocument/2006/relationships/image"/></Relationships>
</file>

<file path=ppt/slides/_rels/slide23.xml.rels><?xml version="1.0" encoding="UTF-8" standalone="yes" ?><Relationships xmlns="http://schemas.openxmlformats.org/package/2006/relationships"><Relationship Id="rId3" Target="../media/image28.jpeg" Type="http://schemas.openxmlformats.org/officeDocument/2006/relationships/image"/><Relationship Id="rId2" Target="../slideLayouts/slideLayout7.xml" Type="http://schemas.openxmlformats.org/officeDocument/2006/relationships/slideLayout"/><Relationship Id="rId1" Target="../tags/tag21.xml" Type="http://schemas.openxmlformats.org/officeDocument/2006/relationships/tags"/></Relationships>
</file>

<file path=ppt/slides/_rels/slide24.xml.rels><?xml version="1.0" encoding="UTF-8" standalone="yes" ?><Relationships xmlns="http://schemas.openxmlformats.org/package/2006/relationships"><Relationship Id="rId3" Target="../media/image29.jpeg" Type="http://schemas.openxmlformats.org/officeDocument/2006/relationships/image"/><Relationship Id="rId2" Target="../slideLayouts/slideLayout7.xml" Type="http://schemas.openxmlformats.org/officeDocument/2006/relationships/slideLayout"/><Relationship Id="rId1" Target="../tags/tag22.xml" Type="http://schemas.openxmlformats.org/officeDocument/2006/relationships/tags"/></Relationships>
</file>

<file path=ppt/slides/_rels/slide25.xml.rels><?xml version="1.0" encoding="UTF-8" standalone="yes" ?><Relationships xmlns="http://schemas.openxmlformats.org/package/2006/relationships"><Relationship Id="rId3" Target="../media/image30.jpeg" Type="http://schemas.openxmlformats.org/officeDocument/2006/relationships/image"/><Relationship Id="rId2" Target="../slideLayouts/slideLayout6.xml" Type="http://schemas.openxmlformats.org/officeDocument/2006/relationships/slideLayout"/><Relationship Id="rId1" Target="../tags/tag23.xml" Type="http://schemas.openxmlformats.org/officeDocument/2006/relationships/tags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6.xml"/><Relationship Id="rId4" Type="http://schemas.openxmlformats.org/officeDocument/2006/relationships/image" Target="http://www.encspb.ru/image.php?file=small/2803978891.jpg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cspb.ru/article.php?kod=2805556552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7.xml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 ?><Relationships xmlns="http://schemas.openxmlformats.org/package/2006/relationships"><Relationship Id="rId3" Target="../media/image36.jpeg" Type="http://schemas.openxmlformats.org/officeDocument/2006/relationships/image"/><Relationship Id="rId2" Target="../slideLayouts/slideLayout6.xml" Type="http://schemas.openxmlformats.org/officeDocument/2006/relationships/slideLayout"/><Relationship Id="rId1" Target="../tags/tag28.xml" Type="http://schemas.openxmlformats.org/officeDocument/2006/relationships/tag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4" Type="http://schemas.openxmlformats.org/officeDocument/2006/relationships/image" Target="http://gogol.lit-info.ru/images/mesta/sorochincy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http://gogol.lit-info.ru/images/people/gogol_v_a.jpg" TargetMode="External"/><Relationship Id="rId5" Type="http://schemas.openxmlformats.org/officeDocument/2006/relationships/image" Target="../media/image8.jpeg"/><Relationship Id="rId4" Type="http://schemas.openxmlformats.org/officeDocument/2006/relationships/image" Target="http://gogol.lit-info.ru/images/people/gogol_m_i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gogol_pic_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450" y="549275"/>
            <a:ext cx="6654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572000" y="5373688"/>
            <a:ext cx="43926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b="1" i="1">
                <a:cs typeface="Arial" charset="0"/>
              </a:rPr>
              <a:t>«</a:t>
            </a:r>
            <a:r>
              <a:rPr lang="ru-RU" b="1" i="1"/>
              <a:t>Блестит вдали какой-то луч спасенья: святое слово ЛЮБОВЬ</a:t>
            </a:r>
            <a:r>
              <a:rPr lang="en-US" b="1" i="1">
                <a:cs typeface="Arial" charset="0"/>
              </a:rPr>
              <a:t>»</a:t>
            </a:r>
            <a:r>
              <a:rPr lang="ru-RU" b="1" i="1"/>
              <a:t>.</a:t>
            </a:r>
          </a:p>
          <a:p>
            <a:r>
              <a:rPr lang="ru-RU"/>
              <a:t>                                                                                                                </a:t>
            </a:r>
          </a:p>
          <a:p>
            <a:r>
              <a:rPr lang="ru-RU"/>
              <a:t>                                                </a:t>
            </a:r>
            <a:r>
              <a:rPr lang="ru-RU" i="1"/>
              <a:t>Н.Гоголь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4356100" y="4365625"/>
            <a:ext cx="44640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1600" b="1" i="1">
                <a:cs typeface="Arial" charset="0"/>
              </a:rPr>
              <a:t>«</a:t>
            </a:r>
            <a:r>
              <a:rPr lang="ru-RU" sz="1600" b="1" i="1"/>
              <a:t>Я почитаюсь загадкою для всех,</a:t>
            </a:r>
            <a:br>
              <a:rPr lang="ru-RU" sz="1600" b="1" i="1"/>
            </a:br>
            <a:r>
              <a:rPr lang="ru-RU" sz="1600" b="1" i="1"/>
              <a:t>никто не разгадает меня совершенно</a:t>
            </a:r>
            <a:r>
              <a:rPr lang="en-US" sz="1600" b="1" i="1">
                <a:cs typeface="Arial" charset="0"/>
              </a:rPr>
              <a:t>»</a:t>
            </a:r>
            <a:r>
              <a:rPr lang="ru-RU" sz="1600" b="1" i="1"/>
              <a:t>.</a:t>
            </a:r>
            <a:br>
              <a:rPr lang="ru-RU" sz="1600" b="1" i="1"/>
            </a:br>
            <a:r>
              <a:rPr lang="en-US" sz="1600" b="1" i="1"/>
              <a:t>                                                        </a:t>
            </a:r>
            <a:r>
              <a:rPr lang="ru-RU" sz="1600" i="1">
                <a:latin typeface="Arial Black" pitchFamily="34" charset="0"/>
              </a:rPr>
              <a:t>Н.Гоголь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title"/>
          </p:nvPr>
        </p:nvSpPr>
        <p:spPr>
          <a:xfrm>
            <a:off x="827088" y="2492375"/>
            <a:ext cx="7477125" cy="1143000"/>
          </a:xfrm>
        </p:spPr>
        <p:txBody>
          <a:bodyPr/>
          <a:lstStyle/>
          <a:p>
            <a:pPr algn="ctr" eaLnBrk="1" hangingPunct="1"/>
            <a:r>
              <a:rPr lang="uk-UA" sz="4600" b="1" i="1" smtClean="0">
                <a:solidFill>
                  <a:srgbClr val="464F17"/>
                </a:solidFill>
                <a:latin typeface="Times New Roman" pitchFamily="18" charset="0"/>
              </a:rPr>
              <a:t>Микола  Васильович Гоголь </a:t>
            </a:r>
            <a:br>
              <a:rPr lang="uk-UA" sz="4600" b="1" i="1" smtClean="0">
                <a:solidFill>
                  <a:srgbClr val="464F17"/>
                </a:solidFill>
                <a:latin typeface="Times New Roman" pitchFamily="18" charset="0"/>
              </a:rPr>
            </a:br>
            <a:r>
              <a:rPr lang="uk-UA" sz="4600" b="1" i="1" smtClean="0">
                <a:solidFill>
                  <a:srgbClr val="464F17"/>
                </a:solidFill>
                <a:latin typeface="Times New Roman" pitchFamily="18" charset="0"/>
              </a:rPr>
              <a:t>і Україна</a:t>
            </a:r>
            <a:endParaRPr lang="ru-RU" sz="4600" smtClean="0">
              <a:solidFill>
                <a:srgbClr val="464F17"/>
              </a:solidFill>
              <a:latin typeface="Times New Roman" pitchFamily="18" charset="0"/>
            </a:endParaRPr>
          </a:p>
        </p:txBody>
      </p:sp>
      <p:pic>
        <p:nvPicPr>
          <p:cNvPr id="3086" name="Picture 14" descr="gogol_boo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4005263"/>
            <a:ext cx="31750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med" advTm="14422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400" b="1" smtClean="0">
                <a:solidFill>
                  <a:srgbClr val="464F17"/>
                </a:solidFill>
              </a:rPr>
              <a:t>Ніжин. Гімназія вищих наук</a:t>
            </a:r>
            <a:r>
              <a:rPr lang="ru-RU" smtClean="0"/>
              <a:t> </a:t>
            </a:r>
          </a:p>
        </p:txBody>
      </p:sp>
      <p:pic>
        <p:nvPicPr>
          <p:cNvPr id="24578" name="Picture 4" descr="Нежин. Гимназия высших наук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1476375" y="1268413"/>
            <a:ext cx="5795963" cy="4679950"/>
          </a:xfrm>
        </p:spPr>
      </p:pic>
    </p:spTree>
    <p:custDataLst>
      <p:tags r:id="rId1"/>
    </p:custDataLst>
  </p:cSld>
  <p:clrMapOvr>
    <a:masterClrMapping/>
  </p:clrMapOvr>
  <p:transition spd="med" advTm="5251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5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1700213"/>
            <a:ext cx="5432425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151" name="Rectangle 7"/>
          <p:cNvSpPr>
            <a:spLocks noChangeArrowheads="1"/>
          </p:cNvSpPr>
          <p:nvPr/>
        </p:nvSpPr>
        <p:spPr bwMode="auto">
          <a:xfrm>
            <a:off x="6227763" y="5453063"/>
            <a:ext cx="2232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/>
              <a:t>Переправа Гоголя через Дніпро</a:t>
            </a:r>
            <a:endParaRPr lang="ru-RU"/>
          </a:p>
        </p:txBody>
      </p:sp>
      <p:sp>
        <p:nvSpPr>
          <p:cNvPr id="13415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4400" b="1" smtClean="0">
                <a:solidFill>
                  <a:srgbClr val="464F17"/>
                </a:solidFill>
              </a:rPr>
              <a:t>Подорож Україною</a:t>
            </a:r>
            <a:endParaRPr lang="ru-RU" sz="4400" b="1" smtClean="0">
              <a:solidFill>
                <a:srgbClr val="464F17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 advTm="7343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34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3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algn="ctr" eaLnBrk="1" hangingPunct="1"/>
            <a:r>
              <a:rPr lang="uk-UA" sz="3800" b="1" smtClean="0">
                <a:solidFill>
                  <a:srgbClr val="464F17"/>
                </a:solidFill>
              </a:rPr>
              <a:t>САНКТ-ПЕТЕРБУРГ </a:t>
            </a:r>
            <a:endParaRPr lang="ru-RU" sz="3800" b="1" smtClean="0">
              <a:solidFill>
                <a:srgbClr val="464F17"/>
              </a:solidFill>
            </a:endParaRPr>
          </a:p>
        </p:txBody>
      </p:sp>
      <p:pic>
        <p:nvPicPr>
          <p:cNvPr id="123908" name="Picture 4" descr="il16_small">
            <a:hlinkClick r:id="rId3"/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323850" y="1052513"/>
            <a:ext cx="4129088" cy="3600450"/>
          </a:xfrm>
        </p:spPr>
      </p:pic>
      <p:pic>
        <p:nvPicPr>
          <p:cNvPr id="123909" name="Picture 5" descr="il15_small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19700" y="1052513"/>
            <a:ext cx="3635375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910" name="Rectangle 6"/>
          <p:cNvSpPr>
            <a:spLocks noChangeArrowheads="1"/>
          </p:cNvSpPr>
          <p:nvPr/>
        </p:nvSpPr>
        <p:spPr bwMode="auto">
          <a:xfrm>
            <a:off x="4672013" y="4941888"/>
            <a:ext cx="44719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Будинок каретника Іохіма на Великій Міщанській вулиці в Петербурзі, де жив М.В. Гоголь в 1829 р. Автолітографія Е.Бернштейна. 1951. </a:t>
            </a:r>
          </a:p>
        </p:txBody>
      </p:sp>
      <p:sp>
        <p:nvSpPr>
          <p:cNvPr id="123911" name="Rectangle 7"/>
          <p:cNvSpPr>
            <a:spLocks noChangeArrowheads="1"/>
          </p:cNvSpPr>
          <p:nvPr/>
        </p:nvSpPr>
        <p:spPr bwMode="auto">
          <a:xfrm>
            <a:off x="179388" y="4941888"/>
            <a:ext cx="45434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Департамент наділів у Петербурзі, де служив Гоголь у 1830-1831 р.р. Гравюра. 1834. </a:t>
            </a:r>
          </a:p>
        </p:txBody>
      </p:sp>
    </p:spTree>
    <p:custDataLst>
      <p:tags r:id="rId1"/>
    </p:custDataLst>
  </p:cSld>
  <p:clrMapOvr>
    <a:masterClrMapping/>
  </p:clrMapOvr>
  <p:transition spd="med" advTm="10155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12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9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9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38" name="Picture 2" descr="Портрет работы Горюнова. 1835 г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765175"/>
            <a:ext cx="2484438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2339" name="Rectangle 3"/>
          <p:cNvSpPr>
            <a:spLocks noChangeArrowheads="1"/>
          </p:cNvSpPr>
          <p:nvPr/>
        </p:nvSpPr>
        <p:spPr bwMode="auto">
          <a:xfrm>
            <a:off x="971550" y="4868863"/>
            <a:ext cx="241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 b="1">
                <a:latin typeface="Times New Roman" pitchFamily="18" charset="0"/>
              </a:rPr>
              <a:t>Портрет роботи Горюнова.</a:t>
            </a:r>
            <a:r>
              <a:rPr lang="ru-RU" sz="1400" b="1"/>
              <a:t> </a:t>
            </a:r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title"/>
          </p:nvPr>
        </p:nvSpPr>
        <p:spPr>
          <a:xfrm>
            <a:off x="3779838" y="692150"/>
            <a:ext cx="4824412" cy="5002213"/>
          </a:xfrm>
        </p:spPr>
        <p:txBody>
          <a:bodyPr/>
          <a:lstStyle/>
          <a:p>
            <a:pPr eaLnBrk="1" hangingPunct="1"/>
            <a:r>
              <a:rPr lang="ru-RU" sz="2900" b="1" i="1" smtClean="0">
                <a:solidFill>
                  <a:srgbClr val="464F17"/>
                </a:solidFill>
                <a:latin typeface="Times New Roman" pitchFamily="18" charset="0"/>
              </a:rPr>
              <a:t>«Все свои ныне печатные грехи я писал в Петербурге, и именно тогда, когда я был занят должностью, когда мне было некогда, среди этой живости и перемены занятий, и чем я веселее провел канун, тем вдохновеннее возвращался домой, тем свежее у меня было утро».</a:t>
            </a:r>
            <a:br>
              <a:rPr lang="ru-RU" sz="2900" b="1" i="1" smtClean="0">
                <a:solidFill>
                  <a:srgbClr val="464F17"/>
                </a:solidFill>
                <a:latin typeface="Times New Roman" pitchFamily="18" charset="0"/>
              </a:rPr>
            </a:br>
            <a:r>
              <a:rPr lang="ru-RU" sz="2900" b="1" i="1" smtClean="0">
                <a:solidFill>
                  <a:srgbClr val="464F17"/>
                </a:solidFill>
                <a:latin typeface="Times New Roman" pitchFamily="18" charset="0"/>
              </a:rPr>
              <a:t>                          Н.В.Гоголь</a:t>
            </a:r>
            <a:r>
              <a:rPr lang="ru-RU" sz="2900" smtClean="0">
                <a:latin typeface="Times New Roman" pitchFamily="18" charset="0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ransition spd="med" advTm="11626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4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smtClean="0">
                <a:solidFill>
                  <a:srgbClr val="464F17"/>
                </a:solidFill>
              </a:rPr>
              <a:t>Дружба з Пушкіним</a:t>
            </a:r>
            <a:endParaRPr lang="ru-RU" b="1" smtClean="0">
              <a:solidFill>
                <a:srgbClr val="464F17"/>
              </a:solidFill>
            </a:endParaRPr>
          </a:p>
        </p:txBody>
      </p:sp>
      <p:pic>
        <p:nvPicPr>
          <p:cNvPr id="124932" name="Picture 4" descr="il19_small">
            <a:hlinkClick r:id="rId3"/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5148263" y="1125538"/>
            <a:ext cx="3616325" cy="4824412"/>
          </a:xfrm>
        </p:spPr>
      </p:pic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684213" y="4652963"/>
            <a:ext cx="451326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Павленко П., Павлюченко В. </a:t>
            </a:r>
          </a:p>
          <a:p>
            <a:r>
              <a:rPr lang="ru-RU" i="1"/>
              <a:t>О.С. Пушкін і М.В. Гоголь на набережній Неви. </a:t>
            </a:r>
          </a:p>
        </p:txBody>
      </p:sp>
    </p:spTree>
    <p:custDataLst>
      <p:tags r:id="rId1"/>
    </p:custDataLst>
  </p:cSld>
  <p:clrMapOvr>
    <a:masterClrMapping/>
  </p:clrMapOvr>
  <p:transition spd="med" advTm="10952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4800" b="1" smtClean="0">
                <a:solidFill>
                  <a:srgbClr val="464F17"/>
                </a:solidFill>
              </a:rPr>
              <a:t>Комедія “Ревізор”</a:t>
            </a:r>
            <a:endParaRPr lang="ru-RU" sz="4800" b="1" smtClean="0">
              <a:solidFill>
                <a:srgbClr val="464F17"/>
              </a:solidFill>
            </a:endParaRPr>
          </a:p>
        </p:txBody>
      </p:sp>
      <p:pic>
        <p:nvPicPr>
          <p:cNvPr id="136196" name="Picture 4" descr="Собственноручный рисунок Н.В. Гоголя к последней сцене &quot;Ревизора&quot;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692275" y="1052513"/>
            <a:ext cx="5930900" cy="4392612"/>
          </a:xfrm>
        </p:spPr>
      </p:pic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2484438" y="5516563"/>
            <a:ext cx="4092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>Власноручний малюнок М.В. Гоголя </a:t>
            </a:r>
            <a:br>
              <a:rPr lang="ru-RU"/>
            </a:br>
            <a:r>
              <a:rPr lang="ru-RU"/>
              <a:t>до останньої сцени "Ревізора" </a:t>
            </a:r>
          </a:p>
        </p:txBody>
      </p:sp>
    </p:spTree>
    <p:custDataLst>
      <p:tags r:id="rId1"/>
    </p:custDataLst>
  </p:cSld>
  <p:clrMapOvr>
    <a:masterClrMapping/>
  </p:clrMapOvr>
  <p:transition spd="med" advTm="8157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3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3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36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80" name="Picture 4" descr="стіл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1341438"/>
            <a:ext cx="4946650" cy="441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698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smtClean="0">
                <a:solidFill>
                  <a:srgbClr val="464F17"/>
                </a:solidFill>
              </a:rPr>
              <a:t>Робочий стіл письменника</a:t>
            </a:r>
            <a:endParaRPr lang="ru-RU" b="1" smtClean="0">
              <a:solidFill>
                <a:srgbClr val="464F17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 advTm="6517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/>
          <a:lstStyle/>
          <a:p>
            <a:pPr algn="ctr" eaLnBrk="1" hangingPunct="1"/>
            <a:r>
              <a:rPr lang="uk-UA" b="1" smtClean="0">
                <a:solidFill>
                  <a:srgbClr val="464F17"/>
                </a:solidFill>
              </a:rPr>
              <a:t>ГОГОЛЬ ЗА КОРДОНОМ</a:t>
            </a:r>
            <a:endParaRPr lang="ru-RU" b="1" smtClean="0">
              <a:solidFill>
                <a:srgbClr val="464F17"/>
              </a:solidFill>
            </a:endParaRPr>
          </a:p>
        </p:txBody>
      </p:sp>
      <p:pic>
        <p:nvPicPr>
          <p:cNvPr id="133125" name="Picture 5" descr="рим  гоголь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1557338"/>
            <a:ext cx="374491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26" name="Rectangle 6"/>
          <p:cNvSpPr>
            <a:spLocks noChangeArrowheads="1"/>
          </p:cNvSpPr>
          <p:nvPr/>
        </p:nvSpPr>
        <p:spPr bwMode="auto">
          <a:xfrm>
            <a:off x="4859338" y="5013325"/>
            <a:ext cx="40941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М.В. Гоголь з російськими художниками в Римі. 1845 р. </a:t>
            </a:r>
          </a:p>
        </p:txBody>
      </p:sp>
      <p:sp>
        <p:nvSpPr>
          <p:cNvPr id="133127" name="Rectangle 7"/>
          <p:cNvSpPr>
            <a:spLocks noChangeArrowheads="1"/>
          </p:cNvSpPr>
          <p:nvPr/>
        </p:nvSpPr>
        <p:spPr bwMode="auto">
          <a:xfrm>
            <a:off x="468313" y="5876925"/>
            <a:ext cx="4537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Прибиловський В.А. </a:t>
            </a:r>
            <a:r>
              <a:rPr lang="ru-RU" i="1"/>
              <a:t>М.В. Гоголь у </a:t>
            </a:r>
          </a:p>
          <a:p>
            <a:r>
              <a:rPr lang="ru-RU" i="1"/>
              <a:t>О.О. Іванова в Римі. 1950. </a:t>
            </a:r>
          </a:p>
        </p:txBody>
      </p:sp>
      <p:pic>
        <p:nvPicPr>
          <p:cNvPr id="14338" name="Picture 2" descr="http://www.ionb.ru/prj/gogol/resources/g3/il4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" y="1428750"/>
            <a:ext cx="3571875" cy="443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med" advTm="16984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3800" b="1" i="1" smtClean="0">
                <a:solidFill>
                  <a:srgbClr val="464F17"/>
                </a:solidFill>
              </a:rPr>
              <a:t>МИКОЛА ВАСИЛЬОВИЧ ВІДВІДУЄ РІДНУ ДОМІВКУ</a:t>
            </a:r>
            <a:endParaRPr lang="ru-RU" sz="3800" b="1" i="1" smtClean="0">
              <a:solidFill>
                <a:srgbClr val="464F17"/>
              </a:solidFill>
            </a:endParaRPr>
          </a:p>
        </p:txBody>
      </p:sp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827088" y="4868863"/>
            <a:ext cx="27701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>М.В. Гоголь у Яновщині </a:t>
            </a:r>
          </a:p>
        </p:txBody>
      </p:sp>
      <p:pic>
        <p:nvPicPr>
          <p:cNvPr id="128006" name="Picture 6" descr="il51_small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35600" y="1484313"/>
            <a:ext cx="338455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7" name="Rectangle 7"/>
          <p:cNvSpPr>
            <a:spLocks noChangeArrowheads="1"/>
          </p:cNvSpPr>
          <p:nvPr/>
        </p:nvSpPr>
        <p:spPr bwMode="auto">
          <a:xfrm>
            <a:off x="4572000" y="5661025"/>
            <a:ext cx="3997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>Марія Іванівна Гоголь. Фотографія. </a:t>
            </a:r>
          </a:p>
        </p:txBody>
      </p:sp>
      <p:pic>
        <p:nvPicPr>
          <p:cNvPr id="128009" name="Picture 9" descr="il26_small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9750" y="2205038"/>
            <a:ext cx="3995738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med" advTm="17312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8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28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28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8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28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28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i="1" smtClean="0">
                <a:solidFill>
                  <a:srgbClr val="464F17"/>
                </a:solidFill>
              </a:rPr>
              <a:t>Останні роки життя М.Гоголя</a:t>
            </a:r>
            <a:endParaRPr lang="ru-RU" b="1" i="1" smtClean="0">
              <a:solidFill>
                <a:srgbClr val="464F17"/>
              </a:solidFill>
            </a:endParaRPr>
          </a:p>
        </p:txBody>
      </p:sp>
      <p:pic>
        <p:nvPicPr>
          <p:cNvPr id="129030" name="Picture 6" descr="Дом №7 на Никитском бульваре. Здесь Гоголь прожил свои последние пять лет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1116013" y="1341438"/>
            <a:ext cx="7058025" cy="4319587"/>
          </a:xfrm>
        </p:spPr>
      </p:pic>
      <p:sp>
        <p:nvSpPr>
          <p:cNvPr id="129032" name="Rectangle 8"/>
          <p:cNvSpPr>
            <a:spLocks noChangeArrowheads="1"/>
          </p:cNvSpPr>
          <p:nvPr/>
        </p:nvSpPr>
        <p:spPr bwMode="auto">
          <a:xfrm>
            <a:off x="179388" y="5805488"/>
            <a:ext cx="8964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>
                <a:cs typeface="Times New Roman" pitchFamily="18" charset="0"/>
              </a:rPr>
              <a:t>Будинок №7 на Нікітському бульварі. Тут Гоголь прожив свої останні п</a:t>
            </a:r>
            <a:r>
              <a:rPr lang="ru-RU" b="1">
                <a:cs typeface="Arial" charset="0"/>
              </a:rPr>
              <a:t>’</a:t>
            </a:r>
            <a:r>
              <a:rPr lang="ru-RU" b="1">
                <a:cs typeface="Times New Roman" pitchFamily="18" charset="0"/>
              </a:rPr>
              <a:t>ять років </a:t>
            </a:r>
          </a:p>
        </p:txBody>
      </p:sp>
    </p:spTree>
    <p:custDataLst>
      <p:tags r:id="rId1"/>
    </p:custDataLst>
  </p:cSld>
  <p:clrMapOvr>
    <a:masterClrMapping/>
  </p:clrMapOvr>
  <p:transition spd="med" advTm="21516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2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9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29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29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 descr="gogol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75" y="0"/>
            <a:ext cx="55086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5" name="Rectangle 5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3205162" cy="4897438"/>
          </a:xfrm>
        </p:spPr>
        <p:txBody>
          <a:bodyPr/>
          <a:lstStyle/>
          <a:p>
            <a:pPr eaLnBrk="1" hangingPunct="1"/>
            <a:r>
              <a:rPr lang="uk-UA" sz="5000" b="1" i="1" smtClean="0">
                <a:solidFill>
                  <a:srgbClr val="464F17"/>
                </a:solidFill>
                <a:latin typeface="Monotype Corsiva" pitchFamily="66" charset="0"/>
              </a:rPr>
              <a:t>Микола </a:t>
            </a:r>
            <a:br>
              <a:rPr lang="uk-UA" sz="5000" b="1" i="1" smtClean="0">
                <a:solidFill>
                  <a:srgbClr val="464F17"/>
                </a:solidFill>
                <a:latin typeface="Monotype Corsiva" pitchFamily="66" charset="0"/>
              </a:rPr>
            </a:br>
            <a:r>
              <a:rPr lang="uk-UA" sz="5000" b="1" i="1" smtClean="0">
                <a:solidFill>
                  <a:srgbClr val="464F17"/>
                </a:solidFill>
                <a:latin typeface="Monotype Corsiva" pitchFamily="66" charset="0"/>
              </a:rPr>
              <a:t>Васильович</a:t>
            </a:r>
            <a:br>
              <a:rPr lang="uk-UA" sz="5000" b="1" i="1" smtClean="0">
                <a:solidFill>
                  <a:srgbClr val="464F17"/>
                </a:solidFill>
                <a:latin typeface="Monotype Corsiva" pitchFamily="66" charset="0"/>
              </a:rPr>
            </a:br>
            <a:r>
              <a:rPr lang="uk-UA" sz="5000" b="1" i="1" smtClean="0">
                <a:solidFill>
                  <a:srgbClr val="464F17"/>
                </a:solidFill>
                <a:latin typeface="Monotype Corsiva" pitchFamily="66" charset="0"/>
              </a:rPr>
              <a:t>Гоголь</a:t>
            </a:r>
            <a:r>
              <a:rPr lang="uk-UA" sz="3800" smtClean="0">
                <a:solidFill>
                  <a:srgbClr val="464F17"/>
                </a:solidFill>
              </a:rPr>
              <a:t/>
            </a:r>
            <a:br>
              <a:rPr lang="uk-UA" sz="3800" smtClean="0">
                <a:solidFill>
                  <a:srgbClr val="464F17"/>
                </a:solidFill>
              </a:rPr>
            </a:br>
            <a:r>
              <a:rPr lang="uk-UA" sz="3800" b="1" smtClean="0">
                <a:solidFill>
                  <a:srgbClr val="464F17"/>
                </a:solidFill>
                <a:latin typeface="Monotype Corsiva" pitchFamily="66" charset="0"/>
              </a:rPr>
              <a:t>(1809-1852) – </a:t>
            </a:r>
            <a:br>
              <a:rPr lang="uk-UA" sz="3800" b="1" smtClean="0">
                <a:solidFill>
                  <a:srgbClr val="464F17"/>
                </a:solidFill>
                <a:latin typeface="Monotype Corsiva" pitchFamily="66" charset="0"/>
              </a:rPr>
            </a:br>
            <a:r>
              <a:rPr lang="uk-UA" sz="3800" b="1" smtClean="0">
                <a:solidFill>
                  <a:srgbClr val="464F17"/>
                </a:solidFill>
                <a:latin typeface="Monotype Corsiva" pitchFamily="66" charset="0"/>
              </a:rPr>
              <a:t>видатний російський </a:t>
            </a:r>
            <a:br>
              <a:rPr lang="uk-UA" sz="3800" b="1" smtClean="0">
                <a:solidFill>
                  <a:srgbClr val="464F17"/>
                </a:solidFill>
                <a:latin typeface="Monotype Corsiva" pitchFamily="66" charset="0"/>
              </a:rPr>
            </a:br>
            <a:r>
              <a:rPr lang="uk-UA" sz="3800" b="1" smtClean="0">
                <a:solidFill>
                  <a:srgbClr val="464F17"/>
                </a:solidFill>
                <a:latin typeface="Monotype Corsiva" pitchFamily="66" charset="0"/>
              </a:rPr>
              <a:t>письменник</a:t>
            </a:r>
            <a:endParaRPr lang="ru-RU" sz="3800" b="1" smtClean="0">
              <a:solidFill>
                <a:srgbClr val="464F17"/>
              </a:solidFill>
              <a:latin typeface="Monotype Corsiva" pitchFamily="66" charset="0"/>
            </a:endParaRPr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468313" y="6292850"/>
            <a:ext cx="4079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uk-UA" sz="1600" b="1"/>
              <a:t>С.Бондар. Микола Васильович Гоголь</a:t>
            </a:r>
          </a:p>
        </p:txBody>
      </p:sp>
    </p:spTree>
  </p:cSld>
  <p:clrMapOvr>
    <a:masterClrMapping/>
  </p:clrMapOvr>
  <p:transition spd="med" advTm="4672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8704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578850" cy="1139825"/>
          </a:xfrm>
        </p:spPr>
        <p:txBody>
          <a:bodyPr/>
          <a:lstStyle/>
          <a:p>
            <a:pPr algn="ctr" eaLnBrk="1" hangingPunct="1"/>
            <a:r>
              <a:rPr lang="ru-RU" sz="3800" b="1" smtClean="0">
                <a:solidFill>
                  <a:srgbClr val="464F17"/>
                </a:solidFill>
                <a:latin typeface="Franklin Gothic Medium" pitchFamily="34" charset="0"/>
              </a:rPr>
              <a:t>Колишня могила М.В. Гоголя в </a:t>
            </a:r>
            <a:br>
              <a:rPr lang="ru-RU" sz="3800" b="1" smtClean="0">
                <a:solidFill>
                  <a:srgbClr val="464F17"/>
                </a:solidFill>
                <a:latin typeface="Franklin Gothic Medium" pitchFamily="34" charset="0"/>
              </a:rPr>
            </a:br>
            <a:r>
              <a:rPr lang="ru-RU" sz="3800" b="1" smtClean="0">
                <a:solidFill>
                  <a:srgbClr val="464F17"/>
                </a:solidFill>
                <a:latin typeface="Franklin Gothic Medium" pitchFamily="34" charset="0"/>
              </a:rPr>
              <a:t>Свято-Даниловому монастирі у Москві</a:t>
            </a:r>
            <a:r>
              <a:rPr lang="ru-RU" sz="3800" smtClean="0"/>
              <a:t> </a:t>
            </a:r>
          </a:p>
        </p:txBody>
      </p:sp>
      <p:pic>
        <p:nvPicPr>
          <p:cNvPr id="143364" name="Picture 4" descr="Бывшая могила Н.В. Гоголя в Свято-Даниловом монастыре в Москве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84213" y="2095500"/>
            <a:ext cx="4786312" cy="3781425"/>
          </a:xfrm>
        </p:spPr>
      </p:pic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5686425" y="3054350"/>
            <a:ext cx="2917825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/>
              <a:t>Похорон письменника відбувся при величезному зібранні народу на кладовищі Свято-Данилова монастиря, а в 1931 залишки Гоголя були перезахоронені на Новодєвічьому цвинтарі. </a:t>
            </a:r>
          </a:p>
        </p:txBody>
      </p:sp>
    </p:spTree>
    <p:custDataLst>
      <p:tags r:id="rId1"/>
    </p:custDataLst>
  </p:cSld>
  <p:clrMapOvr>
    <a:masterClrMapping/>
  </p:clrMapOvr>
  <p:transition spd="med" advTm="9938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4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/>
    </p:bldLst>
  </p:timing>
</p:sld>
</file>

<file path=ppt/slides/slide21.xml><?xml version="1.0" encoding="utf-8"?>
<p:sld xmlns:p="http://schemas.openxmlformats.org/presentationml/2006/main" xmlns:a="http://schemas.openxmlformats.org/drawingml/2006/main" xmlns:r="http://schemas.openxmlformats.org/officeDocument/2006/relationships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468313" y="4473575"/>
            <a:ext cx="84582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b="1" i="1" lang="ru-RU" sz="2800">
                <a:solidFill>
                  <a:schemeClr val="bg2"/>
                </a:solidFill>
                <a:latin charset="0" pitchFamily="18" typeface="Times New Roman"/>
              </a:rPr>
              <a:t>Ніжин може похвалитися першим у  світі пам</a:t>
            </a:r>
            <a:r>
              <a:rPr b="1" i="1" lang="en-US" sz="2800">
                <a:solidFill>
                  <a:schemeClr val="bg2"/>
                </a:solidFill>
                <a:latin charset="0" pitchFamily="18" typeface="Times New Roman"/>
                <a:cs charset="0" pitchFamily="18" typeface="Times New Roman"/>
              </a:rPr>
              <a:t>'</a:t>
            </a:r>
            <a:r>
              <a:rPr b="1" i="1" lang="ru-RU" sz="2800">
                <a:solidFill>
                  <a:schemeClr val="bg2"/>
                </a:solidFill>
                <a:latin charset="0" pitchFamily="18" typeface="Times New Roman"/>
              </a:rPr>
              <a:t>ятником Миколі Васильовичу Гоголю (1881р.) . Цей  монумент </a:t>
            </a:r>
            <a:r>
              <a:rPr b="1" i="1" lang="uk-UA" sz="2800">
                <a:solidFill>
                  <a:schemeClr val="bg2"/>
                </a:solidFill>
                <a:latin charset="0" pitchFamily="18" typeface="Times New Roman"/>
              </a:rPr>
              <a:t>у</a:t>
            </a:r>
            <a:r>
              <a:rPr b="1" i="1" lang="ru-RU" sz="2800">
                <a:solidFill>
                  <a:schemeClr val="bg2"/>
                </a:solidFill>
                <a:latin charset="0" pitchFamily="18" typeface="Times New Roman"/>
              </a:rPr>
              <a:t>важається першим пам</a:t>
            </a:r>
            <a:r>
              <a:rPr b="1" i="1" lang="en-US" sz="2800">
                <a:solidFill>
                  <a:schemeClr val="bg2"/>
                </a:solidFill>
                <a:latin charset="0" pitchFamily="18" typeface="Times New Roman"/>
                <a:cs charset="0" pitchFamily="18" typeface="Times New Roman"/>
              </a:rPr>
              <a:t>'</a:t>
            </a:r>
            <a:r>
              <a:rPr b="1" i="1" lang="ru-RU" sz="2800">
                <a:solidFill>
                  <a:schemeClr val="bg2"/>
                </a:solidFill>
                <a:latin charset="0" pitchFamily="18" typeface="Times New Roman"/>
              </a:rPr>
              <a:t>ятником українським письменникам у світі. </a:t>
            </a:r>
            <a:endParaRPr b="1" lang="ru-RU" sz="2800">
              <a:latin charset="0" pitchFamily="18" typeface="Times New Roman"/>
            </a:endParaRPr>
          </a:p>
        </p:txBody>
      </p:sp>
      <p:pic>
        <p:nvPicPr>
          <p:cNvPr descr="здесь учился гоголь" id="47109" name="Picture 5"/>
          <p:cNvPicPr>
            <a:picLocks noChangeArrowheads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003800" y="0"/>
            <a:ext cx="3570288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descr="Нежин гоголь" id="47111" name="Picture 7"/>
          <p:cNvPicPr>
            <a:picLocks noChangeArrowheads="1"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042988" y="0"/>
            <a:ext cx="3708400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8953" spd="med"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1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4)" transition="in">
                                      <p:cBhvr>
                                        <p:cTn dur="2000" id="7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1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4)" transition="in">
                                      <p:cBhvr>
                                        <p:cTn dur="2000" id="12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4710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4710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 descr="Велики сорочинцы"/>
          <p:cNvPicPr>
            <a:picLocks noChangeAspect="1" noChangeArrowheads="1"/>
          </p:cNvPicPr>
          <p:nvPr/>
        </p:nvPicPr>
        <p:blipFill>
          <a:blip r:embed="rId3"/>
          <a:srcRect b="-6299"/>
          <a:stretch>
            <a:fillRect/>
          </a:stretch>
        </p:blipFill>
        <p:spPr bwMode="auto">
          <a:xfrm>
            <a:off x="3348038" y="1557338"/>
            <a:ext cx="3735387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5" name="Picture 3" descr="великие сорочинцы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2205038"/>
            <a:ext cx="19446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539750" y="741363"/>
            <a:ext cx="6769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uk-UA" sz="2000" b="1">
              <a:solidFill>
                <a:schemeClr val="tx2"/>
              </a:solidFill>
            </a:endParaRP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2843213" y="5876925"/>
            <a:ext cx="482441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uk-UA" sz="1600" b="1" i="1"/>
              <a:t>28 серпня 1911 року відбулося відкриття пам'ятника М.В.Гоголю у Великих Сорочинцях скульптора І.Я.Гінцбурга.</a:t>
            </a:r>
            <a:r>
              <a:rPr lang="uk-UA" sz="1600" b="1"/>
              <a:t> </a:t>
            </a: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395288" y="4146550"/>
            <a:ext cx="252095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uk-UA" b="1" i="1">
                <a:solidFill>
                  <a:schemeClr val="bg2"/>
                </a:solidFill>
              </a:rPr>
              <a:t>У 1929 році в будинку, де народився Гоголь, відкрили літературно-меморіальний музей письменника.</a:t>
            </a: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827088" y="333375"/>
            <a:ext cx="7740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900" b="1" i="1">
                <a:solidFill>
                  <a:srgbClr val="464F17"/>
                </a:solidFill>
              </a:rPr>
              <a:t>ПАМ</a:t>
            </a:r>
            <a:r>
              <a:rPr lang="en-US" sz="2900" b="1" i="1">
                <a:solidFill>
                  <a:srgbClr val="464F17"/>
                </a:solidFill>
              </a:rPr>
              <a:t>'</a:t>
            </a:r>
            <a:r>
              <a:rPr lang="ru-RU" sz="2900" b="1" i="1">
                <a:solidFill>
                  <a:srgbClr val="464F17"/>
                </a:solidFill>
              </a:rPr>
              <a:t>ЯТНИКИ ГОГОЛЮ НА БАТЬКІВЩИНІ</a:t>
            </a:r>
            <a:r>
              <a:rPr lang="en-US" sz="2900" b="1" i="1">
                <a:solidFill>
                  <a:srgbClr val="464F17"/>
                </a:solidFill>
              </a:rPr>
              <a:t/>
            </a:r>
            <a:br>
              <a:rPr lang="en-US" sz="2900" b="1" i="1">
                <a:solidFill>
                  <a:srgbClr val="464F17"/>
                </a:solidFill>
              </a:rPr>
            </a:br>
            <a:r>
              <a:rPr lang="uk-UA" sz="4000" b="1" i="1">
                <a:solidFill>
                  <a:srgbClr val="464F17"/>
                </a:solidFill>
                <a:latin typeface="Courier New" pitchFamily="49" charset="0"/>
              </a:rPr>
              <a:t>Великі Сорочинці</a:t>
            </a:r>
            <a:endParaRPr lang="ru-RU" sz="4000" b="1" i="1">
              <a:solidFill>
                <a:srgbClr val="464F17"/>
              </a:solidFill>
              <a:latin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ransition spd="med" advTm="25456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9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9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9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потава гоголь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3876675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684213" y="5373688"/>
            <a:ext cx="77406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uk-UA" sz="2400" b="1">
                <a:solidFill>
                  <a:srgbClr val="464F17"/>
                </a:solidFill>
                <a:latin typeface="Times New Roman" pitchFamily="18" charset="0"/>
              </a:rPr>
              <a:t>Бронзова скульптура письменника встановлена на високому постаменті, у правій </a:t>
            </a:r>
            <a:r>
              <a:rPr lang="ru-RU" sz="2400" b="1">
                <a:solidFill>
                  <a:srgbClr val="464F17"/>
                </a:solidFill>
                <a:latin typeface="Times New Roman" pitchFamily="18" charset="0"/>
              </a:rPr>
              <a:t>руці – олівець,</a:t>
            </a:r>
            <a:r>
              <a:rPr lang="uk-UA" sz="2400" b="1">
                <a:solidFill>
                  <a:srgbClr val="464F17"/>
                </a:solidFill>
                <a:latin typeface="Times New Roman" pitchFamily="18" charset="0"/>
              </a:rPr>
              <a:t> у лівій – записник, на плечі накинутий плащ-крилатка.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4284663" y="4652963"/>
            <a:ext cx="3095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Times New Roman" pitchFamily="18" charset="0"/>
              </a:rPr>
              <a:t>Скульптор</a:t>
            </a:r>
            <a:r>
              <a:rPr lang="uk-UA" b="1">
                <a:latin typeface="Times New Roman" pitchFamily="18" charset="0"/>
              </a:rPr>
              <a:t> Л.В.Позен, </a:t>
            </a:r>
          </a:p>
          <a:p>
            <a:pPr algn="ctr"/>
            <a:r>
              <a:rPr lang="uk-UA" b="1">
                <a:latin typeface="Times New Roman" pitchFamily="18" charset="0"/>
              </a:rPr>
              <a:t> </a:t>
            </a:r>
            <a:r>
              <a:rPr lang="ru-RU" b="1">
                <a:latin typeface="Times New Roman" pitchFamily="18" charset="0"/>
              </a:rPr>
              <a:t>архітектор В. Пасєчний</a:t>
            </a:r>
            <a:r>
              <a:rPr lang="uk-UA"/>
              <a:t>.</a:t>
            </a:r>
            <a:endParaRPr lang="ru-RU"/>
          </a:p>
        </p:txBody>
      </p:sp>
      <p:sp>
        <p:nvSpPr>
          <p:cNvPr id="37892" name="Rectangle 6"/>
          <p:cNvSpPr>
            <a:spLocks noChangeArrowheads="1"/>
          </p:cNvSpPr>
          <p:nvPr/>
        </p:nvSpPr>
        <p:spPr bwMode="auto">
          <a:xfrm>
            <a:off x="4643438" y="260350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400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4500563" y="374650"/>
            <a:ext cx="29511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000" i="1">
                <a:solidFill>
                  <a:srgbClr val="464F17"/>
                </a:solidFill>
                <a:latin typeface="Arial Black" pitchFamily="34" charset="0"/>
              </a:rPr>
              <a:t>Полтава</a:t>
            </a:r>
            <a:endParaRPr lang="ru-RU" sz="4000" i="1">
              <a:solidFill>
                <a:srgbClr val="464F17"/>
              </a:solidFill>
              <a:latin typeface="Arial Black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 advTm="8906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гоголево памятни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6238" y="1412875"/>
            <a:ext cx="5808662" cy="468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2700338" y="6118225"/>
            <a:ext cx="424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uk-UA" b="1">
                <a:latin typeface="Times New Roman" pitchFamily="18" charset="0"/>
              </a:rPr>
              <a:t>Бюст М.В.Гоголя</a:t>
            </a:r>
            <a:endParaRPr lang="ru-RU" b="1">
              <a:latin typeface="Times New Roman" pitchFamily="18" charset="0"/>
            </a:endParaRPr>
          </a:p>
          <a:p>
            <a:pPr algn="ctr"/>
            <a:r>
              <a:rPr lang="uk-UA" b="1">
                <a:latin typeface="Times New Roman" pitchFamily="18" charset="0"/>
              </a:rPr>
              <a:t>Автори О.Ковальов і В.Шевченко</a:t>
            </a:r>
            <a:r>
              <a:rPr lang="uk-UA" b="1"/>
              <a:t> 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684213" y="1628775"/>
            <a:ext cx="1979612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uk-UA" b="1">
                <a:solidFill>
                  <a:schemeClr val="bg2"/>
                </a:solidFill>
                <a:latin typeface="Times New Roman" pitchFamily="18" charset="0"/>
              </a:rPr>
              <a:t>У селі Гоголево</a:t>
            </a:r>
          </a:p>
          <a:p>
            <a:pPr algn="just"/>
            <a:r>
              <a:rPr lang="uk-UA" b="1">
                <a:solidFill>
                  <a:schemeClr val="bg2"/>
                </a:solidFill>
                <a:latin typeface="Times New Roman" pitchFamily="18" charset="0"/>
              </a:rPr>
              <a:t>на Полтавщині, </a:t>
            </a:r>
          </a:p>
          <a:p>
            <a:pPr algn="ctr"/>
            <a:r>
              <a:rPr lang="uk-UA" b="1">
                <a:solidFill>
                  <a:schemeClr val="bg2"/>
                </a:solidFill>
                <a:latin typeface="Times New Roman" pitchFamily="18" charset="0"/>
              </a:rPr>
              <a:t>на батьківщині М.В.Гоголя,</a:t>
            </a:r>
          </a:p>
          <a:p>
            <a:pPr algn="ctr"/>
            <a:r>
              <a:rPr lang="uk-UA" b="1">
                <a:solidFill>
                  <a:schemeClr val="bg2"/>
                </a:solidFill>
                <a:latin typeface="Times New Roman" pitchFamily="18" charset="0"/>
              </a:rPr>
              <a:t>з нагоди </a:t>
            </a:r>
          </a:p>
          <a:p>
            <a:pPr algn="ctr"/>
            <a:r>
              <a:rPr lang="uk-UA" b="1">
                <a:solidFill>
                  <a:schemeClr val="bg2"/>
                </a:solidFill>
                <a:latin typeface="Times New Roman" pitchFamily="18" charset="0"/>
              </a:rPr>
              <a:t>175-річчя </a:t>
            </a:r>
          </a:p>
          <a:p>
            <a:pPr algn="ctr"/>
            <a:r>
              <a:rPr lang="uk-UA" b="1">
                <a:solidFill>
                  <a:schemeClr val="bg2"/>
                </a:solidFill>
                <a:latin typeface="Times New Roman" pitchFamily="18" charset="0"/>
              </a:rPr>
              <a:t>з </a:t>
            </a:r>
            <a:r>
              <a:rPr lang="ru-RU" b="1">
                <a:solidFill>
                  <a:schemeClr val="bg2"/>
                </a:solidFill>
                <a:latin typeface="Times New Roman" pitchFamily="18" charset="0"/>
              </a:rPr>
              <a:t>дня народж</a:t>
            </a:r>
            <a:r>
              <a:rPr lang="uk-UA" b="1">
                <a:solidFill>
                  <a:schemeClr val="bg2"/>
                </a:solidFill>
                <a:latin typeface="Times New Roman" pitchFamily="18" charset="0"/>
              </a:rPr>
              <a:t>е</a:t>
            </a:r>
            <a:r>
              <a:rPr lang="ru-RU" b="1">
                <a:solidFill>
                  <a:schemeClr val="bg2"/>
                </a:solidFill>
                <a:latin typeface="Times New Roman" pitchFamily="18" charset="0"/>
              </a:rPr>
              <a:t>н</a:t>
            </a:r>
            <a:r>
              <a:rPr lang="uk-UA" b="1">
                <a:solidFill>
                  <a:schemeClr val="bg2"/>
                </a:solidFill>
                <a:latin typeface="Times New Roman" pitchFamily="18" charset="0"/>
              </a:rPr>
              <a:t>ня письменника,</a:t>
            </a:r>
          </a:p>
          <a:p>
            <a:pPr algn="ctr"/>
            <a:r>
              <a:rPr lang="uk-UA" b="1">
                <a:solidFill>
                  <a:schemeClr val="bg2"/>
                </a:solidFill>
                <a:latin typeface="Times New Roman" pitchFamily="18" charset="0"/>
              </a:rPr>
              <a:t> 1 квітня 1984 року, відкрили заповідник-музей.</a:t>
            </a:r>
          </a:p>
        </p:txBody>
      </p:sp>
      <p:sp>
        <p:nvSpPr>
          <p:cNvPr id="38916" name="Rectangle 5"/>
          <p:cNvSpPr>
            <a:spLocks noChangeArrowheads="1"/>
          </p:cNvSpPr>
          <p:nvPr/>
        </p:nvSpPr>
        <p:spPr bwMode="auto">
          <a:xfrm>
            <a:off x="1476375" y="115888"/>
            <a:ext cx="51847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200" b="1" i="1">
              <a:solidFill>
                <a:srgbClr val="003366"/>
              </a:solidFill>
              <a:latin typeface="Monotype Corsiva" pitchFamily="66" charset="0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611188" y="188913"/>
            <a:ext cx="7885112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uk-UA" sz="2000" b="1" i="1">
                <a:solidFill>
                  <a:srgbClr val="464F17"/>
                </a:solidFill>
              </a:rPr>
              <a:t>Як добре б ви не знали Гоголя, він стане вам ще бли</a:t>
            </a:r>
            <a:r>
              <a:rPr lang="ru-RU" sz="2000" b="1" i="1">
                <a:solidFill>
                  <a:srgbClr val="464F17"/>
                </a:solidFill>
              </a:rPr>
              <a:t>жч</a:t>
            </a:r>
            <a:r>
              <a:rPr lang="uk-UA" sz="2000" b="1" i="1">
                <a:solidFill>
                  <a:srgbClr val="464F17"/>
                </a:solidFill>
              </a:rPr>
              <a:t>им при відвідуванні його рідних заповідних </a:t>
            </a:r>
            <a:r>
              <a:rPr lang="ru-RU" sz="2000" b="1" i="1">
                <a:solidFill>
                  <a:srgbClr val="464F17"/>
                </a:solidFill>
              </a:rPr>
              <a:t>місць</a:t>
            </a:r>
            <a:r>
              <a:rPr lang="uk-UA" sz="2000" b="1" i="1">
                <a:solidFill>
                  <a:srgbClr val="464F17"/>
                </a:solidFill>
              </a:rPr>
              <a:t>. Відчутніше стане, зрозуміліше.</a:t>
            </a:r>
            <a:endParaRPr lang="ru-RU" sz="2000" b="1" i="1">
              <a:solidFill>
                <a:srgbClr val="464F17"/>
              </a:solidFill>
            </a:endParaRPr>
          </a:p>
          <a:p>
            <a:pPr algn="ctr"/>
            <a:r>
              <a:rPr lang="uk-UA" b="1" i="1">
                <a:solidFill>
                  <a:srgbClr val="464F17"/>
                </a:solidFill>
                <a:latin typeface="Times New Roman" pitchFamily="18" charset="0"/>
              </a:rPr>
              <a:t>Олесь Гончар</a:t>
            </a:r>
          </a:p>
        </p:txBody>
      </p:sp>
    </p:spTree>
    <p:custDataLst>
      <p:tags r:id="rId1"/>
    </p:custDataLst>
  </p:cSld>
  <p:clrMapOvr>
    <a:masterClrMapping/>
  </p:clrMapOvr>
  <p:transition spd="med" advTm="21423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4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Гоголь в Миргороде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2555875" y="2924175"/>
            <a:ext cx="3929063" cy="3036888"/>
          </a:xfrm>
        </p:spPr>
      </p:pic>
      <p:sp>
        <p:nvSpPr>
          <p:cNvPr id="6656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91513" cy="1927225"/>
          </a:xfrm>
        </p:spPr>
        <p:txBody>
          <a:bodyPr/>
          <a:lstStyle/>
          <a:p>
            <a:pPr algn="ctr" eaLnBrk="1" hangingPunct="1"/>
            <a:r>
              <a:rPr lang="ru-RU" sz="2800" b="1" i="1" smtClean="0">
                <a:solidFill>
                  <a:srgbClr val="464F17"/>
                </a:solidFill>
                <a:latin typeface="Times New Roman" pitchFamily="18" charset="0"/>
              </a:rPr>
              <a:t>На місці, де любив у свій   час  бувати Гоголь, на березі відомої Миргородської калюжі, описаної в одному з його творів, з′явився пам</a:t>
            </a:r>
            <a:r>
              <a:rPr lang="en-US" sz="2800" b="1" i="1" smtClean="0">
                <a:solidFill>
                  <a:srgbClr val="464F17"/>
                </a:solidFill>
                <a:latin typeface="Times New Roman" pitchFamily="18" charset="0"/>
              </a:rPr>
              <a:t>´</a:t>
            </a:r>
            <a:r>
              <a:rPr lang="ru-RU" sz="2800" b="1" i="1" smtClean="0">
                <a:solidFill>
                  <a:srgbClr val="464F17"/>
                </a:solidFill>
                <a:latin typeface="Times New Roman" pitchFamily="18" charset="0"/>
              </a:rPr>
              <a:t>ятник пис</a:t>
            </a:r>
            <a:r>
              <a:rPr lang="uk-UA" sz="2800" b="1" i="1" smtClean="0">
                <a:solidFill>
                  <a:srgbClr val="464F17"/>
                </a:solidFill>
                <a:latin typeface="Times New Roman" pitchFamily="18" charset="0"/>
              </a:rPr>
              <a:t>ьм</a:t>
            </a:r>
            <a:r>
              <a:rPr lang="ru-RU" sz="2800" b="1" i="1" smtClean="0">
                <a:solidFill>
                  <a:srgbClr val="464F17"/>
                </a:solidFill>
                <a:latin typeface="Times New Roman" pitchFamily="18" charset="0"/>
              </a:rPr>
              <a:t>еннику.</a:t>
            </a:r>
            <a:br>
              <a:rPr lang="ru-RU" sz="2800" b="1" i="1" smtClean="0">
                <a:solidFill>
                  <a:srgbClr val="464F17"/>
                </a:solidFill>
                <a:latin typeface="Times New Roman" pitchFamily="18" charset="0"/>
              </a:rPr>
            </a:br>
            <a:endParaRPr lang="ru-RU" sz="2800" b="1" i="1" smtClean="0">
              <a:solidFill>
                <a:srgbClr val="464F17"/>
              </a:solidFill>
              <a:latin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 advTm="4827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1268413"/>
            <a:ext cx="2447925" cy="4752975"/>
          </a:xfrm>
        </p:spPr>
        <p:txBody>
          <a:bodyPr/>
          <a:lstStyle/>
          <a:p>
            <a:pPr algn="ctr" eaLnBrk="1" hangingPunct="1"/>
            <a:r>
              <a:rPr lang="ru-RU" sz="2700" b="1" i="1" smtClean="0">
                <a:latin typeface="Monotype Corsiva" pitchFamily="66" charset="0"/>
              </a:rPr>
              <a:t/>
            </a:r>
            <a:br>
              <a:rPr lang="ru-RU" sz="2700" b="1" i="1" smtClean="0">
                <a:latin typeface="Monotype Corsiva" pitchFamily="66" charset="0"/>
              </a:rPr>
            </a:br>
            <a: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  <a:t>26 квітня 1909 року  </a:t>
            </a:r>
            <a:b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  <a:t> до 100-річчя</a:t>
            </a:r>
            <a:b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  <a:t>з дня народження </a:t>
            </a:r>
            <a:r>
              <a:rPr lang="ru-RU" sz="2700" smtClean="0">
                <a:solidFill>
                  <a:schemeClr val="bg2"/>
                </a:solidFill>
                <a:latin typeface="Times New Roman" pitchFamily="18" charset="0"/>
              </a:rPr>
              <a:t/>
            </a:r>
            <a:br>
              <a:rPr lang="ru-RU" sz="2700" smtClean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  <a:t> М. В. Гоголя</a:t>
            </a:r>
            <a:b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  <a:t>в Москві відбулося відкриття пам</a:t>
            </a:r>
            <a:r>
              <a:rPr lang="en-US" sz="2700" b="1" i="1" smtClean="0">
                <a:solidFill>
                  <a:schemeClr val="bg2"/>
                </a:solidFill>
                <a:latin typeface="Times New Roman" pitchFamily="18" charset="0"/>
              </a:rPr>
              <a:t>'</a:t>
            </a:r>
            <a: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  <a:t>ятника </a:t>
            </a:r>
            <a:b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  <a:t>  </a:t>
            </a:r>
            <a:r>
              <a:rPr lang="en-US" sz="2700" b="1" i="1" smtClean="0">
                <a:solidFill>
                  <a:schemeClr val="bg2"/>
                </a:solidFill>
                <a:latin typeface="Times New Roman" pitchFamily="18" charset="0"/>
              </a:rPr>
              <a:t/>
            </a:r>
            <a:br>
              <a:rPr lang="en-US" sz="2700" b="1" i="1" smtClean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  <a:t/>
            </a:r>
            <a:b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</a:br>
            <a:endParaRPr lang="ru-RU" sz="2700" b="1" i="1" smtClean="0">
              <a:solidFill>
                <a:schemeClr val="bg2"/>
              </a:solidFill>
              <a:latin typeface="Times New Roman" pitchFamily="18" charset="0"/>
            </a:endParaRPr>
          </a:p>
        </p:txBody>
      </p:sp>
      <p:pic>
        <p:nvPicPr>
          <p:cNvPr id="93187" name="Picture 3" descr="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1241425"/>
            <a:ext cx="5400675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3276600" y="1268413"/>
            <a:ext cx="22336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 i="1">
                <a:solidFill>
                  <a:srgbClr val="464F17"/>
                </a:solidFill>
              </a:rPr>
              <a:t>Мос</a:t>
            </a:r>
            <a:r>
              <a:rPr lang="uk-UA" sz="4400" b="1" i="1">
                <a:solidFill>
                  <a:srgbClr val="464F17"/>
                </a:solidFill>
              </a:rPr>
              <a:t>ква</a:t>
            </a:r>
            <a:endParaRPr lang="ru-RU" sz="4400" b="1" i="1">
              <a:solidFill>
                <a:srgbClr val="464F17"/>
              </a:solidFill>
            </a:endParaRP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468313" y="333375"/>
            <a:ext cx="8027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000" b="1" i="1">
                <a:latin typeface="Times New Roman" pitchFamily="18" charset="0"/>
              </a:rPr>
              <a:t>Пам′ятники М.В.Гоголю в Росії</a:t>
            </a:r>
            <a:endParaRPr lang="ru-RU" sz="4000" b="1" i="1">
              <a:latin typeface="Times New Roman" pitchFamily="18" charset="0"/>
            </a:endParaRPr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0" y="6308725"/>
            <a:ext cx="3167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Times New Roman" pitchFamily="18" charset="0"/>
              </a:rPr>
              <a:t>СкульпторМ. А. Андрєєв</a:t>
            </a:r>
          </a:p>
        </p:txBody>
      </p:sp>
    </p:spTree>
    <p:custDataLst>
      <p:tags r:id="rId1"/>
    </p:custDataLst>
  </p:cSld>
  <p:clrMapOvr>
    <a:masterClrMapping/>
  </p:clrMapOvr>
  <p:transition spd="med" advTm="12827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9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 descr="5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333375"/>
            <a:ext cx="4657725" cy="566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5508625" y="6237288"/>
            <a:ext cx="29987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bg2"/>
                </a:solidFill>
                <a:latin typeface="Times New Roman" pitchFamily="18" charset="0"/>
              </a:rPr>
              <a:t>Скульптор Н.В.Томский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5580063" y="3284538"/>
            <a:ext cx="2951162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i="1">
                <a:solidFill>
                  <a:schemeClr val="bg2"/>
                </a:solidFill>
              </a:rPr>
              <a:t>“Великому русскому художнику слова Николаю Васильевичу Гоголю от правительства Советского Союза </a:t>
            </a:r>
            <a:endParaRPr lang="en-US" sz="2000" b="1" i="1">
              <a:solidFill>
                <a:schemeClr val="bg2"/>
              </a:solidFill>
            </a:endParaRPr>
          </a:p>
          <a:p>
            <a:pPr algn="ctr"/>
            <a:r>
              <a:rPr lang="ru-RU" sz="2000" b="1" i="1">
                <a:solidFill>
                  <a:schemeClr val="bg2"/>
                </a:solidFill>
              </a:rPr>
              <a:t>2 марта 1952 года”.</a:t>
            </a: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5795963" y="620713"/>
            <a:ext cx="22336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 i="1">
                <a:solidFill>
                  <a:srgbClr val="464F17"/>
                </a:solidFill>
              </a:rPr>
              <a:t>Мос</a:t>
            </a:r>
            <a:r>
              <a:rPr lang="uk-UA" sz="4400" b="1" i="1">
                <a:solidFill>
                  <a:srgbClr val="464F17"/>
                </a:solidFill>
              </a:rPr>
              <a:t>ква</a:t>
            </a:r>
            <a:endParaRPr lang="ru-RU" sz="4400" b="1" i="1">
              <a:solidFill>
                <a:srgbClr val="464F17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 advTm="11625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4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4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4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4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4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94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94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2" name="Picture 4" descr="http://www.encspb.ru/image.php?file=small/2803978891.jp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4356100" y="549275"/>
            <a:ext cx="3276600" cy="475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2286000" y="5445125"/>
            <a:ext cx="6715125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/>
              <a:t/>
            </a:r>
            <a:br>
              <a:rPr lang="ru-RU" sz="1400"/>
            </a:br>
            <a:r>
              <a:rPr lang="ru-RU" sz="2000" b="1">
                <a:latin typeface="Times New Roman" pitchFamily="18" charset="0"/>
              </a:rPr>
              <a:t>Скульптор В</a:t>
            </a:r>
            <a:r>
              <a:rPr lang="uk-UA" sz="2000" b="1">
                <a:latin typeface="Times New Roman" pitchFamily="18" charset="0"/>
              </a:rPr>
              <a:t>.</a:t>
            </a:r>
            <a:r>
              <a:rPr lang="ru-RU" sz="2000" b="1">
                <a:latin typeface="Times New Roman" pitchFamily="18" charset="0"/>
              </a:rPr>
              <a:t>П. Крейтан, архітектор О.П. Максимов</a:t>
            </a:r>
            <a:endParaRPr lang="ru-RU" sz="2000" b="1"/>
          </a:p>
          <a:p>
            <a:endParaRPr lang="ru-RU" sz="2000" b="1"/>
          </a:p>
          <a:p>
            <a:r>
              <a:rPr lang="ru-RU" sz="1400"/>
              <a:t/>
            </a:r>
            <a:br>
              <a:rPr lang="ru-RU" sz="1400"/>
            </a:br>
            <a:r>
              <a:rPr lang="ru-RU" sz="1400"/>
              <a:t/>
            </a:r>
            <a:br>
              <a:rPr lang="ru-RU" sz="1400"/>
            </a:br>
            <a:r>
              <a:rPr lang="ru-RU" sz="1400"/>
              <a:t/>
            </a:r>
            <a:br>
              <a:rPr lang="ru-RU" sz="1400"/>
            </a:br>
            <a:endParaRPr lang="ru-RU" sz="1400" b="1"/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 rot="10800000" flipV="1">
            <a:off x="-1588" y="476250"/>
            <a:ext cx="4505326" cy="448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800" b="1" i="1">
                <a:solidFill>
                  <a:schemeClr val="bg2"/>
                </a:solidFill>
              </a:rPr>
              <a:t>Санкт-Петербург </a:t>
            </a:r>
            <a:r>
              <a:rPr lang="ru-RU" sz="2000"/>
              <a:t>Александрівський сад, перед Адміралтейством</a:t>
            </a:r>
          </a:p>
          <a:p>
            <a:pPr algn="ctr"/>
            <a:endParaRPr lang="ru-RU" sz="2000" b="1" i="1"/>
          </a:p>
          <a:p>
            <a:pPr algn="ctr"/>
            <a:endParaRPr lang="ru-RU" sz="2000" b="1" i="1">
              <a:solidFill>
                <a:schemeClr val="accent2"/>
              </a:solidFill>
            </a:endParaRPr>
          </a:p>
          <a:p>
            <a:pPr algn="ctr"/>
            <a:endParaRPr lang="ru-RU" sz="2000" b="1" i="1">
              <a:solidFill>
                <a:schemeClr val="accent2"/>
              </a:solidFill>
            </a:endParaRPr>
          </a:p>
          <a:p>
            <a:pPr algn="ctr"/>
            <a:endParaRPr lang="ru-RU" sz="2000" b="1" i="1">
              <a:solidFill>
                <a:schemeClr val="accent2"/>
              </a:solidFill>
            </a:endParaRPr>
          </a:p>
          <a:p>
            <a:pPr algn="ctr"/>
            <a:endParaRPr lang="ru-RU" sz="2000" b="1" i="1">
              <a:solidFill>
                <a:schemeClr val="accent2"/>
              </a:solidFill>
            </a:endParaRPr>
          </a:p>
          <a:p>
            <a:pPr algn="ctr"/>
            <a:endParaRPr lang="ru-RU" sz="2000" b="1" i="1">
              <a:solidFill>
                <a:schemeClr val="accent2"/>
              </a:solidFill>
            </a:endParaRPr>
          </a:p>
          <a:p>
            <a:pPr algn="ctr"/>
            <a:endParaRPr lang="ru-RU" sz="2000" b="1" i="1">
              <a:solidFill>
                <a:schemeClr val="accent2"/>
              </a:solidFill>
            </a:endParaRPr>
          </a:p>
          <a:p>
            <a:pPr algn="ctr"/>
            <a:endParaRPr lang="ru-RU" sz="2000" b="1" i="1">
              <a:solidFill>
                <a:schemeClr val="accent2"/>
              </a:solidFill>
            </a:endParaRPr>
          </a:p>
          <a:p>
            <a:pPr algn="ctr"/>
            <a:endParaRPr lang="ru-RU" sz="2000" b="1" i="1">
              <a:solidFill>
                <a:schemeClr val="accent2"/>
              </a:solidFill>
            </a:endParaRPr>
          </a:p>
          <a:p>
            <a:pPr algn="ctr"/>
            <a:endParaRPr lang="ru-RU" sz="2000" b="1" i="1">
              <a:solidFill>
                <a:schemeClr val="accent2"/>
              </a:solidFill>
            </a:endParaRPr>
          </a:p>
          <a:p>
            <a:pPr algn="ctr"/>
            <a:r>
              <a:rPr lang="ru-RU" sz="2000" b="1" i="1">
                <a:solidFill>
                  <a:srgbClr val="464F17"/>
                </a:solidFill>
              </a:rPr>
              <a:t>Відкрито 17 червня 1896 р.</a:t>
            </a:r>
            <a:endParaRPr lang="ru-RU" sz="1400" b="1" i="1">
              <a:solidFill>
                <a:srgbClr val="464F17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 advTm="14046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73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73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73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445125"/>
            <a:ext cx="7740650" cy="14128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b="1" smtClean="0">
                <a:solidFill>
                  <a:schemeClr val="bg2"/>
                </a:solidFill>
                <a:latin typeface="Times New Roman" pitchFamily="18" charset="0"/>
              </a:rPr>
              <a:t>Скульптор М.В</a:t>
            </a:r>
            <a:r>
              <a:rPr lang="uk-UA" sz="2100" b="1" smtClean="0">
                <a:solidFill>
                  <a:schemeClr val="bg2"/>
                </a:solidFill>
                <a:latin typeface="Times New Roman" pitchFamily="18" charset="0"/>
              </a:rPr>
              <a:t>.Бєлов</a:t>
            </a:r>
            <a:r>
              <a:rPr lang="ru-RU" sz="2100" b="1" smtClean="0">
                <a:solidFill>
                  <a:schemeClr val="bg2"/>
                </a:solidFill>
                <a:latin typeface="Times New Roman" pitchFamily="18" charset="0"/>
              </a:rPr>
              <a:t>, архітектор В.С.Васильковський.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b="1" smtClean="0">
                <a:solidFill>
                  <a:schemeClr val="bg2"/>
                </a:solidFill>
                <a:latin typeface="Times New Roman" pitchFamily="18" charset="0"/>
              </a:rPr>
              <a:t>При допомозі С.В.Астапова, А.А.Ананьєва.</a:t>
            </a:r>
            <a:r>
              <a:rPr lang="ru-RU" sz="2100" b="1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b="1" smtClean="0">
                <a:solidFill>
                  <a:srgbClr val="464F17"/>
                </a:solidFill>
                <a:latin typeface="Times New Roman" pitchFamily="18" charset="0"/>
              </a:rPr>
              <a:t>Відкрито 8 грудня 1997 року</a:t>
            </a:r>
            <a:r>
              <a:rPr lang="ru-RU" sz="2100" smtClean="0">
                <a:solidFill>
                  <a:srgbClr val="464F17"/>
                </a:solidFill>
                <a:latin typeface="Times New Roman" pitchFamily="18" charset="0"/>
                <a:hlinkClick r:id="rId3"/>
              </a:rPr>
              <a:t/>
            </a:r>
            <a:br>
              <a:rPr lang="ru-RU" sz="2100" smtClean="0">
                <a:solidFill>
                  <a:srgbClr val="464F17"/>
                </a:solidFill>
                <a:latin typeface="Times New Roman" pitchFamily="18" charset="0"/>
                <a:hlinkClick r:id="rId3"/>
              </a:rPr>
            </a:br>
            <a:endParaRPr lang="ru-RU" sz="2100" smtClean="0">
              <a:solidFill>
                <a:srgbClr val="464F17"/>
              </a:solidFill>
            </a:endParaRPr>
          </a:p>
        </p:txBody>
      </p:sp>
      <p:pic>
        <p:nvPicPr>
          <p:cNvPr id="84996" name="Picture 4" descr="280555829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0"/>
            <a:ext cx="4110037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998" name="Picture 6" descr="280547430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6825" y="1125538"/>
            <a:ext cx="28813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9" name="Rectangle 7"/>
          <p:cNvSpPr>
            <a:spLocks noChangeArrowheads="1"/>
          </p:cNvSpPr>
          <p:nvPr/>
        </p:nvSpPr>
        <p:spPr bwMode="auto">
          <a:xfrm>
            <a:off x="4716463" y="333375"/>
            <a:ext cx="37449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i="1">
                <a:solidFill>
                  <a:schemeClr val="bg2"/>
                </a:solidFill>
                <a:latin typeface="Arial Black" pitchFamily="34" charset="0"/>
              </a:rPr>
              <a:t>Санкт-Петербург</a:t>
            </a:r>
            <a:endParaRPr lang="ru-RU" sz="2800" b="1" i="1">
              <a:solidFill>
                <a:schemeClr val="bg2"/>
              </a:solidFill>
              <a:latin typeface="Arial Black" pitchFamily="34" charset="0"/>
            </a:endParaRPr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4859338" y="4581525"/>
            <a:ext cx="324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>
                <a:solidFill>
                  <a:schemeClr val="bg2"/>
                </a:solidFill>
              </a:rPr>
              <a:t>Мала Конюшенна вулиця</a:t>
            </a:r>
          </a:p>
        </p:txBody>
      </p:sp>
    </p:spTree>
    <p:custDataLst>
      <p:tags r:id="rId1"/>
    </p:custDataLst>
  </p:cSld>
  <p:clrMapOvr>
    <a:masterClrMapping/>
  </p:clrMapOvr>
  <p:transition spd="med" advTm="18877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4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4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4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908050"/>
            <a:ext cx="5903913" cy="3529013"/>
          </a:xfrm>
        </p:spPr>
        <p:txBody>
          <a:bodyPr/>
          <a:lstStyle/>
          <a:p>
            <a:pPr eaLnBrk="1" hangingPunct="1"/>
            <a:r>
              <a:rPr lang="ru-RU" sz="3800" b="1" smtClean="0">
                <a:solidFill>
                  <a:srgbClr val="464F17"/>
                </a:solidFill>
                <a:latin typeface="Monotype Corsiva" pitchFamily="66" charset="0"/>
              </a:rPr>
              <a:t>«</a:t>
            </a:r>
            <a:r>
              <a:rPr lang="uk-UA" sz="3800" b="1" smtClean="0">
                <a:solidFill>
                  <a:srgbClr val="464F17"/>
                </a:solidFill>
                <a:latin typeface="Monotype Corsiva" pitchFamily="66" charset="0"/>
              </a:rPr>
              <a:t>Кожному визначає Бог дорогу, не схожу на ту, яку призначено проходити іншому, і не можна міряти всіх одним і тим самим аршином</a:t>
            </a:r>
            <a:r>
              <a:rPr lang="ru-RU" sz="3800" b="1" smtClean="0">
                <a:solidFill>
                  <a:srgbClr val="464F17"/>
                </a:solidFill>
                <a:latin typeface="Monotype Corsiva" pitchFamily="66" charset="0"/>
              </a:rPr>
              <a:t>»</a:t>
            </a:r>
            <a:r>
              <a:rPr lang="uk-UA" sz="3800" b="1" smtClean="0">
                <a:solidFill>
                  <a:srgbClr val="464F17"/>
                </a:solidFill>
                <a:latin typeface="Monotype Corsiva" pitchFamily="66" charset="0"/>
              </a:rPr>
              <a:t>.</a:t>
            </a:r>
            <a:br>
              <a:rPr lang="uk-UA" sz="3800" b="1" smtClean="0">
                <a:solidFill>
                  <a:srgbClr val="464F17"/>
                </a:solidFill>
                <a:latin typeface="Monotype Corsiva" pitchFamily="66" charset="0"/>
              </a:rPr>
            </a:br>
            <a:r>
              <a:rPr lang="uk-UA" sz="3800" b="1" smtClean="0">
                <a:solidFill>
                  <a:srgbClr val="464F17"/>
                </a:solidFill>
                <a:latin typeface="Monotype Corsiva" pitchFamily="66" charset="0"/>
              </a:rPr>
              <a:t>                                  М.Гоголь</a:t>
            </a:r>
            <a:endParaRPr lang="ru-RU" sz="3800" b="1" smtClean="0">
              <a:solidFill>
                <a:srgbClr val="464F17"/>
              </a:solidFill>
              <a:latin typeface="Monotype Corsiva" pitchFamily="66" charset="0"/>
            </a:endParaRPr>
          </a:p>
        </p:txBody>
      </p:sp>
      <p:pic>
        <p:nvPicPr>
          <p:cNvPr id="17410" name="Picture 3" descr="Портрет работы Ф. Моллера. Рим, 1841 г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3284538"/>
            <a:ext cx="257175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3276600" y="5734050"/>
            <a:ext cx="2719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1400" b="1"/>
              <a:t>Ф.Моллер. М.В.Гоголь (1841)</a:t>
            </a:r>
          </a:p>
        </p:txBody>
      </p:sp>
    </p:spTree>
  </p:cSld>
  <p:clrMapOvr>
    <a:masterClrMapping/>
  </p:clrMapOvr>
  <p:transition spd="med" advTm="5547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198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</p:bldLst>
  </p:timing>
</p:sld>
</file>

<file path=ppt/slides/slide30.xml><?xml version="1.0" encoding="utf-8"?>
<p:sld xmlns:p="http://schemas.openxmlformats.org/presentationml/2006/main" xmlns:a="http://schemas.openxmlformats.org/drawingml/2006/main" xmlns:r="http://schemas.openxmlformats.org/officeDocument/2006/relationships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5"/>
          <p:cNvSpPr>
            <a:spLocks noChangeArrowheads="1" noGrp="1"/>
          </p:cNvSpPr>
          <p:nvPr>
            <p:ph type="title"/>
          </p:nvPr>
        </p:nvSpPr>
        <p:spPr>
          <a:xfrm>
            <a:off x="179388" y="188913"/>
            <a:ext cx="3057525" cy="792162"/>
          </a:xfrm>
        </p:spPr>
        <p:txBody>
          <a:bodyPr/>
          <a:lstStyle/>
          <a:p>
            <a:pPr algn="ctr" eaLnBrk="1" hangingPunct="1"/>
            <a:r>
              <a:rPr b="1" lang="ru-RU" smtClean="0" sz="2900">
                <a:latin charset="0" pitchFamily="34" typeface="Arial Black"/>
              </a:rPr>
              <a:t> </a:t>
            </a:r>
            <a:r>
              <a:rPr b="1" lang="ru-RU" smtClean="0" sz="3400">
                <a:solidFill>
                  <a:srgbClr val="464F17"/>
                </a:solidFill>
                <a:latin charset="0" pitchFamily="34" typeface="Arial Black"/>
              </a:rPr>
              <a:t>Італія. Рим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179388" y="4221163"/>
            <a:ext cx="3348037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b="1" i="1" lang="ru-RU" sz="2400">
                <a:solidFill>
                  <a:schemeClr val="bg2"/>
                </a:solidFill>
                <a:latin charset="0" pitchFamily="18" typeface="Times New Roman"/>
              </a:rPr>
              <a:t>17 грудня 2002 року </a:t>
            </a:r>
          </a:p>
          <a:p>
            <a:pPr algn="ctr"/>
            <a:r>
              <a:rPr b="1" i="1" lang="ru-RU" sz="2400">
                <a:solidFill>
                  <a:schemeClr val="bg2"/>
                </a:solidFill>
                <a:latin charset="0" pitchFamily="18" typeface="Times New Roman"/>
              </a:rPr>
              <a:t>в італійській столиці відкрили пам</a:t>
            </a:r>
            <a:r>
              <a:rPr b="1" i="1" lang="ru-RU" sz="2400">
                <a:solidFill>
                  <a:schemeClr val="bg2"/>
                </a:solidFill>
                <a:latin charset="0" pitchFamily="18" typeface="Times New Roman"/>
                <a:cs charset="0" pitchFamily="18" typeface="Times New Roman"/>
              </a:rPr>
              <a:t>′</a:t>
            </a:r>
            <a:r>
              <a:rPr b="1" i="1" lang="ru-RU" sz="2400">
                <a:solidFill>
                  <a:schemeClr val="bg2"/>
                </a:solidFill>
                <a:latin charset="0" pitchFamily="18" typeface="Times New Roman"/>
              </a:rPr>
              <a:t>ятник Гоголю роботи </a:t>
            </a:r>
          </a:p>
          <a:p>
            <a:pPr algn="ctr"/>
            <a:r>
              <a:rPr b="1" i="1" lang="ru-RU" sz="2400">
                <a:solidFill>
                  <a:schemeClr val="bg2"/>
                </a:solidFill>
                <a:latin charset="0" pitchFamily="18" typeface="Times New Roman"/>
              </a:rPr>
              <a:t>Зураба Церетелі</a:t>
            </a:r>
          </a:p>
        </p:txBody>
      </p:sp>
      <p:pic>
        <p:nvPicPr>
          <p:cNvPr descr="памятник Гоголю" id="36875" name="Picture 11"/>
          <p:cNvPicPr>
            <a:picLocks noChangeArrowheads="1" noChangeAspect="1"/>
          </p:cNvPicPr>
          <p:nvPr/>
        </p:nvPicPr>
        <p:blipFill>
          <a:blip r:embed="rId3"/>
          <a:srcRect r="59"/>
          <a:stretch>
            <a:fillRect/>
          </a:stretch>
        </p:blipFill>
        <p:spPr bwMode="auto">
          <a:xfrm>
            <a:off x="3708400" y="0"/>
            <a:ext cx="41767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9688" spd="med"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1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4)" transition="in">
                                      <p:cBhvr>
                                        <p:cTn dur="2000" id="7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9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0" fill="hold" id="12"/>
                                        <p:tgtEl>
                                          <p:spTgt spid="368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0" fill="hold" id="13"/>
                                        <p:tgtEl>
                                          <p:spTgt spid="368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19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0" fill="hold" id="16"/>
                                        <p:tgtEl>
                                          <p:spTgt spid="368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0" fill="hold" id="17"/>
                                        <p:tgtEl>
                                          <p:spTgt spid="368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19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0" fill="hold" id="20"/>
                                        <p:tgtEl>
                                          <p:spTgt spid="368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0" fill="hold" id="21"/>
                                        <p:tgtEl>
                                          <p:spTgt spid="368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3800" b="1" i="1" smtClean="0">
                <a:solidFill>
                  <a:schemeClr val="hlink"/>
                </a:solidFill>
                <a:latin typeface="Franklin Gothic Medium" pitchFamily="34" charset="0"/>
              </a:rPr>
              <a:t>КОРОТКА БІОГРАФІЧНА ДОВІДКА</a:t>
            </a:r>
            <a:endParaRPr lang="ru-RU" sz="3800" b="1" i="1" smtClean="0">
              <a:solidFill>
                <a:schemeClr val="hlink"/>
              </a:solidFill>
              <a:latin typeface="Franklin Gothic Medium" pitchFamily="34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399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bg2"/>
                </a:solidFill>
              </a:rPr>
              <a:t>ІМ</a:t>
            </a:r>
            <a:r>
              <a:rPr lang="uk-UA" sz="2400" smtClean="0">
                <a:solidFill>
                  <a:schemeClr val="bg2"/>
                </a:solidFill>
                <a:sym typeface="Symbol" pitchFamily="18" charset="2"/>
              </a:rPr>
              <a:t>Я ПРИ НАРОДЖЕННІ: </a:t>
            </a:r>
            <a:r>
              <a:rPr lang="uk-UA" sz="2400" b="1" smtClean="0">
                <a:latin typeface="Times New Roman" pitchFamily="18" charset="0"/>
                <a:sym typeface="Symbol" pitchFamily="18" charset="2"/>
              </a:rPr>
              <a:t>Микола Васильович Гоголь-Яновський</a:t>
            </a:r>
            <a:endParaRPr lang="uk-UA" sz="2400" b="1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bg2"/>
                </a:solidFill>
                <a:sym typeface="Symbol" pitchFamily="18" charset="2"/>
              </a:rPr>
              <a:t>ДАТА НАРОДЖЕННЯ: </a:t>
            </a:r>
            <a:r>
              <a:rPr lang="uk-UA" sz="2400" b="1" smtClean="0">
                <a:latin typeface="Times New Roman" pitchFamily="18" charset="0"/>
                <a:sym typeface="Symbol" pitchFamily="18" charset="2"/>
              </a:rPr>
              <a:t>20 березня (1 квітня)</a:t>
            </a:r>
            <a:r>
              <a:rPr lang="uk-UA" sz="2400" b="1" smtClean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uk-UA" sz="2400" b="1" smtClean="0">
                <a:latin typeface="Times New Roman" pitchFamily="18" charset="0"/>
                <a:sym typeface="Symbol" pitchFamily="18" charset="2"/>
              </a:rPr>
              <a:t>1809  року</a:t>
            </a: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bg2"/>
                </a:solidFill>
                <a:sym typeface="Symbol" pitchFamily="18" charset="2"/>
              </a:rPr>
              <a:t>МІСЦЕ НАРОДЖЕННЯ:</a:t>
            </a:r>
            <a:r>
              <a:rPr lang="uk-UA" sz="2400" smtClean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uk-UA" sz="2400" b="1" smtClean="0">
                <a:latin typeface="Times New Roman" pitchFamily="18" charset="0"/>
                <a:sym typeface="Symbol" pitchFamily="18" charset="2"/>
              </a:rPr>
              <a:t>с. Великі Сорочинці на Полтавщині</a:t>
            </a:r>
            <a:endParaRPr lang="uk-UA" sz="2400" b="1" smtClean="0">
              <a:solidFill>
                <a:schemeClr val="bg1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bg2"/>
                </a:solidFill>
                <a:sym typeface="Symbol" pitchFamily="18" charset="2"/>
              </a:rPr>
              <a:t>ДАТА СМЕРТІ:</a:t>
            </a:r>
            <a:r>
              <a:rPr lang="uk-UA" sz="2400" smtClean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uk-UA" sz="2400" b="1" smtClean="0">
                <a:latin typeface="Times New Roman" pitchFamily="18" charset="0"/>
                <a:sym typeface="Symbol" pitchFamily="18" charset="2"/>
              </a:rPr>
              <a:t>21 лютого 1852 р.</a:t>
            </a: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bg2"/>
                </a:solidFill>
                <a:sym typeface="Symbol" pitchFamily="18" charset="2"/>
              </a:rPr>
              <a:t>МІСЦЕ СМЕРТІ:</a:t>
            </a:r>
            <a:r>
              <a:rPr lang="uk-UA" sz="2400" smtClean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uk-UA" sz="2400" b="1" smtClean="0">
                <a:latin typeface="Times New Roman" pitchFamily="18" charset="0"/>
                <a:sym typeface="Symbol" pitchFamily="18" charset="2"/>
              </a:rPr>
              <a:t>Москва</a:t>
            </a:r>
            <a:endParaRPr lang="uk-UA" sz="2400" b="1" smtClean="0">
              <a:solidFill>
                <a:schemeClr val="bg1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bg2"/>
                </a:solidFill>
                <a:sym typeface="Symbol" pitchFamily="18" charset="2"/>
              </a:rPr>
              <a:t>ПОХОДЖЕННЯ: </a:t>
            </a:r>
            <a:r>
              <a:rPr lang="uk-UA" sz="2400" b="1" smtClean="0">
                <a:latin typeface="Times New Roman" pitchFamily="18" charset="0"/>
                <a:sym typeface="Symbol" pitchFamily="18" charset="2"/>
              </a:rPr>
              <a:t>Перший у родині Гоголів, хто народився в званні </a:t>
            </a:r>
            <a:r>
              <a:rPr lang="uk-UA" sz="2400" b="1" i="1" smtClean="0">
                <a:latin typeface="Times New Roman" pitchFamily="18" charset="0"/>
                <a:sym typeface="Symbol" pitchFamily="18" charset="2"/>
              </a:rPr>
              <a:t>“потомственного російського дворянина”</a:t>
            </a: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bg2"/>
                </a:solidFill>
                <a:sym typeface="Symbol" pitchFamily="18" charset="2"/>
              </a:rPr>
              <a:t>ОСВІТА: </a:t>
            </a:r>
            <a:r>
              <a:rPr lang="ru-RU" sz="2400" b="1" smtClean="0">
                <a:latin typeface="Times New Roman" pitchFamily="18" charset="0"/>
                <a:sym typeface="Symbol" pitchFamily="18" charset="2"/>
              </a:rPr>
              <a:t>Полтавське повітове училище (1818-1819),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smtClean="0">
                <a:latin typeface="Times New Roman" pitchFamily="18" charset="0"/>
                <a:sym typeface="Symbol" pitchFamily="18" charset="2"/>
              </a:rPr>
              <a:t>      гімназія вищих наук у Ніжині</a:t>
            </a:r>
            <a:r>
              <a:rPr lang="ru-RU" sz="2400" smtClean="0">
                <a:latin typeface="Times New Roman" pitchFamily="18" charset="0"/>
                <a:sym typeface="Symbol" pitchFamily="18" charset="2"/>
              </a:rPr>
              <a:t> (</a:t>
            </a:r>
            <a:r>
              <a:rPr lang="ru-RU" sz="2400" b="1" smtClean="0">
                <a:latin typeface="Times New Roman" pitchFamily="18" charset="0"/>
                <a:sym typeface="Symbol" pitchFamily="18" charset="2"/>
              </a:rPr>
              <a:t>1821-1828) </a:t>
            </a:r>
            <a:endParaRPr lang="uk-UA" sz="2400" b="1" smtClean="0">
              <a:solidFill>
                <a:schemeClr val="bg2"/>
              </a:solidFill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bg2"/>
                </a:solidFill>
                <a:sym typeface="Symbol" pitchFamily="18" charset="2"/>
              </a:rPr>
              <a:t>РІД ДІЯЛЬНОСТІ:</a:t>
            </a:r>
            <a:r>
              <a:rPr lang="uk-UA" sz="2400" smtClean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uk-UA" sz="2400" b="1" smtClean="0">
                <a:latin typeface="Times New Roman" pitchFamily="18" charset="0"/>
                <a:sym typeface="Symbol" pitchFamily="18" charset="2"/>
              </a:rPr>
              <a:t>письменник</a:t>
            </a:r>
            <a:endParaRPr lang="uk-UA" sz="2400" b="1" smtClean="0">
              <a:solidFill>
                <a:schemeClr val="bg1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bg2"/>
                </a:solidFill>
                <a:sym typeface="Symbol" pitchFamily="18" charset="2"/>
              </a:rPr>
              <a:t>ЖАНРИ: </a:t>
            </a:r>
            <a:r>
              <a:rPr lang="uk-UA" sz="2400" b="1" smtClean="0">
                <a:latin typeface="Times New Roman" pitchFamily="18" charset="0"/>
                <a:sym typeface="Symbol" pitchFamily="18" charset="2"/>
              </a:rPr>
              <a:t>оповідання, повісті, комедії </a:t>
            </a:r>
            <a:endParaRPr lang="ru-RU" sz="2400" b="1" smtClean="0">
              <a:latin typeface="Times New Roman" pitchFamily="18" charset="0"/>
              <a:sym typeface="Symbol" pitchFamily="18" charset="2"/>
            </a:endParaRPr>
          </a:p>
        </p:txBody>
      </p:sp>
    </p:spTree>
    <p:custDataLst>
      <p:tags r:id="rId1"/>
    </p:custDataLst>
  </p:cSld>
  <p:clrMapOvr>
    <a:masterClrMapping/>
  </p:clrMapOvr>
  <p:transition spd="med" advTm="18062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101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10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101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23912"/>
          </a:xfrm>
        </p:spPr>
        <p:txBody>
          <a:bodyPr/>
          <a:lstStyle/>
          <a:p>
            <a:pPr eaLnBrk="1" hangingPunct="1"/>
            <a:r>
              <a:rPr lang="uk-UA" sz="3500" b="1" i="1" smtClean="0">
                <a:solidFill>
                  <a:schemeClr val="tx1"/>
                </a:solidFill>
              </a:rPr>
              <a:t>ТВОРЧИЙ ДОРОБОК М.В.ГОГОЛЯ</a:t>
            </a:r>
            <a:endParaRPr lang="ru-RU" sz="3500" b="1" i="1" smtClean="0">
              <a:solidFill>
                <a:schemeClr val="tx1"/>
              </a:solidFill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8675" y="836613"/>
            <a:ext cx="4505325" cy="602138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b="1" smtClean="0">
              <a:solidFill>
                <a:schemeClr val="accent2"/>
              </a:solidFill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uk-UA" sz="2800" b="1" smtClean="0">
                <a:latin typeface="Times New Roman" pitchFamily="18" charset="0"/>
              </a:rPr>
              <a:t>Збірки:</a:t>
            </a:r>
            <a:r>
              <a:rPr lang="uk-UA" sz="2800" b="1" i="1" smtClean="0">
                <a:latin typeface="Times New Roman" pitchFamily="18" charset="0"/>
              </a:rPr>
              <a:t>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uk-UA" sz="2800" b="1" i="1" smtClean="0">
                <a:solidFill>
                  <a:srgbClr val="4D4D4D"/>
                </a:solidFill>
                <a:latin typeface="Times New Roman" pitchFamily="18" charset="0"/>
              </a:rPr>
              <a:t>“Вечори на хуторі біля  </a:t>
            </a:r>
          </a:p>
          <a:p>
            <a:pPr eaLnBrk="1" hangingPunct="1">
              <a:buFont typeface="Wingdings" pitchFamily="2" charset="2"/>
              <a:buNone/>
            </a:pPr>
            <a:r>
              <a:rPr lang="uk-UA" sz="2800" b="1" i="1" smtClean="0">
                <a:solidFill>
                  <a:srgbClr val="4D4D4D"/>
                </a:solidFill>
                <a:latin typeface="Times New Roman" pitchFamily="18" charset="0"/>
              </a:rPr>
              <a:t>                   Диканьки”,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uk-UA" sz="2800" b="1" i="1" smtClean="0">
                <a:solidFill>
                  <a:srgbClr val="4D4D4D"/>
                </a:solidFill>
                <a:latin typeface="Times New Roman" pitchFamily="18" charset="0"/>
              </a:rPr>
              <a:t>“ Арабески”, “Миргород”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uk-UA" sz="2800" b="1" smtClean="0">
                <a:latin typeface="Times New Roman" pitchFamily="18" charset="0"/>
              </a:rPr>
              <a:t>Комедії:</a:t>
            </a:r>
            <a:r>
              <a:rPr lang="uk-UA" sz="2800" b="1" i="1" smtClean="0">
                <a:solidFill>
                  <a:srgbClr val="003366"/>
                </a:solidFill>
                <a:latin typeface="Times New Roman" pitchFamily="18" charset="0"/>
              </a:rPr>
              <a:t>  </a:t>
            </a:r>
            <a:r>
              <a:rPr lang="uk-UA" sz="2800" b="1" i="1" smtClean="0">
                <a:solidFill>
                  <a:srgbClr val="4D4D4D"/>
                </a:solidFill>
                <a:latin typeface="Times New Roman" pitchFamily="18" charset="0"/>
              </a:rPr>
              <a:t>“Ревізор”, “Одруження”, “Гравці”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uk-UA" sz="2800" b="1" smtClean="0">
                <a:latin typeface="Times New Roman" pitchFamily="18" charset="0"/>
              </a:rPr>
              <a:t>Повісті:</a:t>
            </a:r>
            <a:r>
              <a:rPr lang="uk-UA" sz="2800" b="1" i="1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uk-UA" sz="2800" b="1" i="1" smtClean="0">
                <a:solidFill>
                  <a:srgbClr val="4D4D4D"/>
                </a:solidFill>
                <a:latin typeface="Times New Roman" pitchFamily="18" charset="0"/>
              </a:rPr>
              <a:t>“Ніс”, “Шинель”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uk-UA" sz="2800" b="1" smtClean="0">
                <a:latin typeface="Times New Roman" pitchFamily="18" charset="0"/>
              </a:rPr>
              <a:t>Поема</a:t>
            </a:r>
            <a:r>
              <a:rPr lang="uk-UA" sz="2800" b="1" i="1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uk-UA" sz="2800" b="1" i="1" smtClean="0">
                <a:solidFill>
                  <a:srgbClr val="4D4D4D"/>
                </a:solidFill>
                <a:latin typeface="Times New Roman" pitchFamily="18" charset="0"/>
              </a:rPr>
              <a:t>“Мертві душі”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uk-UA" sz="2800" b="1" i="1" smtClean="0">
                <a:solidFill>
                  <a:srgbClr val="4D4D4D"/>
                </a:solidFill>
                <a:latin typeface="Times New Roman" pitchFamily="18" charset="0"/>
              </a:rPr>
              <a:t>та ін.</a:t>
            </a:r>
            <a:endParaRPr lang="ru-RU" sz="2800" b="1" i="1" smtClean="0">
              <a:solidFill>
                <a:srgbClr val="4D4D4D"/>
              </a:solidFill>
              <a:latin typeface="Times New Roman" pitchFamily="18" charset="0"/>
            </a:endParaRPr>
          </a:p>
        </p:txBody>
      </p:sp>
      <p:pic>
        <p:nvPicPr>
          <p:cNvPr id="19459" name="Picture 4" descr="Художник Ф.И. Соколов. Конец 20-го века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1268413"/>
            <a:ext cx="40322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1116013" y="4556125"/>
            <a:ext cx="24876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latin typeface="Times New Roman" pitchFamily="18" charset="0"/>
              </a:rPr>
              <a:t>Художник Ф.І. Соколов. </a:t>
            </a:r>
          </a:p>
          <a:p>
            <a:r>
              <a:rPr lang="ru-RU" sz="1600" b="1">
                <a:latin typeface="Times New Roman" pitchFamily="18" charset="0"/>
              </a:rPr>
              <a:t>Кінець 20-го століття.</a:t>
            </a:r>
          </a:p>
        </p:txBody>
      </p:sp>
    </p:spTree>
    <p:custDataLst>
      <p:tags r:id="rId1"/>
    </p:custDataLst>
  </p:cSld>
  <p:clrMapOvr>
    <a:masterClrMapping/>
  </p:clrMapOvr>
  <p:transition spd="med" advTm="21826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2" grpId="0"/>
      <p:bldP spid="138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7" name="Rectangle 7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7956550" cy="1143000"/>
          </a:xfrm>
        </p:spPr>
        <p:txBody>
          <a:bodyPr/>
          <a:lstStyle/>
          <a:p>
            <a:pPr eaLnBrk="1" hangingPunct="1"/>
            <a:r>
              <a:rPr lang="ru-RU" sz="3800" i="1" smtClean="0">
                <a:solidFill>
                  <a:schemeClr val="tx1"/>
                </a:solidFill>
                <a:latin typeface="Times New Roman" pitchFamily="18" charset="0"/>
              </a:rPr>
              <a:t>Будинок лікаря М.Я.Трохимівського у Сорочинцях, де народився М.Гоголь</a:t>
            </a:r>
          </a:p>
        </p:txBody>
      </p:sp>
      <p:sp>
        <p:nvSpPr>
          <p:cNvPr id="20482" name="Rectangle 5"/>
          <p:cNvSpPr>
            <a:spLocks noChangeArrowheads="1"/>
          </p:cNvSpPr>
          <p:nvPr/>
        </p:nvSpPr>
        <p:spPr bwMode="auto">
          <a:xfrm>
            <a:off x="0" y="2343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en-US"/>
          </a:p>
        </p:txBody>
      </p:sp>
      <p:pic>
        <p:nvPicPr>
          <p:cNvPr id="20483" name="Picture 4" descr="Дом доктора М.Я.Трохимовского в Сорочинцах, где родился Гоголь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755650" y="1916113"/>
            <a:ext cx="7812088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2816225" y="5399088"/>
            <a:ext cx="184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1200">
                <a:cs typeface="Times New Roman" pitchFamily="18" charset="0"/>
              </a:rPr>
              <a:t/>
            </a:r>
            <a:br>
              <a:rPr lang="ru-RU" sz="1200">
                <a:cs typeface="Times New Roman" pitchFamily="18" charset="0"/>
              </a:rPr>
            </a:br>
            <a:endParaRPr lang="ru-RU"/>
          </a:p>
        </p:txBody>
      </p:sp>
    </p:spTree>
    <p:custDataLst>
      <p:tags r:id="rId1"/>
    </p:custDataLst>
  </p:cSld>
  <p:clrMapOvr>
    <a:masterClrMapping/>
  </p:clrMapOvr>
  <p:transition spd="med" advTm="4532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7013"/>
            <a:ext cx="7477125" cy="1143000"/>
          </a:xfrm>
        </p:spPr>
        <p:txBody>
          <a:bodyPr/>
          <a:lstStyle/>
          <a:p>
            <a:pPr eaLnBrk="1" hangingPunct="1"/>
            <a:r>
              <a:rPr lang="ru-RU" sz="3800" smtClean="0"/>
              <a:t/>
            </a:r>
            <a:br>
              <a:rPr lang="ru-RU" sz="3800" smtClean="0"/>
            </a:br>
            <a:endParaRPr lang="ru-RU" sz="3800" smtClean="0"/>
          </a:p>
        </p:txBody>
      </p:sp>
      <p:pic>
        <p:nvPicPr>
          <p:cNvPr id="21506" name="Picture 5" descr="Гоголь Марина Ивановна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331913" y="1484313"/>
            <a:ext cx="2879725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4" descr="Гоголь Василий Афанасьевич"/>
          <p:cNvPicPr>
            <a:picLocks noChangeAspect="1" noChangeArrowheads="1"/>
          </p:cNvPicPr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4427538" y="1484313"/>
            <a:ext cx="2879725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0" y="1104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684213" y="4868863"/>
            <a:ext cx="3287712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1200">
                <a:cs typeface="Times New Roman" pitchFamily="18" charset="0"/>
              </a:rPr>
              <a:t/>
            </a:r>
            <a:br>
              <a:rPr lang="ru-RU" sz="1200">
                <a:cs typeface="Times New Roman" pitchFamily="18" charset="0"/>
              </a:rPr>
            </a:br>
            <a:r>
              <a:rPr lang="ru-RU" sz="2000">
                <a:latin typeface="Times New Roman" pitchFamily="18" charset="0"/>
                <a:cs typeface="Times New Roman" pitchFamily="18" charset="0"/>
              </a:rPr>
              <a:t>Мар</a:t>
            </a:r>
            <a:r>
              <a:rPr lang="ru-RU" sz="2000">
                <a:latin typeface="Times New Roman" pitchFamily="18" charset="0"/>
              </a:rPr>
              <a:t>і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2000">
                <a:latin typeface="Times New Roman" pitchFamily="18" charset="0"/>
              </a:rPr>
              <a:t>І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ван</a:t>
            </a:r>
            <a:r>
              <a:rPr lang="ru-RU" sz="2000">
                <a:latin typeface="Times New Roman" pitchFamily="18" charset="0"/>
              </a:rPr>
              <a:t>і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вна</a:t>
            </a:r>
            <a:r>
              <a:rPr lang="ru-RU" sz="2000">
                <a:latin typeface="Times New Roman" pitchFamily="18" charset="0"/>
              </a:rPr>
              <a:t> Косяровська </a:t>
            </a:r>
          </a:p>
          <a:p>
            <a:pPr algn="ctr"/>
            <a:r>
              <a:rPr lang="ru-RU" sz="2000">
                <a:latin typeface="Times New Roman" pitchFamily="18" charset="0"/>
              </a:rPr>
              <a:t>(1791-1868)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1763713" y="404813"/>
            <a:ext cx="49641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uk-UA" sz="3600" b="1" i="1">
                <a:latin typeface="Times New Roman" pitchFamily="18" charset="0"/>
              </a:rPr>
              <a:t>Батьки Миколи Гоголя</a:t>
            </a:r>
            <a:endParaRPr lang="ru-RU" sz="3600" b="1" i="1">
              <a:latin typeface="Times New Roman" pitchFamily="18" charset="0"/>
            </a:endParaRPr>
          </a:p>
        </p:txBody>
      </p:sp>
      <p:sp>
        <p:nvSpPr>
          <p:cNvPr id="104458" name="Rectangle 10"/>
          <p:cNvSpPr>
            <a:spLocks noChangeArrowheads="1"/>
          </p:cNvSpPr>
          <p:nvPr/>
        </p:nvSpPr>
        <p:spPr bwMode="auto">
          <a:xfrm>
            <a:off x="4067175" y="5084763"/>
            <a:ext cx="37449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Times New Roman" pitchFamily="18" charset="0"/>
              </a:rPr>
              <a:t>Василь Опанасович Гоголь-Яновський</a:t>
            </a:r>
            <a:r>
              <a:rPr lang="ru-RU" sz="2000" b="1">
                <a:latin typeface="Times New Roman" pitchFamily="18" charset="0"/>
              </a:rPr>
              <a:t> </a:t>
            </a:r>
            <a:r>
              <a:rPr lang="ru-RU" sz="2000">
                <a:latin typeface="Times New Roman" pitchFamily="18" charset="0"/>
              </a:rPr>
              <a:t> (1777 - 1825) </a:t>
            </a:r>
          </a:p>
        </p:txBody>
      </p:sp>
    </p:spTree>
    <p:custDataLst>
      <p:tags r:id="rId1"/>
    </p:custDataLst>
  </p:cSld>
  <p:clrMapOvr>
    <a:masterClrMapping/>
  </p:clrMapOvr>
  <p:transition spd="med" advTm="1028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4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4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4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4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04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44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44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44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44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1044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4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4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4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4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104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027988" cy="1143000"/>
          </a:xfrm>
        </p:spPr>
        <p:txBody>
          <a:bodyPr/>
          <a:lstStyle/>
          <a:p>
            <a:pPr algn="ctr" eaLnBrk="1" hangingPunct="1"/>
            <a:r>
              <a:rPr lang="ru-RU" b="1" i="1" smtClean="0">
                <a:solidFill>
                  <a:srgbClr val="4D4D4D"/>
                </a:solidFill>
                <a:latin typeface="Times New Roman" pitchFamily="18" charset="0"/>
              </a:rPr>
              <a:t>Батьківський  дім у Василівці</a:t>
            </a:r>
            <a:r>
              <a:rPr lang="en-US" b="1" i="1" smtClean="0">
                <a:solidFill>
                  <a:srgbClr val="4D4D4D"/>
                </a:solidFill>
                <a:latin typeface="Times New Roman" pitchFamily="18" charset="0"/>
              </a:rPr>
              <a:t/>
            </a:r>
            <a:br>
              <a:rPr lang="en-US" b="1" i="1" smtClean="0">
                <a:solidFill>
                  <a:srgbClr val="4D4D4D"/>
                </a:solidFill>
                <a:latin typeface="Times New Roman" pitchFamily="18" charset="0"/>
              </a:rPr>
            </a:br>
            <a:r>
              <a:rPr lang="en-US" b="1" i="1" smtClean="0">
                <a:solidFill>
                  <a:srgbClr val="4D4D4D"/>
                </a:solidFill>
                <a:latin typeface="Times New Roman" pitchFamily="18" charset="0"/>
              </a:rPr>
              <a:t>(</a:t>
            </a:r>
            <a:r>
              <a:rPr lang="uk-UA" b="1" i="1" smtClean="0">
                <a:solidFill>
                  <a:srgbClr val="4D4D4D"/>
                </a:solidFill>
                <a:latin typeface="Times New Roman" pitchFamily="18" charset="0"/>
              </a:rPr>
              <a:t>Яновщині</a:t>
            </a:r>
            <a:r>
              <a:rPr lang="en-US" b="1" i="1" smtClean="0">
                <a:solidFill>
                  <a:srgbClr val="4D4D4D"/>
                </a:solidFill>
                <a:latin typeface="Times New Roman" pitchFamily="18" charset="0"/>
              </a:rPr>
              <a:t>)</a:t>
            </a:r>
            <a:r>
              <a:rPr lang="ru-RU" sz="3400" smtClean="0"/>
              <a:t> </a:t>
            </a:r>
          </a:p>
        </p:txBody>
      </p:sp>
      <p:pic>
        <p:nvPicPr>
          <p:cNvPr id="107525" name="Picture 5" descr="Родительский дом в Васильевк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1773238"/>
            <a:ext cx="604837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med" advTm="11297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611188" y="2060575"/>
            <a:ext cx="8208962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3200">
                <a:latin typeface="Georgia" pitchFamily="18" charset="0"/>
              </a:rPr>
              <a:t>Крім Миколи, у Василя та Марії Гоголів було п</a:t>
            </a:r>
            <a:r>
              <a:rPr lang="ru-RU" sz="3200">
                <a:latin typeface="Georgia" pitchFamily="18" charset="0"/>
                <a:cs typeface="Arial" charset="0"/>
              </a:rPr>
              <a:t>’</a:t>
            </a:r>
            <a:r>
              <a:rPr lang="ru-RU" sz="3200">
                <a:latin typeface="Georgia" pitchFamily="18" charset="0"/>
              </a:rPr>
              <a:t>ятеро дітей - син Іван (1810 - 1819), доньки Марія (1811 - 1844), Анна (1821 - 1893), Єлизавета (1823 - 1864), Ольга (1825 - 1907). Батьки Гоголя уважались поміщиками середньої руки й мали 1000 десятин землі та 400 душ кріпаків-селян. 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156575" cy="1139825"/>
          </a:xfrm>
        </p:spPr>
        <p:txBody>
          <a:bodyPr/>
          <a:lstStyle/>
          <a:p>
            <a:pPr algn="ctr" eaLnBrk="1" hangingPunct="1"/>
            <a:r>
              <a:rPr lang="uk-UA" b="1" i="1" smtClean="0">
                <a:solidFill>
                  <a:srgbClr val="464F17"/>
                </a:solidFill>
                <a:latin typeface="Georgia" pitchFamily="18" charset="0"/>
              </a:rPr>
              <a:t>Родина Гоголів-Яновських</a:t>
            </a:r>
            <a:endParaRPr lang="ru-RU" b="1" i="1" smtClean="0">
              <a:solidFill>
                <a:srgbClr val="464F17"/>
              </a:solidFill>
              <a:latin typeface="Georgia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 advTm="17078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2.5|2.3|1.3|1.7|1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5|2.2|1.8|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10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.9|2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|2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2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4.5|7.2|1.9|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2.8|2.3|2.4|4.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9|2.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9|2.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2.8|2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2.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5.7|1.5|2.2|7.3|4.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.2|3.3|2.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2.8|1.7|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.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3|2.5|5.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|2|4.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4|5.5|3.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.6|2|1.6|0.9|6.5|4.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3|4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4.2|3.4|2.1|2.2|1.6|1.9|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3.2|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9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.4|2.3"/>
</p:tagLst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1600</TotalTime>
  <Words>684</Words>
  <Application>Microsoft Office PowerPoint</Application>
  <PresentationFormat>Экран (4:3)</PresentationFormat>
  <Paragraphs>119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30</vt:i4>
      </vt:variant>
    </vt:vector>
  </HeadingPairs>
  <TitlesOfParts>
    <vt:vector size="43" baseType="lpstr">
      <vt:lpstr>Arial</vt:lpstr>
      <vt:lpstr>Garamond</vt:lpstr>
      <vt:lpstr>Wingdings</vt:lpstr>
      <vt:lpstr>Calibri</vt:lpstr>
      <vt:lpstr>Arial Black</vt:lpstr>
      <vt:lpstr>Times New Roman</vt:lpstr>
      <vt:lpstr>Monotype Corsiva</vt:lpstr>
      <vt:lpstr>Franklin Gothic Medium</vt:lpstr>
      <vt:lpstr>Symbol</vt:lpstr>
      <vt:lpstr>Georgia</vt:lpstr>
      <vt:lpstr>Courier New</vt:lpstr>
      <vt:lpstr>Край</vt:lpstr>
      <vt:lpstr>Край</vt:lpstr>
      <vt:lpstr>Микола  Васильович Гоголь  і Україна</vt:lpstr>
      <vt:lpstr>Микола  Васильович Гоголь (1809-1852) –  видатний російський  письменник</vt:lpstr>
      <vt:lpstr>«Кожному визначає Бог дорогу, не схожу на ту, яку призначено проходити іншому, і не можна міряти всіх одним і тим самим аршином».                                   М.Гоголь</vt:lpstr>
      <vt:lpstr>КОРОТКА БІОГРАФІЧНА ДОВІДКА</vt:lpstr>
      <vt:lpstr>ТВОРЧИЙ ДОРОБОК М.В.ГОГОЛЯ</vt:lpstr>
      <vt:lpstr>Будинок лікаря М.Я.Трохимівського у Сорочинцях, де народився М.Гоголь</vt:lpstr>
      <vt:lpstr> </vt:lpstr>
      <vt:lpstr>Батьківський  дім у Василівці (Яновщині) </vt:lpstr>
      <vt:lpstr>Родина Гоголів-Яновських</vt:lpstr>
      <vt:lpstr>Ніжин. Гімназія вищих наук </vt:lpstr>
      <vt:lpstr>Подорож Україною</vt:lpstr>
      <vt:lpstr>САНКТ-ПЕТЕРБУРГ </vt:lpstr>
      <vt:lpstr>«Все свои ныне печатные грехи я писал в Петербурге, и именно тогда, когда я был занят должностью, когда мне было некогда, среди этой живости и перемены занятий, и чем я веселее провел канун, тем вдохновеннее возвращался домой, тем свежее у меня было утро».                           Н.В.Гоголь </vt:lpstr>
      <vt:lpstr>Дружба з Пушкіним</vt:lpstr>
      <vt:lpstr>Комедія “Ревізор”</vt:lpstr>
      <vt:lpstr>Робочий стіл письменника</vt:lpstr>
      <vt:lpstr>ГОГОЛЬ ЗА КОРДОНОМ</vt:lpstr>
      <vt:lpstr>МИКОЛА ВАСИЛЬОВИЧ ВІДВІДУЄ РІДНУ ДОМІВКУ</vt:lpstr>
      <vt:lpstr>Останні роки життя М.Гоголя</vt:lpstr>
      <vt:lpstr>Колишня могила М.В. Гоголя в  Свято-Даниловому монастирі у Москві </vt:lpstr>
      <vt:lpstr>Слайд 21</vt:lpstr>
      <vt:lpstr>Слайд 22</vt:lpstr>
      <vt:lpstr>Слайд 23</vt:lpstr>
      <vt:lpstr>Слайд 24</vt:lpstr>
      <vt:lpstr>На місці, де любив у свій   час  бувати Гоголь, на березі відомої Миргородської калюжі, описаної в одному з його творів, з′явився пам´ятник письменнику. </vt:lpstr>
      <vt:lpstr> 26 квітня 1909 року    до 100-річчя з дня народження   М. В. Гоголя в Москві відбулося відкриття пам'ятника      </vt:lpstr>
      <vt:lpstr>Слайд 27</vt:lpstr>
      <vt:lpstr>Слайд 28</vt:lpstr>
      <vt:lpstr>Слайд 29</vt:lpstr>
      <vt:lpstr> Італія. Рим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МИКОЛА ВАСИЛЬВИЧ ГОГОЛЬ (1809-1852)</dc:title>
  <dc:creator>Admin</dc:creator>
  <cp:lastModifiedBy>Makas</cp:lastModifiedBy>
  <cp:revision>135</cp:revision>
  <dcterms:created xsi:type="dcterms:W3CDTF">2009-01-04T14:12:01Z</dcterms:created>
  <dcterms:modified xsi:type="dcterms:W3CDTF">2011-12-29T12:15:57Z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737971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D5.0.6</vt:lpwstr>
  </property>
</Properties>
</file>