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87" r:id="rId4"/>
    <p:sldId id="288" r:id="rId5"/>
    <p:sldId id="289" r:id="rId6"/>
    <p:sldId id="273" r:id="rId7"/>
    <p:sldId id="274" r:id="rId8"/>
    <p:sldId id="277" r:id="rId9"/>
    <p:sldId id="275" r:id="rId10"/>
    <p:sldId id="276" r:id="rId11"/>
    <p:sldId id="278" r:id="rId12"/>
    <p:sldId id="279" r:id="rId13"/>
    <p:sldId id="280" r:id="rId14"/>
    <p:sldId id="281" r:id="rId15"/>
    <p:sldId id="282" r:id="rId16"/>
    <p:sldId id="283" r:id="rId17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4005064"/>
            <a:ext cx="601216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05264"/>
            <a:ext cx="6400800" cy="10339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7081A-0D87-4B08-93EC-E6573441B283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7B9C-50F5-466B-B8DC-6CA21B8CA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F48C-82E8-4506-AD84-ADD31D1046F4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C4E51-F3BE-4495-963C-DFEC6EDA43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98D4D-DE62-4038-92FB-E567ECA34710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38AA0-29B1-4723-8246-EC854C3CA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63221-AA70-45C6-A4F8-D41548901203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A38AB-D5F8-469E-8097-45153ABB1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7BDED-9AC1-43C2-A987-DCF5F33D9D95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63B35-CD2D-4A90-BA04-89BE271136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124A4-5B77-435D-9F98-E06FE0CB0CB5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416F4-DC86-437F-BDD9-0C6A99931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31F24-B730-4D87-8974-C131EC431746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FADF2-46EE-4162-85F1-4AAA97839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DCE54-7911-4AAE-BECA-35251D7793EF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48C5-BD65-4DD4-B55B-2E22DF99BE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3FD96-EF14-44F9-9D98-790DA06F47DA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49F9-D66F-40D8-A4F4-D66D8C9D4A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9362A-A342-4E90-B5B3-F73B55082D02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A4395-441E-46FC-A178-3AC0D2074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CAFD2-D3BC-4551-B266-29A58A72206A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3526F-1DE4-4F20-9026-334C63147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D5FCF9-CF79-4ED8-BC66-CACB33612AD5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8E1AD9-EB57-4609-8D42-EA619C730C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09" y="0"/>
            <a:ext cx="917320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6158" y="1035170"/>
            <a:ext cx="69182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i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4000" b="1" i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Творчий </a:t>
            </a:r>
            <a:r>
              <a:rPr lang="uk-UA" sz="4000" b="1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портрет </a:t>
            </a:r>
          </a:p>
          <a:p>
            <a:pPr algn="ctr"/>
            <a:endParaRPr lang="uk-UA" sz="3200" b="1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2400" b="1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керівника гуртка</a:t>
            </a:r>
          </a:p>
          <a:p>
            <a:pPr algn="ctr"/>
            <a:endParaRPr lang="uk-UA" sz="3200" b="1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3200" b="1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</a:t>
            </a:r>
            <a:r>
              <a:rPr lang="uk-UA" sz="3200" b="1" i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Кузів Марії Ярославівни</a:t>
            </a:r>
            <a:endParaRPr lang="uk-UA" sz="3200" b="1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28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188913"/>
            <a:ext cx="8496300" cy="2232025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Почесно для Розмарії було виступати в столиці Греції – Афінах,  у Польщі на фестивалях   ‘’Мій перший крок і наступний ‘’ ( м. Ключборк ) та   на ‘’Танцювальній фієсті’’  в рамках проекту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‘’Магія двох культур ‘’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7550" y="4416425"/>
            <a:ext cx="3525838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2888" y="4962525"/>
            <a:ext cx="2519362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5" y="2347913"/>
            <a:ext cx="299085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 descr="dAzZej5ZEF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221456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7"/>
          <p:cNvSpPr>
            <a:spLocks noGrp="1"/>
          </p:cNvSpPr>
          <p:nvPr>
            <p:ph type="title"/>
          </p:nvPr>
        </p:nvSpPr>
        <p:spPr>
          <a:xfrm>
            <a:off x="107504" y="49213"/>
            <a:ext cx="8579296" cy="1368425"/>
          </a:xfrm>
        </p:spPr>
        <p:txBody>
          <a:bodyPr/>
          <a:lstStyle/>
          <a:p>
            <a:r>
              <a:rPr lang="uk-UA" sz="3200" dirty="0" smtClean="0"/>
              <a:t>	</a:t>
            </a:r>
            <a:r>
              <a:rPr lang="uk-UA" sz="3200" b="1" dirty="0" smtClean="0">
                <a:solidFill>
                  <a:schemeClr val="bg2">
                    <a:lumMod val="25000"/>
                  </a:schemeClr>
                </a:solidFill>
              </a:rPr>
              <a:t>Фестиваль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</a:rPr>
              <a:t>‘’</a:t>
            </a:r>
            <a:r>
              <a:rPr lang="uk-UA" sz="3200" b="1" dirty="0" smtClean="0">
                <a:solidFill>
                  <a:schemeClr val="bg2">
                    <a:lumMod val="25000"/>
                  </a:schemeClr>
                </a:solidFill>
              </a:rPr>
              <a:t>Сонце. Радість і краса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</a:rPr>
              <a:t>’’</a:t>
            </a:r>
            <a:r>
              <a:rPr lang="uk-UA" sz="32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uk-UA" sz="32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uk-UA" sz="3200" b="1" dirty="0" smtClean="0">
                <a:solidFill>
                  <a:schemeClr val="bg2">
                    <a:lumMod val="25000"/>
                  </a:schemeClr>
                </a:solidFill>
              </a:rPr>
              <a:t>( Болгарія)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2157" y="861436"/>
            <a:ext cx="3310940" cy="1862951"/>
          </a:xfrm>
          <a:effectLst>
            <a:softEdge rad="112500"/>
          </a:effectLst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4335" y="3012163"/>
            <a:ext cx="3371104" cy="18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19553880_141375316437748_5146012205200256239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835" y="2931857"/>
            <a:ext cx="2238003" cy="3730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3928" y="1064862"/>
            <a:ext cx="3295188" cy="197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2120" y="4797152"/>
            <a:ext cx="3632235" cy="218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3" name="Рисунок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55900" y="3514725"/>
            <a:ext cx="19986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7291976" y="587318"/>
            <a:ext cx="1808689" cy="237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		</a:t>
            </a:r>
            <a:endParaRPr lang="ru-RU" smtClean="0"/>
          </a:p>
        </p:txBody>
      </p:sp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738" y="1442725"/>
            <a:ext cx="3159136" cy="236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-180975" y="88900"/>
            <a:ext cx="8445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Відкритий дитячо-юнацький конкурс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‘’</a:t>
            </a:r>
            <a:r>
              <a:rPr lang="uk-UA" sz="32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Мистецький вулик-2016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’’</a:t>
            </a:r>
            <a:r>
              <a:rPr lang="uk-UA" sz="32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( с.Жуків) 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215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63739" y="4003068"/>
            <a:ext cx="4046222" cy="2770720"/>
          </a:xfrm>
          <a:effectLst>
            <a:softEdge rad="112500"/>
          </a:effec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9961" y="1584958"/>
            <a:ext cx="4301223" cy="241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7" descr="20161002_1628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88076" y="4365105"/>
            <a:ext cx="4155924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		</a:t>
            </a:r>
            <a:endParaRPr lang="ru-RU" smtClean="0"/>
          </a:p>
        </p:txBody>
      </p:sp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142875" y="139700"/>
            <a:ext cx="903605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Зразковий ансамбль танцю «Розмарія» на міському фестивалі—конкурсі хореографічних колективів закладів освіти міста виборов право представляти школи Бережан на обласному етапі  (2018)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4025395"/>
            <a:ext cx="4016805" cy="3015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2426" y="3342544"/>
            <a:ext cx="3285718" cy="2462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073" y="2131560"/>
            <a:ext cx="3519048" cy="2639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		</a:t>
            </a:r>
            <a:endParaRPr lang="ru-RU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2" y="2664176"/>
            <a:ext cx="3204434" cy="2199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709613" y="47625"/>
            <a:ext cx="46005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Участь у міських заходах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9726" y="859414"/>
            <a:ext cx="2272035" cy="3029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0119" y="2380578"/>
            <a:ext cx="2635316" cy="231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761" y="152529"/>
            <a:ext cx="2845137" cy="189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252412" y="519348"/>
            <a:ext cx="3287736" cy="1972898"/>
          </a:xfrm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3519107" y="4015889"/>
            <a:ext cx="2642773" cy="198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084168" y="5022101"/>
            <a:ext cx="3059832" cy="1835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814115" y="4785619"/>
            <a:ext cx="2726033" cy="204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1042988" y="404813"/>
            <a:ext cx="7581900" cy="766762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‘’</a:t>
            </a:r>
            <a:r>
              <a:rPr lang="uk-UA" sz="32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Розмарія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’’</a:t>
            </a:r>
            <a:r>
              <a:rPr lang="uk-UA" sz="32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 – активний учасник гімназійних свят, семінарів, зустрічей…</a:t>
            </a:r>
            <a:endParaRPr lang="ru-RU" sz="3200" b="1" dirty="0" smtClean="0">
              <a:solidFill>
                <a:schemeClr val="bg2">
                  <a:lumMod val="25000"/>
                </a:schemeClr>
              </a:solidFill>
              <a:latin typeface="Arial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654903" y="989309"/>
            <a:ext cx="2540100" cy="1905075"/>
          </a:xfrm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7262" y="1212025"/>
            <a:ext cx="3084021" cy="173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2470" y="3284984"/>
            <a:ext cx="2924856" cy="2193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628602" y="2025722"/>
            <a:ext cx="2641781" cy="198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627784" y="2805486"/>
            <a:ext cx="2740444" cy="2055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935094" y="4509120"/>
            <a:ext cx="3245510" cy="243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962174" y="4802918"/>
            <a:ext cx="2940508" cy="2205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96" y="4779194"/>
            <a:ext cx="2726804" cy="20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5" y="2464840"/>
            <a:ext cx="48245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Зразковий ансамбль танцю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‘’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Розмарія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’’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Бережанської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школи-гімназії  бажає вам </a:t>
            </a:r>
            <a:r>
              <a:rPr lang="uk-UA" sz="2400" b="1" dirty="0" smtClean="0">
                <a:solidFill>
                  <a:schemeClr val="tx2">
                    <a:lumMod val="75000"/>
                  </a:schemeClr>
                </a:solidFill>
              </a:rPr>
              <a:t>хорошого настрою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та досягненн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я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творчих результатів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939" y="4437112"/>
            <a:ext cx="2991257" cy="224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37" y="274045"/>
            <a:ext cx="2649042" cy="213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43" y="122880"/>
            <a:ext cx="354935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96" y="2407596"/>
            <a:ext cx="3077049" cy="230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13211"/>
            <a:ext cx="2148074" cy="176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5" y="4715251"/>
            <a:ext cx="2807028" cy="21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"/>
          <p:cNvSpPr txBox="1">
            <a:spLocks/>
          </p:cNvSpPr>
          <p:nvPr/>
        </p:nvSpPr>
        <p:spPr>
          <a:xfrm>
            <a:off x="539552" y="3933056"/>
            <a:ext cx="7272808" cy="2924944"/>
          </a:xfrm>
          <a:prstGeom prst="rect">
            <a:avLst/>
          </a:prstGeom>
        </p:spPr>
        <p:txBody>
          <a:bodyPr anchor="t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uk-UA" sz="1800" i="1" dirty="0" smtClean="0">
                <a:latin typeface="Times New Roman" pitchFamily="18" charset="0"/>
                <a:cs typeface="Times New Roman" pitchFamily="18" charset="0"/>
              </a:rPr>
              <a:t>У 1989 році закінчила Теребовлянське культосвітнє училище, відділ «Хореографія»</a:t>
            </a:r>
          </a:p>
          <a:p>
            <a:pPr algn="just">
              <a:lnSpc>
                <a:spcPct val="150000"/>
              </a:lnSpc>
            </a:pPr>
            <a:r>
              <a:rPr lang="uk-UA" sz="1800" i="1" dirty="0" smtClean="0">
                <a:latin typeface="Times New Roman" pitchFamily="18" charset="0"/>
                <a:cs typeface="Times New Roman" pitchFamily="18" charset="0"/>
              </a:rPr>
              <a:t>У 1995 році закінчила Рівненський інститут культури, спеціальність «Культурологія. Педагогіка української народної творчості. Народне виконавство».</a:t>
            </a:r>
          </a:p>
          <a:p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232248" cy="3832846"/>
          </a:xfrm>
          <a:prstGeom prst="rect">
            <a:avLst/>
          </a:prstGeom>
        </p:spPr>
      </p:pic>
      <p:sp>
        <p:nvSpPr>
          <p:cNvPr id="10" name="Текст 11"/>
          <p:cNvSpPr txBox="1">
            <a:spLocks/>
          </p:cNvSpPr>
          <p:nvPr/>
        </p:nvSpPr>
        <p:spPr bwMode="auto">
          <a:xfrm>
            <a:off x="2915816" y="476672"/>
            <a:ext cx="576064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Кузів Марія Ярославівна</a:t>
            </a:r>
          </a:p>
          <a:p>
            <a:pPr algn="l"/>
            <a:endParaRPr lang="uk-UA" sz="9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освіта: вища</a:t>
            </a:r>
          </a:p>
          <a:p>
            <a:pPr algn="l">
              <a:lnSpc>
                <a:spcPct val="150000"/>
              </a:lnSpc>
            </a:pP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педагогічний стаж – 26 років</a:t>
            </a:r>
          </a:p>
          <a:p>
            <a:pPr algn="l"/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64704"/>
            <a:ext cx="4608512" cy="345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51521" y="764704"/>
            <a:ext cx="4608512" cy="5400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Моє педагогічне кредо:</a:t>
            </a:r>
            <a:r>
              <a:rPr lang="uk-UA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/>
              <a:t>  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i="1" dirty="0" smtClean="0"/>
              <a:t>Учень – це факел, який потрібно запалити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!»</a:t>
            </a:r>
            <a:br>
              <a:rPr lang="uk-UA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uk-UA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Життєве кредо: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Танець це життя, жити треба так як танцювати».</a:t>
            </a:r>
            <a:br>
              <a:rPr lang="uk-UA" sz="2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Моє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педагогічне  переконання: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        «Кожна дитина – це неповторна та унікальна індивідуальність».</a:t>
            </a:r>
            <a:br>
              <a:rPr lang="uk-UA" sz="24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674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3024336" cy="345638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95536" y="1052736"/>
            <a:ext cx="8424936" cy="4968552"/>
          </a:xfrm>
          <a:prstGeom prst="rect">
            <a:avLst/>
          </a:prstGeom>
          <a:effectLst/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uk-UA" sz="4000" i="1" smtClean="0"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Проблемна тема: </a:t>
            </a:r>
            <a:r>
              <a:rPr lang="uk-UA" sz="2000" i="1" smtClean="0"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i="1" smtClean="0"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uk-UA" sz="280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«Формування ключових компетентностей учнів на основі використання новітніх педагогічних технологій в освітньому процесі»</a:t>
            </a:r>
            <a:endParaRPr lang="ru-RU" sz="28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74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692696"/>
            <a:ext cx="8784976" cy="5616624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uk-UA" sz="1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400" i="1" smtClean="0"/>
              <a:t>Методика викладання хореографії</a:t>
            </a:r>
            <a:br>
              <a:rPr lang="ru-RU" sz="2400" i="1" smtClean="0"/>
            </a:br>
            <a:r>
              <a:rPr lang="uk-UA" sz="1400" smtClean="0"/>
              <a:t/>
            </a:r>
            <a:br>
              <a:rPr lang="uk-UA" sz="1400" smtClean="0"/>
            </a:br>
            <a:r>
              <a:rPr lang="uk-UA" sz="1500" smtClean="0"/>
              <a:t>- Цілі і задачі викладання хореографії в системі закладів освіти. Концепція розвитку мистецької освіти. Формування навичок й умінь у хореографічному мистецтві. Принципи, методи і форми хореографічного навчання.</a:t>
            </a:r>
            <a:br>
              <a:rPr lang="uk-UA" sz="1500" smtClean="0"/>
            </a:br>
            <a:r>
              <a:rPr lang="uk-UA" sz="1500" smtClean="0"/>
              <a:t>- Розвиток художнього смаку в процесі формування світогляду, пізнання навколишнього світу. Розвиток логіки, пам’яті, уваги, творчої активності, смаку в процесі хореографічної діяльності.</a:t>
            </a:r>
            <a:br>
              <a:rPr lang="uk-UA" sz="1500" smtClean="0"/>
            </a:br>
            <a:r>
              <a:rPr lang="uk-UA" sz="1500" smtClean="0"/>
              <a:t>- Розвиток на уроках хореографії фізичних якостей дітей: реакції, гнучкості, пластичності, координації рухів, сили м’язів, стійкості. Відпрацювання техніки виконання нових рухів.</a:t>
            </a:r>
            <a:br>
              <a:rPr lang="uk-UA" sz="1500" smtClean="0"/>
            </a:br>
            <a:r>
              <a:rPr lang="uk-UA" sz="1500" smtClean="0"/>
              <a:t>- Основні принципи побудови уроку з хореографії: структура, зміст, відповідність частин уроку, темп, музичний супровід уроку. Розвиток музичності, виконавської і танцювальної техніки.</a:t>
            </a:r>
            <a:br>
              <a:rPr lang="uk-UA" sz="1500" smtClean="0"/>
            </a:br>
            <a:r>
              <a:rPr lang="uk-UA" sz="1500" smtClean="0"/>
              <a:t>- Методика побудови уроку класичного танцю та методика складання комбінацій екзерсису, allegro.</a:t>
            </a:r>
            <a:br>
              <a:rPr lang="uk-UA" sz="1500" smtClean="0"/>
            </a:br>
            <a:r>
              <a:rPr lang="uk-UA" sz="1500" smtClean="0"/>
              <a:t>- Методика побудови уроку народно сценічного і українського народного танців та методика складання комбінацій на основі лексичних угрупувань</a:t>
            </a:r>
            <a:br>
              <a:rPr lang="uk-UA" sz="1500" smtClean="0"/>
            </a:br>
            <a:r>
              <a:rPr lang="uk-UA" sz="1500" smtClean="0"/>
              <a:t>- Методика підготовки і проведення уроку з хореографії. Підготовча робота вчителя з хореографічних дисциплін. План - конспект уроку</a:t>
            </a:r>
            <a:br>
              <a:rPr lang="uk-UA" sz="1500" smtClean="0"/>
            </a:br>
            <a:r>
              <a:rPr lang="uk-UA" sz="1500" smtClean="0"/>
              <a:t>- Основні вимоги до програм з хореографічної діяльності. </a:t>
            </a:r>
            <a:br>
              <a:rPr lang="uk-UA" sz="1500" smtClean="0"/>
            </a:br>
            <a:r>
              <a:rPr lang="uk-UA" sz="1500" smtClean="0"/>
              <a:t>- Види планування хореографічного навчання в системі закладів освіти..</a:t>
            </a:r>
            <a:br>
              <a:rPr lang="uk-UA" sz="1500" smtClean="0"/>
            </a:br>
            <a:r>
              <a:rPr lang="uk-UA" sz="1500" smtClean="0"/>
              <a:t>- Методи підвищення творчої активності дітей під час хореографічної діяльності</a:t>
            </a:r>
            <a:br>
              <a:rPr lang="uk-UA" sz="1500" smtClean="0"/>
            </a:br>
            <a:r>
              <a:rPr lang="uk-UA" sz="1500" smtClean="0"/>
              <a:t>- Вчитель як організатор і керівник навчального процесу.</a:t>
            </a:r>
            <a:br>
              <a:rPr lang="uk-UA" sz="1500" smtClean="0"/>
            </a:br>
            <a:r>
              <a:rPr lang="ru-RU" sz="1500" smtClean="0"/>
              <a:t>- </a:t>
            </a:r>
            <a:r>
              <a:rPr lang="uk-UA" sz="1500" smtClean="0"/>
              <a:t>Визначення і використання дидактичного і методичних  матеріалів в процесі хореографічного навчання.</a:t>
            </a:r>
            <a:br>
              <a:rPr lang="uk-UA" sz="1500" smtClean="0"/>
            </a:br>
            <a:r>
              <a:rPr lang="uk-UA" sz="1500" smtClean="0"/>
              <a:t>- Педагогічна майстерність. Особистісні якості вчителя танцю. Вимоги до педагогічної діяльності хореографа.</a:t>
            </a:r>
            <a:br>
              <a:rPr lang="uk-UA" sz="1500" smtClean="0"/>
            </a:b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40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2"/>
          <p:cNvSpPr>
            <a:spLocks noGrp="1"/>
          </p:cNvSpPr>
          <p:nvPr>
            <p:ph idx="1"/>
          </p:nvPr>
        </p:nvSpPr>
        <p:spPr>
          <a:xfrm>
            <a:off x="209550" y="188913"/>
            <a:ext cx="8782050" cy="589121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b="1" dirty="0" smtClean="0">
                <a:solidFill>
                  <a:schemeClr val="tx2"/>
                </a:solidFill>
              </a:rPr>
              <a:t>Колектив починав своє життя у </a:t>
            </a:r>
            <a:r>
              <a:rPr lang="ru-RU" b="1" dirty="0" smtClean="0">
                <a:solidFill>
                  <a:schemeClr val="tx2"/>
                </a:solidFill>
              </a:rPr>
              <a:t>1994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році</a:t>
            </a:r>
            <a:r>
              <a:rPr lang="uk-UA" b="1" dirty="0" smtClean="0">
                <a:solidFill>
                  <a:schemeClr val="tx2"/>
                </a:solidFill>
              </a:rPr>
              <a:t>.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Засновником і незмінним керівником є</a:t>
            </a:r>
            <a:r>
              <a:rPr lang="en-US" b="1" dirty="0" smtClean="0">
                <a:solidFill>
                  <a:schemeClr val="tx2"/>
                </a:solidFill>
              </a:rPr>
              <a:t>  </a:t>
            </a:r>
          </a:p>
          <a:p>
            <a:pPr marL="0" indent="0" algn="ctr">
              <a:buFont typeface="Arial" charset="0"/>
              <a:buNone/>
            </a:pPr>
            <a:r>
              <a:rPr lang="ru-RU" b="1" dirty="0" smtClean="0">
                <a:solidFill>
                  <a:schemeClr val="tx2"/>
                </a:solidFill>
              </a:rPr>
              <a:t> Марія Кузів – талановита жінка, яка безмежно любить дітей</a:t>
            </a:r>
            <a:r>
              <a:rPr lang="uk-UA" b="1" dirty="0" smtClean="0">
                <a:solidFill>
                  <a:schemeClr val="tx2"/>
                </a:solidFill>
              </a:rPr>
              <a:t>,</a:t>
            </a:r>
            <a:r>
              <a:rPr lang="ru-RU" b="1" dirty="0" smtClean="0">
                <a:solidFill>
                  <a:schemeClr val="tx2"/>
                </a:solidFill>
              </a:rPr>
              <a:t> свою роботу, свою землю!</a:t>
            </a:r>
          </a:p>
        </p:txBody>
      </p:sp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5953125" y="2438400"/>
            <a:ext cx="302418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Calibri" pitchFamily="34" charset="0"/>
              </a:rPr>
              <a:t>З 2019 р.  </a:t>
            </a:r>
            <a:r>
              <a:rPr lang="ru-RU" sz="2400" b="1" dirty="0">
                <a:solidFill>
                  <a:schemeClr val="tx2"/>
                </a:solidFill>
                <a:latin typeface="Calibri" pitchFamily="34" charset="0"/>
              </a:rPr>
              <a:t>Марія Кузів </a:t>
            </a:r>
            <a:endParaRPr lang="ru-RU" b="1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член </a:t>
            </a:r>
            <a:r>
              <a:rPr lang="ru-RU" b="1" dirty="0">
                <a:solidFill>
                  <a:schemeClr val="tx2"/>
                </a:solidFill>
                <a:latin typeface="Calibri" pitchFamily="34" charset="0"/>
              </a:rPr>
              <a:t>Національної хореографічної спілки 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України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9808" y="3850376"/>
            <a:ext cx="2354006" cy="300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3872595"/>
            <a:ext cx="2047370" cy="2728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410" y="2481112"/>
            <a:ext cx="4144171" cy="310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ъект 2"/>
          <p:cNvSpPr>
            <a:spLocks noGrp="1"/>
          </p:cNvSpPr>
          <p:nvPr>
            <p:ph idx="1"/>
          </p:nvPr>
        </p:nvSpPr>
        <p:spPr>
          <a:xfrm>
            <a:off x="179388" y="188913"/>
            <a:ext cx="8856662" cy="223202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Уже 25 роки танцювальний колектив є учасником традиційного районного фестивалю 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Бережанська танцювальна весна</a:t>
            </a:r>
            <a:r>
              <a:rPr lang="uk-UA" sz="2400" b="1" dirty="0" smtClean="0">
                <a:solidFill>
                  <a:schemeClr val="bg2">
                    <a:lumMod val="25000"/>
                  </a:schemeClr>
                </a:solidFill>
              </a:rPr>
              <a:t>»,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Всеукраїнського фестивалю «Таланти твої ,Україно!», де нагороджений дипломами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II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і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III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ступенів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960" y="1735138"/>
            <a:ext cx="4114478" cy="275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0241" y="4194968"/>
            <a:ext cx="3744913" cy="280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3597" y="4352837"/>
            <a:ext cx="3717503" cy="251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8" y="1803400"/>
            <a:ext cx="3854450" cy="289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888" y="4356323"/>
            <a:ext cx="3487737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79839" y="4625975"/>
            <a:ext cx="1674813" cy="2232025"/>
          </a:xfrm>
          <a:effectLst>
            <a:softEdge rad="112500"/>
          </a:effec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904" y="2108200"/>
            <a:ext cx="3516312" cy="2636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1" name="Прямоугольник 1"/>
          <p:cNvSpPr>
            <a:spLocks noChangeArrowheads="1"/>
          </p:cNvSpPr>
          <p:nvPr/>
        </p:nvSpPr>
        <p:spPr bwMode="auto">
          <a:xfrm>
            <a:off x="146050" y="46038"/>
            <a:ext cx="667861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>
                <a:latin typeface="+mj-lt"/>
              </a:rPr>
              <a:t>Щорічно</a:t>
            </a:r>
            <a:r>
              <a:rPr lang="ru-RU" sz="3200" b="1" dirty="0">
                <a:latin typeface="+mj-lt"/>
              </a:rPr>
              <a:t> </a:t>
            </a:r>
            <a:r>
              <a:rPr lang="ru-RU" sz="3200" b="1" dirty="0" err="1">
                <a:latin typeface="+mj-lt"/>
              </a:rPr>
              <a:t>колектив</a:t>
            </a:r>
            <a:r>
              <a:rPr lang="ru-RU" sz="3200" b="1" dirty="0">
                <a:latin typeface="+mj-lt"/>
              </a:rPr>
              <a:t> </a:t>
            </a:r>
            <a:r>
              <a:rPr lang="ru-RU" sz="3200" b="1" dirty="0" err="1">
                <a:latin typeface="+mj-lt"/>
              </a:rPr>
              <a:t>бере</a:t>
            </a:r>
            <a:r>
              <a:rPr lang="ru-RU" sz="3200" b="1" dirty="0">
                <a:latin typeface="+mj-lt"/>
              </a:rPr>
              <a:t> участь  в </a:t>
            </a:r>
            <a:r>
              <a:rPr lang="ru-RU" sz="3200" b="1" dirty="0" err="1">
                <a:latin typeface="+mj-lt"/>
              </a:rPr>
              <a:t>обласному</a:t>
            </a:r>
            <a:r>
              <a:rPr lang="ru-RU" sz="3200" b="1" dirty="0">
                <a:latin typeface="+mj-lt"/>
              </a:rPr>
              <a:t> </a:t>
            </a:r>
            <a:r>
              <a:rPr lang="ru-RU" sz="3200" b="1" dirty="0" err="1">
                <a:latin typeface="+mj-lt"/>
              </a:rPr>
              <a:t>фестивалі-конкурсі</a:t>
            </a:r>
            <a:r>
              <a:rPr lang="ru-RU" sz="3200" b="1" dirty="0">
                <a:latin typeface="+mj-lt"/>
              </a:rPr>
              <a:t> ‘’Надія’’  у м. </a:t>
            </a:r>
            <a:r>
              <a:rPr lang="ru-RU" sz="3200" b="1" dirty="0" err="1">
                <a:latin typeface="+mj-lt"/>
              </a:rPr>
              <a:t>Теребовлі</a:t>
            </a:r>
            <a:r>
              <a:rPr lang="ru-RU" sz="3200" b="1" dirty="0">
                <a:latin typeface="+mj-lt"/>
              </a:rPr>
              <a:t>, де </a:t>
            </a:r>
            <a:r>
              <a:rPr lang="ru-RU" sz="3200" b="1" dirty="0" err="1">
                <a:latin typeface="+mj-lt"/>
              </a:rPr>
              <a:t>завжди</a:t>
            </a:r>
            <a:r>
              <a:rPr lang="ru-RU" sz="3200" b="1" dirty="0">
                <a:latin typeface="+mj-lt"/>
              </a:rPr>
              <a:t> </a:t>
            </a:r>
            <a:r>
              <a:rPr lang="ru-RU" sz="3200" b="1" dirty="0" err="1">
                <a:latin typeface="+mj-lt"/>
              </a:rPr>
              <a:t>виборює</a:t>
            </a:r>
            <a:r>
              <a:rPr lang="ru-RU" sz="3200" b="1" dirty="0">
                <a:latin typeface="+mj-lt"/>
              </a:rPr>
              <a:t> </a:t>
            </a:r>
            <a:r>
              <a:rPr lang="ru-RU" sz="3200" b="1" dirty="0" err="1">
                <a:latin typeface="+mj-lt"/>
              </a:rPr>
              <a:t>призові</a:t>
            </a:r>
            <a:r>
              <a:rPr lang="ru-RU" sz="3200" b="1" dirty="0">
                <a:latin typeface="+mj-lt"/>
              </a:rPr>
              <a:t> </a:t>
            </a:r>
            <a:r>
              <a:rPr lang="ru-RU" sz="3200" b="1" dirty="0" err="1">
                <a:latin typeface="+mj-lt"/>
              </a:rPr>
              <a:t>місця</a:t>
            </a:r>
            <a:r>
              <a:rPr lang="ru-RU" sz="3200" b="1" dirty="0">
                <a:latin typeface="+mj-lt"/>
              </a:rPr>
              <a:t> </a:t>
            </a: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228" y="1922758"/>
            <a:ext cx="3275013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42057" y="13276"/>
            <a:ext cx="2108568" cy="310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316972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ъект 2"/>
          <p:cNvSpPr>
            <a:spLocks noGrp="1"/>
          </p:cNvSpPr>
          <p:nvPr>
            <p:ph idx="1"/>
          </p:nvPr>
        </p:nvSpPr>
        <p:spPr>
          <a:xfrm>
            <a:off x="-107950" y="58738"/>
            <a:ext cx="5111750" cy="2232025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У 2006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році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Розмарії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присвоєно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звання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«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Зразковий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художній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колектив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28" y="2096853"/>
            <a:ext cx="451250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3890" y="3933055"/>
            <a:ext cx="4593556" cy="2939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2443" y="404664"/>
            <a:ext cx="4056450" cy="304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2accbef429b3659e539e1ebb50a5b78eeef59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279</Words>
  <Application>Microsoft Office PowerPoint</Application>
  <PresentationFormat>Экран (4:3)</PresentationFormat>
  <Paragraphs>34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Фестиваль ‘’Сонце. Радість і краса’’  ( Болгарія)</vt:lpstr>
      <vt:lpstr>  </vt:lpstr>
      <vt:lpstr>  </vt:lpstr>
      <vt:lpstr>  </vt:lpstr>
      <vt:lpstr>‘’Розмарія’’ – активний учасник гімназійних свят, семінарів, зустрічей…</vt:lpstr>
      <vt:lpstr>Презентация PowerPoint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Синяя абстракция</dc:title>
  <dc:creator>obstinate</dc:creator>
  <cp:keywords>Шаблоны презентаций</cp:keywords>
  <cp:lastModifiedBy>Проць</cp:lastModifiedBy>
  <cp:revision>40</cp:revision>
  <dcterms:created xsi:type="dcterms:W3CDTF">2017-08-22T16:05:04Z</dcterms:created>
  <dcterms:modified xsi:type="dcterms:W3CDTF">2021-02-04T20:35:24Z</dcterms:modified>
  <cp:category/>
</cp:coreProperties>
</file>