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uk-U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20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F63A4B-9C6C-45FF-8A27-8FCA44DF4C13}" type="datetimeFigureOut">
              <a:rPr lang="uk-UA"/>
              <a:pPr>
                <a:defRPr/>
              </a:pPr>
              <a:t>10.11.2014</a:t>
            </a:fld>
            <a:endParaRPr lang="uk-UA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9E8B2C-D779-4F5F-8689-87902157FE86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E3C99E-C0A9-48C3-AFAF-4B0F5014003E}" type="datetimeFigureOut">
              <a:rPr lang="uk-UA"/>
              <a:pPr>
                <a:defRPr/>
              </a:pPr>
              <a:t>10.11.2014</a:t>
            </a:fld>
            <a:endParaRPr lang="uk-UA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70B171-FEB7-4876-98AA-6AC57F435ABF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06990B-621B-47D4-BE8E-9DD25FFB4A17}" type="datetimeFigureOut">
              <a:rPr lang="uk-UA"/>
              <a:pPr>
                <a:defRPr/>
              </a:pPr>
              <a:t>10.11.2014</a:t>
            </a:fld>
            <a:endParaRPr lang="uk-UA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D75C84-53A9-4EFA-BC67-9A634E675B22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8B52F0-9A7C-4173-9C7C-C9D495B8E3F9}" type="datetimeFigureOut">
              <a:rPr lang="uk-UA"/>
              <a:pPr>
                <a:defRPr/>
              </a:pPr>
              <a:t>10.11.2014</a:t>
            </a:fld>
            <a:endParaRPr lang="uk-UA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E4EB4A-BAC8-48E9-8E98-FE3F25160620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F9459D-4E64-48D4-98BF-EBED7FEF298E}" type="datetimeFigureOut">
              <a:rPr lang="uk-UA"/>
              <a:pPr>
                <a:defRPr/>
              </a:pPr>
              <a:t>10.11.2014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5195E4-4574-4A88-A8E2-EABE8A27B6F7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19C068-DC06-499F-9144-2C6F85398566}" type="datetimeFigureOut">
              <a:rPr lang="uk-UA"/>
              <a:pPr>
                <a:defRPr/>
              </a:pPr>
              <a:t>10.11.2014</a:t>
            </a:fld>
            <a:endParaRPr lang="uk-UA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4A0972-01C7-4ED2-867B-772A18F5BA59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528FC5-007E-45FC-BBF5-4294BD26F826}" type="datetimeFigureOut">
              <a:rPr lang="uk-UA"/>
              <a:pPr>
                <a:defRPr/>
              </a:pPr>
              <a:t>10.11.2014</a:t>
            </a:fld>
            <a:endParaRPr lang="uk-UA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3FBBEE-99D2-4B4A-8258-EB07EDDA0708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DC5B68-4299-413C-AE5D-8DC53A48556F}" type="datetimeFigureOut">
              <a:rPr lang="uk-UA"/>
              <a:pPr>
                <a:defRPr/>
              </a:pPr>
              <a:t>10.11.2014</a:t>
            </a:fld>
            <a:endParaRPr lang="uk-UA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9DB432-D911-490B-B30B-5895DBAA4396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EE2AC-76FC-473B-BEF9-ACDF2709BB0A}" type="datetimeFigureOut">
              <a:rPr lang="uk-UA"/>
              <a:pPr>
                <a:defRPr/>
              </a:pPr>
              <a:t>10.11.2014</a:t>
            </a:fld>
            <a:endParaRPr lang="uk-UA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389E03-02EF-4C20-A16B-9B82329B57F9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517B53-8E3B-4B8F-B5C4-5C569D032BEA}" type="datetimeFigureOut">
              <a:rPr lang="uk-UA"/>
              <a:pPr>
                <a:defRPr/>
              </a:pPr>
              <a:t>10.11.2014</a:t>
            </a:fld>
            <a:endParaRPr lang="uk-UA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D73934-335F-46EC-8E60-10EB2F0BDC6C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61FE70-A7EF-4747-9CEF-D0B913AB3602}" type="datetimeFigureOut">
              <a:rPr lang="uk-UA"/>
              <a:pPr>
                <a:defRPr/>
              </a:pPr>
              <a:t>10.11.2014</a:t>
            </a:fld>
            <a:endParaRPr lang="uk-UA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C8BEDD-1CC8-4B58-97EB-67D0DBC78C33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B563817-8743-4576-ACB1-74F0B4EE2715}" type="datetimeFigureOut">
              <a:rPr lang="uk-UA"/>
              <a:pPr>
                <a:defRPr/>
              </a:pPr>
              <a:t>10.11.2014</a:t>
            </a:fld>
            <a:endParaRPr lang="uk-UA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BCEDADD-658E-4978-A618-D374DD33F4B3}" type="slidenum">
              <a:rPr lang="uk-UA"/>
              <a:pPr>
                <a:defRPr/>
              </a:pPr>
              <a:t>‹#›</a:t>
            </a:fld>
            <a:endParaRPr lang="uk-UA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19" r:id="rId2"/>
    <p:sldLayoutId id="2147483721" r:id="rId3"/>
    <p:sldLayoutId id="2147483718" r:id="rId4"/>
    <p:sldLayoutId id="2147483717" r:id="rId5"/>
    <p:sldLayoutId id="2147483716" r:id="rId6"/>
    <p:sldLayoutId id="2147483715" r:id="rId7"/>
    <p:sldLayoutId id="2147483714" r:id="rId8"/>
    <p:sldLayoutId id="2147483722" r:id="rId9"/>
    <p:sldLayoutId id="2147483713" r:id="rId10"/>
    <p:sldLayoutId id="2147483712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000108"/>
            <a:ext cx="8229600" cy="11430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800" b="1" dirty="0" err="1" smtClean="0">
                <a:ln w="1778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Екологічний</a:t>
            </a:r>
            <a:r>
              <a:rPr lang="ru-RU" sz="4800" b="1" dirty="0" smtClean="0">
                <a:ln w="1778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 проект </a:t>
            </a:r>
            <a:r>
              <a:rPr lang="en-US" sz="4800" b="1" dirty="0" smtClean="0">
                <a:ln w="1778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/>
            </a:r>
            <a:br>
              <a:rPr lang="en-US" sz="4800" b="1" dirty="0" smtClean="0">
                <a:ln w="1778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ru-RU" sz="4800" b="1" dirty="0" smtClean="0">
                <a:ln w="1778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«</a:t>
            </a:r>
            <a:r>
              <a:rPr lang="ru-RU" sz="4800" b="1" dirty="0" err="1" smtClean="0">
                <a:ln w="1778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Чисте</a:t>
            </a:r>
            <a:r>
              <a:rPr lang="ru-RU" sz="4800" b="1" dirty="0" smtClean="0">
                <a:ln w="1778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ru-RU" sz="4800" b="1" dirty="0" err="1" smtClean="0">
                <a:ln w="1778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довкілля</a:t>
            </a:r>
            <a:r>
              <a:rPr lang="ru-RU" sz="4800" b="1" dirty="0" smtClean="0">
                <a:ln w="1778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 – здорова </a:t>
            </a:r>
            <a:r>
              <a:rPr lang="ru-RU" sz="4800" b="1" dirty="0" err="1" smtClean="0">
                <a:ln w="1778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нація</a:t>
            </a:r>
            <a:r>
              <a:rPr lang="ru-RU" sz="4800" b="1" dirty="0" smtClean="0">
                <a:ln w="1778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»</a:t>
            </a:r>
            <a:endParaRPr lang="uk-UA" sz="4800" b="1" dirty="0">
              <a:ln w="17780" cmpd="sng">
                <a:solidFill>
                  <a:srgbClr val="FF0000"/>
                </a:solidFill>
                <a:prstDash val="solid"/>
                <a:miter lim="800000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55000" dist="50800" dir="5400000" algn="tl">
                  <a:srgbClr val="000000">
                    <a:alpha val="33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214563" y="4714875"/>
            <a:ext cx="6554787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uk-UA" sz="3000" u="sng">
                <a:latin typeface="Constantia" pitchFamily="18" charset="0"/>
              </a:rPr>
              <a:t>Науковий керівник:</a:t>
            </a:r>
            <a:endParaRPr lang="uk-UA" sz="3000">
              <a:latin typeface="Constantia" pitchFamily="18" charset="0"/>
            </a:endParaRPr>
          </a:p>
          <a:p>
            <a:pPr algn="r"/>
            <a:r>
              <a:rPr lang="uk-UA" sz="3000">
                <a:latin typeface="Constantia" pitchFamily="18" charset="0"/>
              </a:rPr>
              <a:t>Кулиняк Галина Михайлівна</a:t>
            </a:r>
          </a:p>
          <a:p>
            <a:pPr algn="r"/>
            <a:r>
              <a:rPr lang="uk-UA" sz="3000">
                <a:latin typeface="Constantia" pitchFamily="18" charset="0"/>
              </a:rPr>
              <a:t>вчитель хімії та екології</a:t>
            </a:r>
          </a:p>
          <a:p>
            <a:pPr algn="r"/>
            <a:r>
              <a:rPr lang="uk-UA" sz="3000">
                <a:latin typeface="Constantia" pitchFamily="18" charset="0"/>
              </a:rPr>
              <a:t>Устя-Зеленської ЗОШ І-ІІІ ступенів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57188" y="2214563"/>
            <a:ext cx="6430962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3000" u="sng">
                <a:latin typeface="Constantia" pitchFamily="18" charset="0"/>
              </a:rPr>
              <a:t>Роботу виконав:</a:t>
            </a:r>
          </a:p>
          <a:p>
            <a:r>
              <a:rPr lang="uk-UA" sz="3000">
                <a:latin typeface="Constantia" pitchFamily="18" charset="0"/>
              </a:rPr>
              <a:t>Кукурудз Роман</a:t>
            </a:r>
          </a:p>
          <a:p>
            <a:r>
              <a:rPr lang="uk-UA" sz="3000">
                <a:latin typeface="Constantia" pitchFamily="18" charset="0"/>
              </a:rPr>
              <a:t>учень 10 класу</a:t>
            </a:r>
          </a:p>
          <a:p>
            <a:r>
              <a:rPr lang="uk-UA" sz="3000">
                <a:latin typeface="Constantia" pitchFamily="18" charset="0"/>
              </a:rPr>
              <a:t>Устя- Зеленської ЗОШ І-ІІІ ступенів</a:t>
            </a:r>
          </a:p>
          <a:p>
            <a:endParaRPr lang="uk-UA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5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55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000108"/>
            <a:ext cx="8572528" cy="3643338"/>
          </a:xfrm>
        </p:spPr>
        <p:txBody>
          <a:bodyPr>
            <a:normAutofit fontScale="90000"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uk-UA" sz="44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ПРЕДМЕТ ДОСЛІДЖЕННЯ </a:t>
            </a:r>
            <a:r>
              <a:rPr lang="uk-UA" sz="4400" i="1" dirty="0" smtClean="0"/>
              <a:t>– </a:t>
            </a:r>
            <a:r>
              <a:rPr lang="en-US" sz="4400" i="1" dirty="0" smtClean="0"/>
              <a:t/>
            </a:r>
            <a:br>
              <a:rPr lang="en-US" sz="4400" i="1" dirty="0" smtClean="0"/>
            </a:br>
            <a:r>
              <a:rPr lang="uk-UA" sz="4400" i="1" dirty="0" smtClean="0"/>
              <a:t>вплив антропогенної діяльності (смітника та зруйнованого складу мінеральних добрив та пестицидів) на стан довкілля.</a:t>
            </a: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sp>
        <p:nvSpPr>
          <p:cNvPr id="7" name="TextBox 6"/>
          <p:cNvSpPr txBox="1"/>
          <p:nvPr/>
        </p:nvSpPr>
        <p:spPr>
          <a:xfrm>
            <a:off x="214282" y="4071942"/>
            <a:ext cx="8598089" cy="193899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000" b="1" i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Об’єкт дослідження – </a:t>
            </a:r>
            <a:r>
              <a:rPr lang="uk-UA" sz="4000" b="1" i="1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навколишнє середовище нашого регіону (село Устя - Зелене)</a:t>
            </a:r>
            <a:endParaRPr lang="uk-UA" sz="4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0" presetClass="entr" presetSubtype="0" decel="10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1000108"/>
            <a:ext cx="8229600" cy="11430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b="1" i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Мета  проекту: </a:t>
            </a: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uk-UA" sz="3200" b="1" i="1" dirty="0" smtClean="0"/>
              <a:t>звернути увагу на джерела антропогенного забруднення (смітників) та їх негативного впливу на довкілля;</a:t>
            </a:r>
            <a:endParaRPr lang="uk-UA" sz="3200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uk-UA" sz="3200" b="1" i="1" dirty="0" smtClean="0"/>
              <a:t>запропонувати заходи щодо покращення екологічного стану середовища;</a:t>
            </a:r>
            <a:endParaRPr lang="uk-UA" sz="3200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uk-UA" sz="3200" b="1" i="1" dirty="0" smtClean="0"/>
              <a:t>виховувати почуття господаря своєї землі.</a:t>
            </a:r>
            <a:endParaRPr lang="uk-UA" sz="3200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0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30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30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000108"/>
            <a:ext cx="8229600" cy="867524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Завдання проекту:</a:t>
            </a: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25" y="1500188"/>
            <a:ext cx="8215313" cy="5072062"/>
          </a:xfrm>
        </p:spPr>
        <p:txBody>
          <a:bodyPr>
            <a:normAutofit fontScale="92500" lnSpcReduction="1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uk-UA" sz="2800" b="1" i="1" dirty="0" smtClean="0"/>
              <a:t>Вивчити екологічний стан території регіону;</a:t>
            </a:r>
            <a:endParaRPr lang="uk-UA" sz="2800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uk-UA" sz="2800" b="1" i="1" dirty="0" smtClean="0"/>
              <a:t>Проаналізувати забрудненість окремих компонентів навколишнього середовища поблизу </a:t>
            </a:r>
            <a:r>
              <a:rPr lang="uk-UA" sz="2800" b="1" i="1" dirty="0" err="1" smtClean="0"/>
              <a:t>сміттєзвалища</a:t>
            </a:r>
            <a:r>
              <a:rPr lang="uk-UA" sz="2800" b="1" i="1" dirty="0" smtClean="0"/>
              <a:t> та </a:t>
            </a:r>
            <a:r>
              <a:rPr lang="uk-UA" sz="2800" b="1" i="1" dirty="0" err="1" smtClean="0"/>
              <a:t>хімскладу</a:t>
            </a:r>
            <a:r>
              <a:rPr lang="uk-UA" sz="2800" b="1" i="1" dirty="0" smtClean="0"/>
              <a:t>;</a:t>
            </a:r>
            <a:endParaRPr lang="uk-UA" sz="2800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uk-UA" sz="2800" b="1" i="1" dirty="0" smtClean="0"/>
              <a:t>Дослідити вплив хімічних речовин (пестицидів та мінеральних добрив) на стан довкілля;</a:t>
            </a:r>
            <a:endParaRPr lang="uk-UA" sz="2800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uk-UA" sz="2800" b="1" i="1" dirty="0" smtClean="0"/>
              <a:t>Запропонувати заходи щодо подолання проблемної ситуації по утилізації побутових відходів та залишків </a:t>
            </a:r>
            <a:r>
              <a:rPr lang="uk-UA" sz="2800" b="1" i="1" dirty="0" err="1" smtClean="0"/>
              <a:t>хімскладу</a:t>
            </a:r>
            <a:r>
              <a:rPr lang="uk-UA" sz="2800" b="1" i="1" dirty="0" smtClean="0"/>
              <a:t>;</a:t>
            </a:r>
            <a:endParaRPr lang="uk-UA" sz="2800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uk-UA" sz="2800" b="1" i="1" dirty="0" smtClean="0"/>
              <a:t>Привернути увагу місцевої влади та організувати громадськість села до участі у впорядкуванні </a:t>
            </a:r>
            <a:r>
              <a:rPr lang="uk-UA" sz="2800" b="1" i="1" dirty="0" err="1" smtClean="0"/>
              <a:t>сміттєзвалища</a:t>
            </a:r>
            <a:r>
              <a:rPr lang="uk-UA" sz="2800" b="1" i="1" dirty="0" smtClean="0"/>
              <a:t>.</a:t>
            </a:r>
            <a:endParaRPr lang="uk-UA" sz="2800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9" presetClass="entr" presetSubtype="0" decel="10000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49" presetClass="entr" presetSubtype="0" decel="10000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49" presetClass="entr" presetSubtype="0" decel="10000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1500"/>
                            </p:stCondLst>
                            <p:childTnLst>
                              <p:par>
                                <p:cTn id="32" presetID="49" presetClass="entr" presetSubtype="0" decel="10000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0"/>
                            </p:stCondLst>
                            <p:childTnLst>
                              <p:par>
                                <p:cTn id="39" presetID="49" presetClass="entr" presetSubtype="0" decel="10000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KoreW0k\Desktop\Екологія\0402201365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905250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 descr="C:\Users\KoreW0k\Desktop\Екологія\0402201365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840038"/>
            <a:ext cx="5357813" cy="401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 descr="C:\Users\KoreW0k\Desktop\Екологія\0402201365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08413" y="0"/>
            <a:ext cx="5335587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 descr="C:\Users\KoreW0k\Desktop\Екологія\0402201365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57813" y="4019550"/>
            <a:ext cx="3786187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428596" y="642918"/>
            <a:ext cx="3319463" cy="1582738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4400" i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Регіон дослідження</a:t>
            </a: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4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4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24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500"/>
                            </p:stCondLst>
                            <p:childTnLst>
                              <p:par>
                                <p:cTn id="24" presetID="24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sz="7300" i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Рекомендації:</a:t>
            </a: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14313" y="1285875"/>
            <a:ext cx="8929687" cy="5572125"/>
          </a:xfrm>
        </p:spPr>
        <p:txBody>
          <a:bodyPr>
            <a:normAutofit fontScale="92500" lnSpcReduction="1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uk-UA" b="1" i="1" dirty="0" smtClean="0"/>
              <a:t>припинення діяльності стихійних </a:t>
            </a:r>
            <a:r>
              <a:rPr lang="uk-UA" b="1" i="1" dirty="0" err="1" smtClean="0"/>
              <a:t>сміттєзвалищ</a:t>
            </a:r>
            <a:r>
              <a:rPr lang="uk-UA" b="1" i="1" dirty="0" smtClean="0"/>
              <a:t>;</a:t>
            </a:r>
            <a:endParaRPr lang="uk-UA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uk-UA" b="1" i="1" dirty="0" smtClean="0"/>
              <a:t>встановлення відповідних сміттєвих баків та своєчасний вивіз сміття;</a:t>
            </a:r>
            <a:endParaRPr lang="uk-UA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uk-UA" b="1" i="1" dirty="0" smtClean="0"/>
              <a:t>сортування сміття;</a:t>
            </a:r>
            <a:endParaRPr lang="uk-UA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uk-UA" b="1" i="1" dirty="0" smtClean="0"/>
              <a:t>дотримання правила «сміття має потрапляти туди, де воно найменш завдаватиме шкоди людям і природі»;</a:t>
            </a:r>
            <a:endParaRPr lang="uk-UA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uk-UA" b="1" i="1" dirty="0" smtClean="0"/>
              <a:t>заборонити в жодному разі спалювати сміття;</a:t>
            </a:r>
            <a:endParaRPr lang="uk-UA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uk-UA" b="1" i="1" dirty="0" smtClean="0"/>
              <a:t>підвищення штрафів за екологічні правопорушення та слідкувати за їх дотриманням;</a:t>
            </a:r>
            <a:endParaRPr lang="uk-UA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uk-UA" b="1" i="1" dirty="0" smtClean="0"/>
              <a:t>участь у проведенні санітарних і протиепідемічних заходів;</a:t>
            </a:r>
            <a:endParaRPr lang="uk-UA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uk-UA" b="1" i="1" dirty="0" smtClean="0"/>
              <a:t>учням школи та жителям села пропагувати здоровий спосіб життя в екологічно чистому середовищі.</a:t>
            </a:r>
            <a:endParaRPr lang="uk-UA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5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5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8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15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b="1" i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  <a:reflection blurRad="6350" stA="55000" endA="300" endPos="45500" dir="5400000" sy="-100000" algn="bl" rotWithShape="0"/>
                </a:effectLst>
              </a:rPr>
              <a:t>ВИСНОВКИ:</a:t>
            </a: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313" y="1357313"/>
            <a:ext cx="8929687" cy="5500687"/>
          </a:xfrm>
        </p:spPr>
        <p:txBody>
          <a:bodyPr>
            <a:normAutofit fontScale="92500" lnSpcReduction="1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uk-UA" b="1" i="1" dirty="0" smtClean="0"/>
              <a:t>Залишки мінеральних добрив та пестицидів були утилізовані; використання залишків будівельних матеріалів призупинено;</a:t>
            </a:r>
            <a:endParaRPr lang="uk-UA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uk-UA" b="1" i="1" dirty="0" smtClean="0"/>
              <a:t>Відходи </a:t>
            </a:r>
            <a:r>
              <a:rPr lang="uk-UA" b="1" i="1" dirty="0" err="1" smtClean="0"/>
              <a:t>сміттєзвалища</a:t>
            </a:r>
            <a:r>
              <a:rPr lang="uk-UA" b="1" i="1" dirty="0" smtClean="0"/>
              <a:t> були частково знешкоджені;</a:t>
            </a:r>
            <a:endParaRPr lang="uk-UA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uk-UA" b="1" i="1" dirty="0" smtClean="0"/>
              <a:t>Місцевою владою було видане розпорядження про заборону спалювання поліетиленової тари навіть і поблизу смітника;</a:t>
            </a:r>
            <a:endParaRPr lang="uk-UA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uk-UA" b="1" i="1" dirty="0" smtClean="0"/>
              <a:t> Заборонено спалювання опалого листя в садах, в парках;</a:t>
            </a:r>
            <a:endParaRPr lang="uk-UA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uk-UA" b="1" i="1" dirty="0" smtClean="0"/>
              <a:t>Виділено територію для облаштування нового смітника (передбачено сміття закладати у кілька ярусів і пошарово засипати землею). Надалі на таких смітниках можна проводити лісопосадки, повертаючи ландшафту його естетичну привабливість.</a:t>
            </a:r>
            <a:endParaRPr lang="uk-UA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1000"/>
                            </p:stCondLst>
                            <p:childTnLst>
                              <p:par>
                                <p:cTn id="21" presetID="4" presetClass="entr" presetSubtype="16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45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28596" y="1571612"/>
            <a:ext cx="8501122" cy="4291414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uk-UA" sz="6000" i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Ми повинні пам’ятати:</a:t>
            </a:r>
            <a:br>
              <a:rPr lang="uk-UA" sz="6000" i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</a:br>
            <a:r>
              <a:rPr lang="uk-UA" sz="6000" i="1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”Ми</a:t>
            </a:r>
            <a:r>
              <a:rPr lang="uk-UA" sz="6000" i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на своїй планеті - не тимчасові мешканці,а Мудрі Господарі!”</a:t>
            </a:r>
            <a:endParaRPr lang="uk-UA" sz="600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51</TotalTime>
  <Words>233</Words>
  <Application>Microsoft Office PowerPoint</Application>
  <PresentationFormat>Экран (4:3)</PresentationFormat>
  <Paragraphs>29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4</vt:i4>
      </vt:variant>
      <vt:variant>
        <vt:lpstr>Заголовки слайдов</vt:lpstr>
      </vt:variant>
      <vt:variant>
        <vt:i4>8</vt:i4>
      </vt:variant>
    </vt:vector>
  </HeadingPairs>
  <TitlesOfParts>
    <vt:vector size="16" baseType="lpstr">
      <vt:lpstr>Constantia</vt:lpstr>
      <vt:lpstr>Arial</vt:lpstr>
      <vt:lpstr>Calibri</vt:lpstr>
      <vt:lpstr>Wingdings 2</vt:lpstr>
      <vt:lpstr>Поток</vt:lpstr>
      <vt:lpstr>Поток</vt:lpstr>
      <vt:lpstr>Поток</vt:lpstr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Екологічний проект  «Чисте довкілля – здорова нація»</dc:title>
  <dc:creator>KoreW0k</dc:creator>
  <cp:lastModifiedBy>Admin</cp:lastModifiedBy>
  <cp:revision>6</cp:revision>
  <dcterms:created xsi:type="dcterms:W3CDTF">2013-04-30T03:43:41Z</dcterms:created>
  <dcterms:modified xsi:type="dcterms:W3CDTF">2014-11-10T09:47:17Z</dcterms:modified>
</cp:coreProperties>
</file>