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8" r:id="rId6"/>
    <p:sldId id="260" r:id="rId7"/>
    <p:sldId id="261" r:id="rId8"/>
    <p:sldId id="262" r:id="rId9"/>
    <p:sldId id="263" r:id="rId10"/>
    <p:sldId id="264" r:id="rId11"/>
    <p:sldId id="266" r:id="rId12"/>
    <p:sldId id="265" r:id="rId13"/>
    <p:sldId id="267" r:id="rId14"/>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33" autoAdjust="0"/>
    <p:restoredTop sz="94650" autoAdjust="0"/>
  </p:normalViewPr>
  <p:slideViewPr>
    <p:cSldViewPr>
      <p:cViewPr varScale="1">
        <p:scale>
          <a:sx n="91" d="100"/>
          <a:sy n="91" d="100"/>
        </p:scale>
        <p:origin x="-136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457200"/>
            <a:ext cx="8229600" cy="1143000"/>
          </a:xfrm>
        </p:spPr>
        <p:txBody>
          <a:bodyPr/>
          <a:lstStyle/>
          <a:p>
            <a:endParaRPr lang="uk-UA" dirty="0"/>
          </a:p>
        </p:txBody>
      </p:sp>
      <p:sp>
        <p:nvSpPr>
          <p:cNvPr id="3" name="Місце для вмісту 2"/>
          <p:cNvSpPr>
            <a:spLocks noGrp="1"/>
          </p:cNvSpPr>
          <p:nvPr>
            <p:ph idx="1"/>
          </p:nvPr>
        </p:nvSpPr>
        <p:spPr/>
        <p:txBody>
          <a:bodyPr/>
          <a:lstStyle/>
          <a:p>
            <a:endParaRPr lang="uk-U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a:off x="1295400" y="457200"/>
            <a:ext cx="6718058"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Генетична експертиза</a:t>
            </a:r>
            <a:endParaRPr lang="uk-UA"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TextBox 3"/>
          <p:cNvSpPr txBox="1"/>
          <p:nvPr/>
        </p:nvSpPr>
        <p:spPr>
          <a:xfrm>
            <a:off x="609600" y="1447800"/>
            <a:ext cx="7543800" cy="4370427"/>
          </a:xfrm>
          <a:prstGeom prst="rect">
            <a:avLst/>
          </a:prstGeom>
          <a:noFill/>
        </p:spPr>
        <p:txBody>
          <a:bodyPr wrap="square" rtlCol="0">
            <a:spAutoFit/>
          </a:bodyPr>
          <a:lstStyle/>
          <a:p>
            <a:r>
              <a:rPr lang="uk-UA" sz="3800" b="1" dirty="0" smtClean="0">
                <a:latin typeface="Times New Roman" pitchFamily="18" charset="0"/>
                <a:cs typeface="Times New Roman" pitchFamily="18" charset="0"/>
              </a:rPr>
              <a:t>Як здійснити такі перетворення?</a:t>
            </a:r>
          </a:p>
          <a:p>
            <a:r>
              <a:rPr lang="en-US" sz="3200" i="1" dirty="0" smtClean="0">
                <a:latin typeface="Times New Roman" pitchFamily="18" charset="0"/>
                <a:cs typeface="Times New Roman" pitchFamily="18" charset="0"/>
              </a:rPr>
              <a:t>Ca → </a:t>
            </a:r>
            <a:r>
              <a:rPr lang="en-US" sz="3200" i="1" dirty="0" err="1" smtClean="0">
                <a:latin typeface="Times New Roman" pitchFamily="18" charset="0"/>
                <a:cs typeface="Times New Roman" pitchFamily="18" charset="0"/>
              </a:rPr>
              <a:t>CaO</a:t>
            </a:r>
            <a:r>
              <a:rPr lang="en-US" sz="3200" i="1" dirty="0" smtClean="0">
                <a:latin typeface="Times New Roman" pitchFamily="18" charset="0"/>
                <a:cs typeface="Times New Roman" pitchFamily="18" charset="0"/>
              </a:rPr>
              <a:t> → Ca(OH)</a:t>
            </a:r>
            <a:r>
              <a:rPr lang="en-US" sz="2000" i="1" dirty="0" smtClean="0">
                <a:latin typeface="Times New Roman" pitchFamily="18" charset="0"/>
                <a:cs typeface="Times New Roman" pitchFamily="18" charset="0"/>
              </a:rPr>
              <a:t>2</a:t>
            </a:r>
            <a:r>
              <a:rPr lang="en-US" sz="3200" i="1" dirty="0" smtClean="0">
                <a:latin typeface="Times New Roman" pitchFamily="18" charset="0"/>
                <a:cs typeface="Times New Roman" pitchFamily="18" charset="0"/>
              </a:rPr>
              <a:t> →CaCl</a:t>
            </a:r>
            <a:r>
              <a:rPr lang="en-US" sz="2000" i="1" dirty="0" smtClean="0">
                <a:latin typeface="Times New Roman" pitchFamily="18" charset="0"/>
                <a:cs typeface="Times New Roman" pitchFamily="18" charset="0"/>
              </a:rPr>
              <a:t>2 (c</a:t>
            </a:r>
            <a:r>
              <a:rPr lang="uk-UA" sz="2000" i="1" dirty="0" err="1" smtClean="0">
                <a:latin typeface="Times New Roman" pitchFamily="18" charset="0"/>
                <a:cs typeface="Times New Roman" pitchFamily="18" charset="0"/>
              </a:rPr>
              <a:t>ередній</a:t>
            </a:r>
            <a:r>
              <a:rPr lang="uk-UA" sz="2000" i="1" dirty="0" smtClean="0">
                <a:latin typeface="Times New Roman" pitchFamily="18" charset="0"/>
                <a:cs typeface="Times New Roman" pitchFamily="18" charset="0"/>
              </a:rPr>
              <a:t> рівень)</a:t>
            </a:r>
          </a:p>
          <a:p>
            <a:endParaRPr lang="uk-UA" sz="2000" i="1" dirty="0" smtClean="0">
              <a:latin typeface="Times New Roman" pitchFamily="18" charset="0"/>
              <a:cs typeface="Times New Roman" pitchFamily="18" charset="0"/>
            </a:endParaRPr>
          </a:p>
          <a:p>
            <a:r>
              <a:rPr lang="en-US" sz="3200" i="1" dirty="0" smtClean="0">
                <a:latin typeface="Times New Roman" pitchFamily="18" charset="0"/>
                <a:cs typeface="Times New Roman" pitchFamily="18" charset="0"/>
              </a:rPr>
              <a:t>Cu → </a:t>
            </a:r>
            <a:r>
              <a:rPr lang="en-US" sz="3200" i="1" dirty="0" err="1" smtClean="0">
                <a:latin typeface="Times New Roman" pitchFamily="18" charset="0"/>
                <a:cs typeface="Times New Roman" pitchFamily="18" charset="0"/>
              </a:rPr>
              <a:t>CuO</a:t>
            </a:r>
            <a:r>
              <a:rPr lang="en-US" sz="3200" i="1" dirty="0" smtClean="0">
                <a:latin typeface="Times New Roman" pitchFamily="18" charset="0"/>
                <a:cs typeface="Times New Roman" pitchFamily="18" charset="0"/>
              </a:rPr>
              <a:t> → CuSO</a:t>
            </a:r>
            <a:r>
              <a:rPr lang="en-US" sz="2000" i="1" dirty="0" smtClean="0">
                <a:latin typeface="Times New Roman" pitchFamily="18" charset="0"/>
                <a:cs typeface="Times New Roman" pitchFamily="18" charset="0"/>
              </a:rPr>
              <a:t>4</a:t>
            </a:r>
            <a:r>
              <a:rPr lang="en-US" sz="3200" i="1" dirty="0" smtClean="0">
                <a:latin typeface="Times New Roman" pitchFamily="18" charset="0"/>
                <a:cs typeface="Times New Roman" pitchFamily="18" charset="0"/>
              </a:rPr>
              <a:t> →Cu(OH)</a:t>
            </a:r>
            <a:r>
              <a:rPr lang="en-US" sz="2000" i="1" dirty="0" smtClean="0">
                <a:latin typeface="Times New Roman" pitchFamily="18" charset="0"/>
                <a:cs typeface="Times New Roman" pitchFamily="18" charset="0"/>
              </a:rPr>
              <a:t>2</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CuO</a:t>
            </a:r>
            <a:r>
              <a:rPr lang="en-US" sz="3200" i="1" dirty="0" smtClean="0">
                <a:latin typeface="Times New Roman" pitchFamily="18" charset="0"/>
                <a:cs typeface="Times New Roman" pitchFamily="18" charset="0"/>
              </a:rPr>
              <a:t> </a:t>
            </a:r>
            <a:r>
              <a:rPr lang="uk-UA" sz="2000" i="1" dirty="0" smtClean="0">
                <a:latin typeface="Times New Roman" pitchFamily="18" charset="0"/>
                <a:cs typeface="Times New Roman" pitchFamily="18" charset="0"/>
              </a:rPr>
              <a:t>(достатній рівень)</a:t>
            </a:r>
          </a:p>
          <a:p>
            <a:endParaRPr lang="uk-UA" sz="2000" i="1" dirty="0" smtClean="0">
              <a:latin typeface="Times New Roman" pitchFamily="18" charset="0"/>
              <a:cs typeface="Times New Roman" pitchFamily="18" charset="0"/>
            </a:endParaRPr>
          </a:p>
          <a:p>
            <a:r>
              <a:rPr lang="en-US" sz="3200" i="1" dirty="0" smtClean="0">
                <a:latin typeface="Times New Roman" pitchFamily="18" charset="0"/>
                <a:cs typeface="Times New Roman" pitchFamily="18" charset="0"/>
              </a:rPr>
              <a:t>S</a:t>
            </a:r>
            <a:r>
              <a:rPr lang="en-US" sz="2400" i="1" dirty="0" smtClean="0">
                <a:latin typeface="Times New Roman" pitchFamily="18" charset="0"/>
                <a:cs typeface="Times New Roman" pitchFamily="18" charset="0"/>
              </a:rPr>
              <a:t> </a:t>
            </a:r>
            <a:r>
              <a:rPr lang="en-US" sz="3200" i="1" dirty="0" smtClean="0">
                <a:latin typeface="Times New Roman" pitchFamily="18" charset="0"/>
                <a:cs typeface="Times New Roman" pitchFamily="18" charset="0"/>
              </a:rPr>
              <a:t>→SO</a:t>
            </a:r>
            <a:r>
              <a:rPr lang="en-US" sz="2000" i="1" dirty="0" smtClean="0">
                <a:latin typeface="Times New Roman" pitchFamily="18" charset="0"/>
                <a:cs typeface="Times New Roman" pitchFamily="18" charset="0"/>
              </a:rPr>
              <a:t>2</a:t>
            </a:r>
            <a:r>
              <a:rPr lang="en-US" sz="2400" i="1" dirty="0" smtClean="0">
                <a:latin typeface="Times New Roman" pitchFamily="18" charset="0"/>
                <a:cs typeface="Times New Roman" pitchFamily="18" charset="0"/>
              </a:rPr>
              <a:t> </a:t>
            </a:r>
            <a:r>
              <a:rPr lang="en-US" sz="3200" i="1" dirty="0" smtClean="0">
                <a:latin typeface="Times New Roman" pitchFamily="18" charset="0"/>
                <a:cs typeface="Times New Roman" pitchFamily="18" charset="0"/>
              </a:rPr>
              <a:t>→H</a:t>
            </a:r>
            <a:r>
              <a:rPr lang="en-US" sz="2000" i="1" dirty="0" smtClean="0">
                <a:latin typeface="Times New Roman" pitchFamily="18" charset="0"/>
                <a:cs typeface="Times New Roman" pitchFamily="18" charset="0"/>
              </a:rPr>
              <a:t>2</a:t>
            </a:r>
            <a:r>
              <a:rPr lang="en-US" sz="3200" i="1" dirty="0" smtClean="0">
                <a:latin typeface="Times New Roman" pitchFamily="18" charset="0"/>
                <a:cs typeface="Times New Roman" pitchFamily="18" charset="0"/>
              </a:rPr>
              <a:t>SO</a:t>
            </a:r>
            <a:r>
              <a:rPr lang="en-US" sz="2000" i="1" dirty="0" smtClean="0">
                <a:latin typeface="Times New Roman" pitchFamily="18" charset="0"/>
                <a:cs typeface="Times New Roman" pitchFamily="18" charset="0"/>
              </a:rPr>
              <a:t>3</a:t>
            </a:r>
            <a:r>
              <a:rPr lang="en-US" sz="3200" i="1" dirty="0" smtClean="0">
                <a:latin typeface="Times New Roman" pitchFamily="18" charset="0"/>
                <a:cs typeface="Times New Roman" pitchFamily="18" charset="0"/>
              </a:rPr>
              <a:t>→MgSO</a:t>
            </a:r>
            <a:r>
              <a:rPr lang="en-US" sz="2000" i="1" dirty="0" smtClean="0">
                <a:latin typeface="Times New Roman" pitchFamily="18" charset="0"/>
                <a:cs typeface="Times New Roman" pitchFamily="18" charset="0"/>
              </a:rPr>
              <a:t>3</a:t>
            </a:r>
            <a:r>
              <a:rPr lang="en-US" sz="2400" i="1" dirty="0" smtClean="0">
                <a:latin typeface="Times New Roman" pitchFamily="18" charset="0"/>
                <a:cs typeface="Times New Roman" pitchFamily="18" charset="0"/>
              </a:rPr>
              <a:t> </a:t>
            </a:r>
            <a:r>
              <a:rPr lang="en-US" sz="3200" i="1" dirty="0" smtClean="0">
                <a:latin typeface="Times New Roman" pitchFamily="18" charset="0"/>
                <a:cs typeface="Times New Roman" pitchFamily="18" charset="0"/>
              </a:rPr>
              <a:t>→Mg(OH)</a:t>
            </a:r>
            <a:r>
              <a:rPr lang="en-US" sz="2000" i="1" dirty="0" smtClean="0">
                <a:latin typeface="Times New Roman" pitchFamily="18" charset="0"/>
                <a:cs typeface="Times New Roman" pitchFamily="18" charset="0"/>
              </a:rPr>
              <a:t>2</a:t>
            </a:r>
            <a:r>
              <a:rPr lang="en-US" sz="3200" i="1" dirty="0" smtClean="0">
                <a:latin typeface="Times New Roman" pitchFamily="18" charset="0"/>
                <a:cs typeface="Times New Roman" pitchFamily="18" charset="0"/>
              </a:rPr>
              <a:t> →  			</a:t>
            </a:r>
            <a:r>
              <a:rPr lang="en-US" sz="3200" i="1" dirty="0" err="1" smtClean="0">
                <a:latin typeface="Times New Roman" pitchFamily="18" charset="0"/>
                <a:cs typeface="Times New Roman" pitchFamily="18" charset="0"/>
              </a:rPr>
              <a:t>MgO</a:t>
            </a:r>
            <a:r>
              <a:rPr lang="en-US" sz="3200" i="1" dirty="0" smtClean="0">
                <a:latin typeface="Times New Roman" pitchFamily="18" charset="0"/>
                <a:cs typeface="Times New Roman" pitchFamily="18" charset="0"/>
              </a:rPr>
              <a:t> </a:t>
            </a:r>
            <a:r>
              <a:rPr lang="uk-UA" sz="2000" i="1" dirty="0" smtClean="0">
                <a:latin typeface="Times New Roman" pitchFamily="18" charset="0"/>
                <a:cs typeface="Times New Roman" pitchFamily="18" charset="0"/>
              </a:rPr>
              <a:t>(високий рівень)</a:t>
            </a:r>
            <a:endParaRPr lang="en-US" sz="2400" i="1" dirty="0" smtClean="0">
              <a:latin typeface="Times New Roman" pitchFamily="18" charset="0"/>
              <a:cs typeface="Times New Roman" pitchFamily="18" charset="0"/>
            </a:endParaRPr>
          </a:p>
          <a:p>
            <a:endParaRPr lang="en-US" sz="2000" b="1" i="1" dirty="0" smtClean="0">
              <a:latin typeface="Times New Roman" pitchFamily="18" charset="0"/>
              <a:cs typeface="Times New Roman" pitchFamily="18" charset="0"/>
            </a:endParaRPr>
          </a:p>
          <a:p>
            <a:r>
              <a:rPr lang="uk-UA" sz="3200" b="1" dirty="0" smtClean="0">
                <a:latin typeface="Times New Roman" pitchFamily="18" charset="0"/>
                <a:cs typeface="Times New Roman" pitchFamily="18" charset="0"/>
              </a:rPr>
              <a:t> </a:t>
            </a:r>
            <a:endParaRPr lang="uk-UA" sz="3200" b="1"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04800" y="381000"/>
            <a:ext cx="8532464"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4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Обережно, невідомий пакунок</a:t>
            </a:r>
            <a:endParaRPr lang="uk-UA" sz="4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TextBox 4"/>
          <p:cNvSpPr txBox="1"/>
          <p:nvPr/>
        </p:nvSpPr>
        <p:spPr>
          <a:xfrm>
            <a:off x="838200" y="1066800"/>
            <a:ext cx="6934200" cy="1554272"/>
          </a:xfrm>
          <a:prstGeom prst="rect">
            <a:avLst/>
          </a:prstGeom>
          <a:noFill/>
        </p:spPr>
        <p:txBody>
          <a:bodyPr wrap="square" rtlCol="0">
            <a:spAutoFit/>
          </a:bodyPr>
          <a:lstStyle/>
          <a:p>
            <a:r>
              <a:rPr lang="ru-RU" sz="1900" b="1" dirty="0" smtClean="0"/>
              <a:t>У </a:t>
            </a:r>
            <a:r>
              <a:rPr lang="ru-RU" sz="1900" b="1" dirty="0" err="1" smtClean="0"/>
              <a:t>ній</a:t>
            </a:r>
            <a:r>
              <a:rPr lang="ru-RU" sz="1900" b="1" dirty="0" smtClean="0"/>
              <a:t> </a:t>
            </a:r>
            <a:r>
              <a:rPr lang="ru-RU" sz="1900" b="1" dirty="0" err="1" smtClean="0"/>
              <a:t>знаходиться</a:t>
            </a:r>
            <a:r>
              <a:rPr lang="ru-RU" sz="1900" b="1" dirty="0" smtClean="0"/>
              <a:t> </a:t>
            </a:r>
            <a:r>
              <a:rPr lang="ru-RU" sz="1900" b="1" dirty="0" err="1" smtClean="0"/>
              <a:t>надзвичайна</a:t>
            </a:r>
            <a:r>
              <a:rPr lang="ru-RU" sz="1900" b="1" dirty="0" smtClean="0"/>
              <a:t> </a:t>
            </a:r>
            <a:r>
              <a:rPr lang="ru-RU" sz="1900" b="1" dirty="0" err="1" smtClean="0"/>
              <a:t>речовина</a:t>
            </a:r>
            <a:r>
              <a:rPr lang="ru-RU" sz="1900" b="1" dirty="0" smtClean="0"/>
              <a:t>. Колись </a:t>
            </a:r>
            <a:r>
              <a:rPr lang="ru-RU" sz="1900" b="1" dirty="0" err="1" smtClean="0"/>
              <a:t>її</a:t>
            </a:r>
            <a:r>
              <a:rPr lang="ru-RU" sz="1900" b="1" dirty="0" smtClean="0"/>
              <a:t> </a:t>
            </a:r>
            <a:r>
              <a:rPr lang="ru-RU" sz="1900" b="1" dirty="0" err="1" smtClean="0"/>
              <a:t>вважали</a:t>
            </a:r>
            <a:r>
              <a:rPr lang="ru-RU" sz="1900" b="1" dirty="0" smtClean="0"/>
              <a:t> </a:t>
            </a:r>
            <a:r>
              <a:rPr lang="ru-RU" sz="1900" b="1" dirty="0" err="1" smtClean="0"/>
              <a:t>милістю</a:t>
            </a:r>
            <a:r>
              <a:rPr lang="ru-RU" sz="1900" b="1" dirty="0" smtClean="0"/>
              <a:t> </a:t>
            </a:r>
            <a:r>
              <a:rPr lang="ru-RU" sz="1900" b="1" dirty="0" err="1" smtClean="0"/>
              <a:t>богів</a:t>
            </a:r>
            <a:r>
              <a:rPr lang="ru-RU" sz="1900" b="1" dirty="0" smtClean="0"/>
              <a:t>, символом миру у </a:t>
            </a:r>
            <a:r>
              <a:rPr lang="ru-RU" sz="1900" b="1" dirty="0" err="1" smtClean="0"/>
              <a:t>східних</a:t>
            </a:r>
            <a:r>
              <a:rPr lang="ru-RU" sz="1900" b="1" dirty="0" smtClean="0"/>
              <a:t> </a:t>
            </a:r>
            <a:r>
              <a:rPr lang="ru-RU" sz="1900" b="1" dirty="0" err="1" smtClean="0"/>
              <a:t>країнах</a:t>
            </a:r>
            <a:r>
              <a:rPr lang="ru-RU" sz="1900" b="1" dirty="0" smtClean="0"/>
              <a:t>. За </a:t>
            </a:r>
            <a:r>
              <a:rPr lang="ru-RU" sz="1900" b="1" dirty="0" err="1" smtClean="0"/>
              <a:t>образним</a:t>
            </a:r>
            <a:r>
              <a:rPr lang="ru-RU" sz="1900" b="1" dirty="0" smtClean="0"/>
              <a:t> </a:t>
            </a:r>
            <a:r>
              <a:rPr lang="ru-RU" sz="1900" b="1" dirty="0" err="1" smtClean="0"/>
              <a:t>виразом</a:t>
            </a:r>
            <a:r>
              <a:rPr lang="ru-RU" sz="1900" b="1" dirty="0" smtClean="0"/>
              <a:t> Піфагора, «… </a:t>
            </a:r>
            <a:r>
              <a:rPr lang="ru-RU" sz="1900" b="1" dirty="0" err="1" smtClean="0"/>
              <a:t>була</a:t>
            </a:r>
            <a:r>
              <a:rPr lang="ru-RU" sz="1900" b="1" dirty="0" smtClean="0"/>
              <a:t> </a:t>
            </a:r>
            <a:r>
              <a:rPr lang="ru-RU" sz="1900" b="1" dirty="0" err="1" smtClean="0"/>
              <a:t>народжена</a:t>
            </a:r>
            <a:r>
              <a:rPr lang="ru-RU" sz="1900" b="1" dirty="0" smtClean="0"/>
              <a:t> </a:t>
            </a:r>
            <a:r>
              <a:rPr lang="ru-RU" sz="1900" b="1" dirty="0" err="1" smtClean="0"/>
              <a:t>найшляхетнішими</a:t>
            </a:r>
            <a:r>
              <a:rPr lang="ru-RU" sz="1900" b="1" dirty="0" smtClean="0"/>
              <a:t> батьками - </a:t>
            </a:r>
            <a:r>
              <a:rPr lang="ru-RU" sz="1900" b="1" dirty="0" err="1" smtClean="0"/>
              <a:t>сонцем</a:t>
            </a:r>
            <a:r>
              <a:rPr lang="ru-RU" sz="1900" b="1" dirty="0" smtClean="0"/>
              <a:t> </a:t>
            </a:r>
            <a:r>
              <a:rPr lang="ru-RU" sz="1900" b="1" dirty="0" err="1" smtClean="0"/>
              <a:t>і</a:t>
            </a:r>
            <a:r>
              <a:rPr lang="ru-RU" sz="1900" b="1" dirty="0" smtClean="0"/>
              <a:t> морем». Та не </a:t>
            </a:r>
            <a:r>
              <a:rPr lang="ru-RU" sz="1900" b="1" dirty="0" err="1" smtClean="0"/>
              <a:t>така</a:t>
            </a:r>
            <a:r>
              <a:rPr lang="ru-RU" sz="1900" b="1" dirty="0" smtClean="0"/>
              <a:t> вона </a:t>
            </a:r>
            <a:r>
              <a:rPr lang="ru-RU" sz="1900" b="1" dirty="0" err="1" smtClean="0"/>
              <a:t>вже</a:t>
            </a:r>
            <a:r>
              <a:rPr lang="ru-RU" sz="1900" b="1" dirty="0" smtClean="0"/>
              <a:t> </a:t>
            </a:r>
            <a:r>
              <a:rPr lang="ru-RU" sz="1900" b="1" dirty="0" err="1" smtClean="0"/>
              <a:t>і</a:t>
            </a:r>
            <a:r>
              <a:rPr lang="ru-RU" sz="1900" b="1" dirty="0" smtClean="0"/>
              <a:t> </a:t>
            </a:r>
            <a:r>
              <a:rPr lang="ru-RU" sz="1900" b="1" dirty="0" err="1" smtClean="0"/>
              <a:t>мирна</a:t>
            </a:r>
            <a:r>
              <a:rPr lang="ru-RU" sz="1900" b="1" dirty="0" smtClean="0"/>
              <a:t>! Через </a:t>
            </a:r>
            <a:r>
              <a:rPr lang="ru-RU" sz="1900" b="1" dirty="0" err="1" smtClean="0"/>
              <a:t>неї</a:t>
            </a:r>
            <a:r>
              <a:rPr lang="ru-RU" sz="1900" b="1" dirty="0" smtClean="0"/>
              <a:t> </a:t>
            </a:r>
            <a:r>
              <a:rPr lang="ru-RU" sz="1900" b="1" dirty="0" err="1" smtClean="0"/>
              <a:t>навіть</a:t>
            </a:r>
            <a:r>
              <a:rPr lang="ru-RU" sz="1900" b="1" dirty="0" smtClean="0"/>
              <a:t> море </a:t>
            </a:r>
            <a:r>
              <a:rPr lang="ru-RU" sz="1900" b="1" dirty="0" err="1" smtClean="0"/>
              <a:t>може</a:t>
            </a:r>
            <a:r>
              <a:rPr lang="ru-RU" sz="1900" b="1" dirty="0" smtClean="0"/>
              <a:t> стати мертвим.</a:t>
            </a:r>
            <a:endParaRPr lang="uk-UA" sz="1900" b="1" dirty="0"/>
          </a:p>
        </p:txBody>
      </p:sp>
      <p:sp>
        <p:nvSpPr>
          <p:cNvPr id="6" name="TextBox 5"/>
          <p:cNvSpPr txBox="1"/>
          <p:nvPr/>
        </p:nvSpPr>
        <p:spPr>
          <a:xfrm>
            <a:off x="838200" y="2590800"/>
            <a:ext cx="7086600" cy="969496"/>
          </a:xfrm>
          <a:prstGeom prst="rect">
            <a:avLst/>
          </a:prstGeom>
          <a:noFill/>
        </p:spPr>
        <p:txBody>
          <a:bodyPr wrap="square" rtlCol="0">
            <a:spAutoFit/>
          </a:bodyPr>
          <a:lstStyle/>
          <a:p>
            <a:r>
              <a:rPr lang="uk-UA" sz="1900" b="1" dirty="0" smtClean="0"/>
              <a:t>У вас є три пробірки з розчинами таких речовин: натрій гідроксид, натрій хлорид і </a:t>
            </a:r>
            <a:r>
              <a:rPr lang="uk-UA" sz="1900" b="1" dirty="0" err="1" smtClean="0"/>
              <a:t>хлоридна</a:t>
            </a:r>
            <a:r>
              <a:rPr lang="uk-UA" sz="1900" b="1" dirty="0" smtClean="0"/>
              <a:t> кислота. Яким способом можна ідентифікувати дані речовини? </a:t>
            </a:r>
            <a:endParaRPr lang="uk-UA" sz="1900" b="1" dirty="0"/>
          </a:p>
        </p:txBody>
      </p:sp>
      <p:sp>
        <p:nvSpPr>
          <p:cNvPr id="7" name="TextBox 6"/>
          <p:cNvSpPr txBox="1"/>
          <p:nvPr/>
        </p:nvSpPr>
        <p:spPr>
          <a:xfrm>
            <a:off x="2209800" y="3549402"/>
            <a:ext cx="6248400" cy="3308598"/>
          </a:xfrm>
          <a:prstGeom prst="rect">
            <a:avLst/>
          </a:prstGeom>
          <a:noFill/>
        </p:spPr>
        <p:txBody>
          <a:bodyPr wrap="square" rtlCol="0">
            <a:spAutoFit/>
          </a:bodyPr>
          <a:lstStyle/>
          <a:p>
            <a:r>
              <a:rPr lang="uk-UA" sz="1900" b="1" dirty="0" smtClean="0"/>
              <a:t>«Пожежа тривала кілька годин поспіль. Печера перетворилася на справжню піч для випалювання вапняку. Велетенської сили полум’я обпалило весь вапняковий пласт. Під дією полум’я відбулося розкладання Злива, що почалася відразу після грози, залила всю цю велетенську масу Вона розбухла і почала з велетенською силою розпирати вугілля, яке її стискувало, та виштовхувати його до провалля... Все зникло в одну мить». Напишіть рівняння реакцій, щоб пояснити процеси, які відбулися у печері.</a:t>
            </a:r>
          </a:p>
          <a:p>
            <a:endParaRPr lang="uk-UA" sz="1900" b="1" dirty="0"/>
          </a:p>
        </p:txBody>
      </p:sp>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533400" y="1676400"/>
            <a:ext cx="7848600" cy="2209800"/>
          </a:xfrm>
          <a:prstGeom prst="rect">
            <a:avLst/>
          </a:prstGeom>
          <a:noFill/>
        </p:spPr>
        <p:txBody>
          <a:bodyPr wrap="square" lIns="91440" tIns="45720" rIns="91440" bIns="45720">
            <a:prstTxWarp prst="textPlain">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Елементарно… “</a:t>
            </a:r>
            <a:endParaRPr lang="uk-UA"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Домашнє завдання</a:t>
            </a:r>
            <a:endParaRPr lang="uk-UA" dirty="0"/>
          </a:p>
        </p:txBody>
      </p:sp>
      <p:sp>
        <p:nvSpPr>
          <p:cNvPr id="3" name="Місце для вмісту 2"/>
          <p:cNvSpPr>
            <a:spLocks noGrp="1"/>
          </p:cNvSpPr>
          <p:nvPr>
            <p:ph idx="1"/>
          </p:nvPr>
        </p:nvSpPr>
        <p:spPr/>
        <p:txBody>
          <a:bodyPr>
            <a:normAutofit fontScale="92500" lnSpcReduction="10000"/>
          </a:bodyPr>
          <a:lstStyle/>
          <a:p>
            <a:pPr>
              <a:buNone/>
            </a:pPr>
            <a:r>
              <a:rPr lang="uk-UA" dirty="0" smtClean="0"/>
              <a:t>Підготуватись до контрольної роботи. Для</a:t>
            </a:r>
          </a:p>
          <a:p>
            <a:pPr>
              <a:buNone/>
            </a:pPr>
            <a:r>
              <a:rPr lang="uk-UA" dirty="0" smtClean="0"/>
              <a:t>цього:</a:t>
            </a:r>
          </a:p>
          <a:p>
            <a:pPr>
              <a:buNone/>
            </a:pPr>
            <a:r>
              <a:rPr lang="uk-UA" dirty="0" smtClean="0"/>
              <a:t>Повторити матеріал §1-14</a:t>
            </a:r>
          </a:p>
          <a:p>
            <a:pPr>
              <a:buNone/>
            </a:pPr>
            <a:r>
              <a:rPr lang="uk-UA" dirty="0" smtClean="0"/>
              <a:t>Виконати вправу 130 на сторінці 93</a:t>
            </a:r>
          </a:p>
          <a:p>
            <a:pPr>
              <a:buNone/>
            </a:pPr>
            <a:r>
              <a:rPr lang="uk-UA" dirty="0" smtClean="0"/>
              <a:t>Скласти генетичний ряд для Фосфору</a:t>
            </a:r>
          </a:p>
          <a:p>
            <a:pPr>
              <a:buNone/>
            </a:pPr>
            <a:r>
              <a:rPr lang="uk-UA" dirty="0" smtClean="0"/>
              <a:t>Розв’язати задачу: яку кількість </a:t>
            </a:r>
            <a:r>
              <a:rPr lang="uk-UA" dirty="0" err="1" smtClean="0"/>
              <a:t>хлоридної</a:t>
            </a:r>
            <a:r>
              <a:rPr lang="uk-UA" dirty="0" smtClean="0"/>
              <a:t> 			кислоти і натрій гідроксиду потрібно 		взяти , щоб одержати 234г кухонної 		солі?</a:t>
            </a:r>
          </a:p>
          <a:p>
            <a:endParaRPr lang="uk-UA" dirty="0"/>
          </a:p>
        </p:txBody>
      </p:sp>
    </p:spTree>
  </p:cSld>
  <p:clrMapOvr>
    <a:masterClrMapping/>
  </p:clrMapOvr>
  <p:transition>
    <p:spli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err="1" smtClean="0"/>
              <a:t>Узагальнення</a:t>
            </a:r>
            <a:r>
              <a:rPr lang="ru-RU" dirty="0" smtClean="0"/>
              <a:t> </a:t>
            </a:r>
            <a:r>
              <a:rPr lang="ru-RU" dirty="0" err="1" smtClean="0"/>
              <a:t>знань</a:t>
            </a:r>
            <a:r>
              <a:rPr lang="ru-RU" dirty="0" smtClean="0"/>
              <a:t> </a:t>
            </a:r>
            <a:r>
              <a:rPr lang="ru-RU" dirty="0" err="1" smtClean="0"/>
              <a:t>з</a:t>
            </a:r>
            <a:r>
              <a:rPr lang="ru-RU" dirty="0" smtClean="0"/>
              <a:t> теми: «</a:t>
            </a:r>
            <a:r>
              <a:rPr lang="ru-RU" dirty="0" err="1" smtClean="0"/>
              <a:t>Основні</a:t>
            </a:r>
            <a:r>
              <a:rPr lang="ru-RU" dirty="0" smtClean="0"/>
              <a:t> </a:t>
            </a:r>
            <a:r>
              <a:rPr lang="ru-RU" dirty="0" err="1" smtClean="0"/>
              <a:t>класи</a:t>
            </a:r>
            <a:r>
              <a:rPr lang="ru-RU" dirty="0" smtClean="0"/>
              <a:t> </a:t>
            </a:r>
            <a:r>
              <a:rPr lang="ru-RU" dirty="0" err="1" smtClean="0"/>
              <a:t>неорганічних</a:t>
            </a:r>
            <a:r>
              <a:rPr lang="ru-RU" dirty="0" smtClean="0"/>
              <a:t> </a:t>
            </a:r>
            <a:r>
              <a:rPr lang="ru-RU" dirty="0" err="1" smtClean="0"/>
              <a:t>сполук</a:t>
            </a:r>
            <a:r>
              <a:rPr lang="ru-RU" dirty="0" smtClean="0"/>
              <a:t>»</a:t>
            </a:r>
            <a:endParaRPr lang="ru-RU" dirty="0"/>
          </a:p>
        </p:txBody>
      </p:sp>
      <p:sp>
        <p:nvSpPr>
          <p:cNvPr id="3" name="Подзаголовок 2"/>
          <p:cNvSpPr>
            <a:spLocks noGrp="1"/>
          </p:cNvSpPr>
          <p:nvPr>
            <p:ph type="subTitle" idx="1"/>
          </p:nvPr>
        </p:nvSpPr>
        <p:spPr/>
        <p:txBody>
          <a:bodyPr/>
          <a:lstStyle/>
          <a:p>
            <a:pPr algn="r"/>
            <a:r>
              <a:rPr lang="ru-RU" dirty="0" err="1" smtClean="0"/>
              <a:t>Єдиний</a:t>
            </a:r>
            <a:r>
              <a:rPr lang="ru-RU" dirty="0" smtClean="0"/>
              <a:t> шлях, </a:t>
            </a:r>
            <a:r>
              <a:rPr lang="ru-RU" dirty="0" err="1" smtClean="0"/>
              <a:t>що</a:t>
            </a:r>
            <a:r>
              <a:rPr lang="ru-RU" dirty="0" smtClean="0"/>
              <a:t> </a:t>
            </a:r>
            <a:r>
              <a:rPr lang="ru-RU" dirty="0" err="1" smtClean="0"/>
              <a:t>веде</a:t>
            </a:r>
            <a:r>
              <a:rPr lang="ru-RU" dirty="0" smtClean="0"/>
              <a:t> до </a:t>
            </a:r>
            <a:r>
              <a:rPr lang="ru-RU" dirty="0" err="1" smtClean="0"/>
              <a:t>знання</a:t>
            </a:r>
            <a:r>
              <a:rPr lang="ru-RU" dirty="0" smtClean="0"/>
              <a:t>, - </a:t>
            </a:r>
            <a:r>
              <a:rPr lang="ru-RU" dirty="0" err="1" smtClean="0"/>
              <a:t>це</a:t>
            </a:r>
            <a:r>
              <a:rPr lang="ru-RU" dirty="0" smtClean="0"/>
              <a:t> </a:t>
            </a:r>
            <a:r>
              <a:rPr lang="ru-RU" dirty="0" err="1" smtClean="0"/>
              <a:t>діяльність</a:t>
            </a:r>
            <a:r>
              <a:rPr lang="ru-RU" dirty="0" smtClean="0"/>
              <a:t>.</a:t>
            </a:r>
          </a:p>
          <a:p>
            <a:pPr algn="r"/>
            <a:r>
              <a:rPr lang="ru-RU" dirty="0" smtClean="0"/>
              <a:t>Бернард Шоу</a:t>
            </a:r>
            <a:endParaRPr lang="ru-RU"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Завдання</a:t>
            </a:r>
            <a:endParaRPr lang="uk-UA" dirty="0"/>
          </a:p>
        </p:txBody>
      </p:sp>
      <p:sp>
        <p:nvSpPr>
          <p:cNvPr id="3" name="Місце для вмісту 2"/>
          <p:cNvSpPr>
            <a:spLocks noGrp="1"/>
          </p:cNvSpPr>
          <p:nvPr>
            <p:ph idx="1"/>
          </p:nvPr>
        </p:nvSpPr>
        <p:spPr/>
        <p:txBody>
          <a:bodyPr>
            <a:normAutofit lnSpcReduction="10000"/>
          </a:bodyPr>
          <a:lstStyle/>
          <a:p>
            <a:r>
              <a:rPr lang="uk-UA" dirty="0" smtClean="0"/>
              <a:t>Узагальнити і систематизувати знання про склад, класифікацію і властивості неорганічних сполук;</a:t>
            </a:r>
          </a:p>
          <a:p>
            <a:r>
              <a:rPr lang="uk-UA" dirty="0" smtClean="0"/>
              <a:t>Вправлятися у складанні рівнянь реакцій за схемою;</a:t>
            </a:r>
          </a:p>
          <a:p>
            <a:r>
              <a:rPr lang="uk-UA" dirty="0" smtClean="0"/>
              <a:t> Удосконалювати вміння написання формул речовин і хімічних рівнянь</a:t>
            </a:r>
          </a:p>
          <a:p>
            <a:r>
              <a:rPr lang="uk-UA" dirty="0" smtClean="0"/>
              <a:t> 		Розв’язувати розрахункові й 			експериментальні задачі</a:t>
            </a: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533400" y="2286000"/>
            <a:ext cx="7920210" cy="1604665"/>
          </a:xfrm>
          <a:prstGeom prst="rect">
            <a:avLst/>
          </a:prstGeom>
          <a:noFill/>
        </p:spPr>
        <p:txBody>
          <a:bodyPr wrap="none" lIns="91440" tIns="45720" rIns="91440" bIns="45720">
            <a:prstTxWarp prst="textDeflat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Слідство ведуть знавці</a:t>
            </a:r>
            <a:endParaRPr lang="uk-UA"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371600" y="1600200"/>
            <a:ext cx="6324600" cy="838200"/>
          </a:xfrm>
        </p:spPr>
        <p:txBody>
          <a:bodyPr/>
          <a:lstStyle/>
          <a:p>
            <a:pPr algn="ctr">
              <a:buNone/>
            </a:pPr>
            <a:r>
              <a:rPr lang="uk-UA" b="1" i="1" dirty="0" smtClean="0">
                <a:latin typeface="Times New Roman" pitchFamily="18" charset="0"/>
                <a:cs typeface="Times New Roman" pitchFamily="18" charset="0"/>
              </a:rPr>
              <a:t>Класи неорганічних сполук</a:t>
            </a:r>
            <a:endParaRPr lang="uk-UA" b="1" i="1" dirty="0">
              <a:latin typeface="Times New Roman" pitchFamily="18" charset="0"/>
              <a:cs typeface="Times New Roman" pitchFamily="18" charset="0"/>
            </a:endParaRPr>
          </a:p>
        </p:txBody>
      </p:sp>
      <p:sp>
        <p:nvSpPr>
          <p:cNvPr id="4" name="Прямокутник 3"/>
          <p:cNvSpPr/>
          <p:nvPr/>
        </p:nvSpPr>
        <p:spPr>
          <a:xfrm>
            <a:off x="1219200" y="533400"/>
            <a:ext cx="650530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Їх розшукує Інтерпол</a:t>
            </a:r>
            <a:endParaRPr lang="uk-UA"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Стрілка вниз 4"/>
          <p:cNvSpPr/>
          <p:nvPr/>
        </p:nvSpPr>
        <p:spPr>
          <a:xfrm rot="1667142">
            <a:off x="2020155" y="2236339"/>
            <a:ext cx="685800" cy="99060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uk-UA"/>
          </a:p>
        </p:txBody>
      </p:sp>
      <p:sp>
        <p:nvSpPr>
          <p:cNvPr id="6" name="Стрілка вниз 5"/>
          <p:cNvSpPr/>
          <p:nvPr/>
        </p:nvSpPr>
        <p:spPr>
          <a:xfrm rot="710807">
            <a:off x="3278665" y="2562341"/>
            <a:ext cx="705837" cy="2320393"/>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uk-UA"/>
          </a:p>
        </p:txBody>
      </p:sp>
      <p:sp>
        <p:nvSpPr>
          <p:cNvPr id="7" name="Стрілка вниз 6"/>
          <p:cNvSpPr/>
          <p:nvPr/>
        </p:nvSpPr>
        <p:spPr>
          <a:xfrm rot="20888761">
            <a:off x="5035908" y="2559851"/>
            <a:ext cx="685800" cy="236220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uk-UA"/>
          </a:p>
        </p:txBody>
      </p:sp>
      <p:sp>
        <p:nvSpPr>
          <p:cNvPr id="8" name="Стрілка вниз 7"/>
          <p:cNvSpPr/>
          <p:nvPr/>
        </p:nvSpPr>
        <p:spPr>
          <a:xfrm rot="20075690">
            <a:off x="6381052" y="2239271"/>
            <a:ext cx="750195" cy="1142728"/>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uk-UA"/>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371600" y="1600200"/>
            <a:ext cx="6324600" cy="838200"/>
          </a:xfrm>
        </p:spPr>
        <p:txBody>
          <a:bodyPr/>
          <a:lstStyle/>
          <a:p>
            <a:pPr algn="ctr">
              <a:buNone/>
            </a:pPr>
            <a:r>
              <a:rPr lang="uk-UA" b="1" i="1" dirty="0" smtClean="0">
                <a:latin typeface="Times New Roman" pitchFamily="18" charset="0"/>
                <a:cs typeface="Times New Roman" pitchFamily="18" charset="0"/>
              </a:rPr>
              <a:t>Класи неорганічних сполук</a:t>
            </a:r>
            <a:endParaRPr lang="uk-UA" b="1" i="1" dirty="0">
              <a:latin typeface="Times New Roman" pitchFamily="18" charset="0"/>
              <a:cs typeface="Times New Roman" pitchFamily="18" charset="0"/>
            </a:endParaRPr>
          </a:p>
        </p:txBody>
      </p:sp>
      <p:sp>
        <p:nvSpPr>
          <p:cNvPr id="4" name="Прямокутник 3"/>
          <p:cNvSpPr/>
          <p:nvPr/>
        </p:nvSpPr>
        <p:spPr>
          <a:xfrm>
            <a:off x="1219200" y="533400"/>
            <a:ext cx="650530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Їх розшукує Інтерпол</a:t>
            </a:r>
            <a:endParaRPr lang="uk-UA"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Стрілка вниз 4"/>
          <p:cNvSpPr/>
          <p:nvPr/>
        </p:nvSpPr>
        <p:spPr>
          <a:xfrm rot="1667142">
            <a:off x="2020155" y="2236339"/>
            <a:ext cx="685800" cy="99060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uk-UA"/>
          </a:p>
        </p:txBody>
      </p:sp>
      <p:sp>
        <p:nvSpPr>
          <p:cNvPr id="6" name="Стрілка вниз 5"/>
          <p:cNvSpPr/>
          <p:nvPr/>
        </p:nvSpPr>
        <p:spPr>
          <a:xfrm rot="710807">
            <a:off x="3278665" y="2562341"/>
            <a:ext cx="705837" cy="2320393"/>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uk-UA"/>
          </a:p>
        </p:txBody>
      </p:sp>
      <p:sp>
        <p:nvSpPr>
          <p:cNvPr id="7" name="Стрілка вниз 6"/>
          <p:cNvSpPr/>
          <p:nvPr/>
        </p:nvSpPr>
        <p:spPr>
          <a:xfrm rot="20888761">
            <a:off x="5035908" y="2559851"/>
            <a:ext cx="685800" cy="236220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uk-UA"/>
          </a:p>
        </p:txBody>
      </p:sp>
      <p:sp>
        <p:nvSpPr>
          <p:cNvPr id="8" name="Стрілка вниз 7"/>
          <p:cNvSpPr/>
          <p:nvPr/>
        </p:nvSpPr>
        <p:spPr>
          <a:xfrm rot="20075690">
            <a:off x="6381052" y="2239271"/>
            <a:ext cx="750195" cy="1142728"/>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uk-UA"/>
          </a:p>
        </p:txBody>
      </p:sp>
      <p:sp>
        <p:nvSpPr>
          <p:cNvPr id="9" name="TextBox 8"/>
          <p:cNvSpPr txBox="1"/>
          <p:nvPr/>
        </p:nvSpPr>
        <p:spPr>
          <a:xfrm>
            <a:off x="1371600" y="3200400"/>
            <a:ext cx="1524000" cy="523220"/>
          </a:xfrm>
          <a:prstGeom prst="rect">
            <a:avLst/>
          </a:prstGeom>
          <a:noFill/>
        </p:spPr>
        <p:txBody>
          <a:bodyPr wrap="square" rtlCol="0">
            <a:spAutoFit/>
          </a:bodyPr>
          <a:lstStyle/>
          <a:p>
            <a:r>
              <a:rPr lang="uk-UA" sz="2800" b="1" i="1" dirty="0" smtClean="0">
                <a:latin typeface="Times New Roman" pitchFamily="18" charset="0"/>
                <a:cs typeface="Times New Roman" pitchFamily="18" charset="0"/>
              </a:rPr>
              <a:t>Оксиди</a:t>
            </a:r>
            <a:endParaRPr lang="uk-UA" sz="2800" b="1" i="1" dirty="0">
              <a:latin typeface="Times New Roman" pitchFamily="18" charset="0"/>
              <a:cs typeface="Times New Roman" pitchFamily="18" charset="0"/>
            </a:endParaRPr>
          </a:p>
        </p:txBody>
      </p:sp>
      <p:sp>
        <p:nvSpPr>
          <p:cNvPr id="10" name="TextBox 9"/>
          <p:cNvSpPr txBox="1"/>
          <p:nvPr/>
        </p:nvSpPr>
        <p:spPr>
          <a:xfrm>
            <a:off x="2362200" y="4876800"/>
            <a:ext cx="1676400" cy="523220"/>
          </a:xfrm>
          <a:prstGeom prst="rect">
            <a:avLst/>
          </a:prstGeom>
          <a:noFill/>
        </p:spPr>
        <p:txBody>
          <a:bodyPr wrap="square" rtlCol="0">
            <a:spAutoFit/>
          </a:bodyPr>
          <a:lstStyle/>
          <a:p>
            <a:r>
              <a:rPr lang="uk-UA" sz="2800" b="1" i="1" dirty="0" smtClean="0">
                <a:latin typeface="Times New Roman" pitchFamily="18" charset="0"/>
                <a:cs typeface="Times New Roman" pitchFamily="18" charset="0"/>
              </a:rPr>
              <a:t>Кислоти</a:t>
            </a:r>
            <a:endParaRPr lang="uk-UA" sz="2800" b="1" i="1" dirty="0">
              <a:latin typeface="Times New Roman" pitchFamily="18" charset="0"/>
              <a:cs typeface="Times New Roman" pitchFamily="18" charset="0"/>
            </a:endParaRPr>
          </a:p>
        </p:txBody>
      </p:sp>
      <p:sp>
        <p:nvSpPr>
          <p:cNvPr id="11" name="TextBox 10"/>
          <p:cNvSpPr txBox="1"/>
          <p:nvPr/>
        </p:nvSpPr>
        <p:spPr>
          <a:xfrm>
            <a:off x="4800600" y="4876800"/>
            <a:ext cx="1828800" cy="523220"/>
          </a:xfrm>
          <a:prstGeom prst="rect">
            <a:avLst/>
          </a:prstGeom>
          <a:noFill/>
        </p:spPr>
        <p:txBody>
          <a:bodyPr wrap="square" rtlCol="0">
            <a:spAutoFit/>
          </a:bodyPr>
          <a:lstStyle/>
          <a:p>
            <a:r>
              <a:rPr lang="uk-UA" sz="2800" b="1" i="1" dirty="0" smtClean="0">
                <a:latin typeface="Times New Roman" pitchFamily="18" charset="0"/>
                <a:cs typeface="Times New Roman" pitchFamily="18" charset="0"/>
              </a:rPr>
              <a:t>Основи</a:t>
            </a:r>
            <a:endParaRPr lang="uk-UA" sz="2800" b="1" i="1" dirty="0">
              <a:latin typeface="Times New Roman" pitchFamily="18" charset="0"/>
              <a:cs typeface="Times New Roman" pitchFamily="18" charset="0"/>
            </a:endParaRPr>
          </a:p>
        </p:txBody>
      </p:sp>
      <p:sp>
        <p:nvSpPr>
          <p:cNvPr id="12" name="TextBox 11"/>
          <p:cNvSpPr txBox="1"/>
          <p:nvPr/>
        </p:nvSpPr>
        <p:spPr>
          <a:xfrm>
            <a:off x="6705600" y="3429000"/>
            <a:ext cx="1066800" cy="523220"/>
          </a:xfrm>
          <a:prstGeom prst="rect">
            <a:avLst/>
          </a:prstGeom>
          <a:noFill/>
        </p:spPr>
        <p:txBody>
          <a:bodyPr wrap="square" rtlCol="0">
            <a:spAutoFit/>
          </a:bodyPr>
          <a:lstStyle/>
          <a:p>
            <a:r>
              <a:rPr lang="uk-UA" sz="2800" b="1" i="1" dirty="0" smtClean="0">
                <a:latin typeface="Times New Roman" pitchFamily="18" charset="0"/>
                <a:cs typeface="Times New Roman" pitchFamily="18" charset="0"/>
              </a:rPr>
              <a:t>Солі</a:t>
            </a:r>
            <a:endParaRPr lang="uk-UA" sz="2800" b="1" i="1" dirty="0">
              <a:latin typeface="Times New Roman" pitchFamily="18" charset="0"/>
              <a:cs typeface="Times New Roman" pitchFamily="18" charset="0"/>
            </a:endParaRPr>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fill="hold"/>
                                        <p:tgtEl>
                                          <p:spTgt spid="12"/>
                                        </p:tgtEl>
                                        <p:attrNameLst>
                                          <p:attrName>ppt_x</p:attrName>
                                        </p:attrNameLst>
                                      </p:cBhvr>
                                      <p:tavLst>
                                        <p:tav tm="0">
                                          <p:val>
                                            <p:strVal val="#ppt_x"/>
                                          </p:val>
                                        </p:tav>
                                        <p:tav tm="100000">
                                          <p:val>
                                            <p:strVal val="#ppt_x"/>
                                          </p:val>
                                        </p:tav>
                                      </p:tavLst>
                                    </p:anim>
                                    <p:anim calcmode="lin" valueType="num">
                                      <p:cBhvr additive="base">
                                        <p:cTn id="4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P spid="10"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381000" y="1524000"/>
            <a:ext cx="8305800" cy="4525963"/>
          </a:xfrm>
        </p:spPr>
        <p:txBody>
          <a:bodyPr>
            <a:normAutofit/>
          </a:bodyPr>
          <a:lstStyle/>
          <a:p>
            <a:pPr>
              <a:buNone/>
            </a:pPr>
            <a:r>
              <a:rPr lang="en-US" sz="4800" b="1" dirty="0" smtClean="0">
                <a:latin typeface="Times New Roman" pitchFamily="18" charset="0"/>
                <a:cs typeface="Times New Roman" pitchFamily="18" charset="0"/>
              </a:rPr>
              <a:t>  CaCO</a:t>
            </a:r>
            <a:r>
              <a:rPr lang="en-US" sz="3600" b="1" dirty="0" smtClean="0">
                <a:latin typeface="Times New Roman" pitchFamily="18" charset="0"/>
                <a:cs typeface="Times New Roman" pitchFamily="18" charset="0"/>
              </a:rPr>
              <a:t>3,</a:t>
            </a:r>
            <a:r>
              <a:rPr lang="en-US" sz="4800" b="1" dirty="0" smtClean="0">
                <a:latin typeface="Times New Roman" pitchFamily="18" charset="0"/>
                <a:cs typeface="Times New Roman" pitchFamily="18" charset="0"/>
              </a:rPr>
              <a:t> Ag</a:t>
            </a:r>
            <a:r>
              <a:rPr lang="en-US" sz="3600" b="1" dirty="0" smtClean="0">
                <a:latin typeface="Times New Roman" pitchFamily="18" charset="0"/>
                <a:cs typeface="Times New Roman" pitchFamily="18" charset="0"/>
              </a:rPr>
              <a:t>2</a:t>
            </a:r>
            <a:r>
              <a:rPr lang="en-US" sz="4400" b="1" dirty="0" smtClean="0">
                <a:latin typeface="Times New Roman" pitchFamily="18" charset="0"/>
                <a:cs typeface="Times New Roman" pitchFamily="18" charset="0"/>
              </a:rPr>
              <a:t>O, Na</a:t>
            </a:r>
            <a:r>
              <a:rPr lang="en-US" sz="3600" b="1" dirty="0" smtClean="0">
                <a:latin typeface="Times New Roman" pitchFamily="18" charset="0"/>
                <a:cs typeface="Times New Roman" pitchFamily="18" charset="0"/>
              </a:rPr>
              <a:t>3</a:t>
            </a:r>
            <a:r>
              <a:rPr lang="en-US" sz="4400" b="1" dirty="0" smtClean="0">
                <a:latin typeface="Times New Roman" pitchFamily="18" charset="0"/>
                <a:cs typeface="Times New Roman" pitchFamily="18" charset="0"/>
              </a:rPr>
              <a:t>PO</a:t>
            </a:r>
            <a:r>
              <a:rPr lang="en-US" sz="3600" b="1" dirty="0" smtClean="0">
                <a:latin typeface="Times New Roman" pitchFamily="18" charset="0"/>
                <a:cs typeface="Times New Roman" pitchFamily="18" charset="0"/>
              </a:rPr>
              <a:t>4, </a:t>
            </a:r>
            <a:r>
              <a:rPr lang="en-US" sz="4400" b="1" dirty="0" err="1" smtClean="0">
                <a:latin typeface="Times New Roman" pitchFamily="18" charset="0"/>
                <a:cs typeface="Times New Roman" pitchFamily="18" charset="0"/>
              </a:rPr>
              <a:t>HCl</a:t>
            </a:r>
            <a:r>
              <a:rPr lang="en-US" sz="4400" b="1" dirty="0" smtClean="0">
                <a:latin typeface="Times New Roman" pitchFamily="18" charset="0"/>
                <a:cs typeface="Times New Roman" pitchFamily="18" charset="0"/>
              </a:rPr>
              <a:t> </a:t>
            </a:r>
            <a:r>
              <a:rPr lang="en-US" sz="4400" b="1" dirty="0" err="1" smtClean="0">
                <a:latin typeface="Times New Roman" pitchFamily="18" charset="0"/>
                <a:cs typeface="Times New Roman" pitchFamily="18" charset="0"/>
              </a:rPr>
              <a:t>LiOH</a:t>
            </a:r>
            <a:r>
              <a:rPr lang="en-US" sz="4400" b="1" dirty="0" smtClean="0">
                <a:latin typeface="Times New Roman" pitchFamily="18" charset="0"/>
                <a:cs typeface="Times New Roman" pitchFamily="18" charset="0"/>
              </a:rPr>
              <a:t>, Fe(OH)</a:t>
            </a:r>
            <a:r>
              <a:rPr lang="en-US" sz="3600" b="1" dirty="0" smtClean="0">
                <a:latin typeface="Times New Roman" pitchFamily="18" charset="0"/>
                <a:cs typeface="Times New Roman" pitchFamily="18" charset="0"/>
              </a:rPr>
              <a:t>3,</a:t>
            </a:r>
            <a:r>
              <a:rPr lang="en-US" sz="4800" b="1" dirty="0" smtClean="0">
                <a:latin typeface="Times New Roman" pitchFamily="18" charset="0"/>
                <a:cs typeface="Times New Roman" pitchFamily="18" charset="0"/>
              </a:rPr>
              <a:t> SO</a:t>
            </a:r>
            <a:r>
              <a:rPr lang="en-US" sz="3600" b="1" dirty="0" smtClean="0">
                <a:latin typeface="Times New Roman" pitchFamily="18" charset="0"/>
                <a:cs typeface="Times New Roman" pitchFamily="18" charset="0"/>
              </a:rPr>
              <a:t>2, </a:t>
            </a:r>
            <a:r>
              <a:rPr lang="en-US" sz="4800" b="1" dirty="0" smtClean="0">
                <a:latin typeface="Times New Roman" pitchFamily="18" charset="0"/>
                <a:cs typeface="Times New Roman" pitchFamily="18" charset="0"/>
              </a:rPr>
              <a:t>H</a:t>
            </a:r>
            <a:r>
              <a:rPr lang="en-US" sz="3600" b="1" dirty="0" smtClean="0">
                <a:latin typeface="Times New Roman" pitchFamily="18" charset="0"/>
                <a:cs typeface="Times New Roman" pitchFamily="18" charset="0"/>
              </a:rPr>
              <a:t>2</a:t>
            </a:r>
            <a:r>
              <a:rPr lang="en-US" sz="4800" b="1" dirty="0" smtClean="0">
                <a:latin typeface="Times New Roman" pitchFamily="18" charset="0"/>
                <a:cs typeface="Times New Roman" pitchFamily="18" charset="0"/>
              </a:rPr>
              <a:t>SiO</a:t>
            </a:r>
            <a:r>
              <a:rPr lang="en-US" sz="3600" b="1" dirty="0" smtClean="0">
                <a:latin typeface="Times New Roman" pitchFamily="18" charset="0"/>
                <a:cs typeface="Times New Roman" pitchFamily="18" charset="0"/>
              </a:rPr>
              <a:t>3, </a:t>
            </a:r>
            <a:r>
              <a:rPr lang="en-US" sz="4800" b="1" dirty="0" smtClean="0">
                <a:latin typeface="Times New Roman" pitchFamily="18" charset="0"/>
                <a:cs typeface="Times New Roman" pitchFamily="18" charset="0"/>
              </a:rPr>
              <a:t>CuSO</a:t>
            </a:r>
            <a:r>
              <a:rPr lang="en-US" sz="3600" b="1" dirty="0" smtClean="0">
                <a:latin typeface="Times New Roman" pitchFamily="18" charset="0"/>
                <a:cs typeface="Times New Roman" pitchFamily="18" charset="0"/>
              </a:rPr>
              <a:t>4,</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Ba</a:t>
            </a:r>
            <a:r>
              <a:rPr lang="en-US" sz="4800" b="1" dirty="0" smtClean="0">
                <a:latin typeface="Times New Roman" pitchFamily="18" charset="0"/>
                <a:cs typeface="Times New Roman" pitchFamily="18" charset="0"/>
              </a:rPr>
              <a:t>(OH)</a:t>
            </a:r>
            <a:r>
              <a:rPr lang="en-US" sz="3600" b="1" dirty="0" smtClean="0">
                <a:latin typeface="Times New Roman" pitchFamily="18" charset="0"/>
                <a:cs typeface="Times New Roman" pitchFamily="18" charset="0"/>
              </a:rPr>
              <a:t>2, </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ZnS</a:t>
            </a:r>
            <a:r>
              <a:rPr lang="en-US" sz="4800" b="1" dirty="0" smtClean="0">
                <a:latin typeface="Times New Roman" pitchFamily="18" charset="0"/>
                <a:cs typeface="Times New Roman" pitchFamily="18" charset="0"/>
              </a:rPr>
              <a:t>, Al</a:t>
            </a:r>
            <a:r>
              <a:rPr lang="en-US" sz="3600" b="1" dirty="0" smtClean="0">
                <a:latin typeface="Times New Roman" pitchFamily="18" charset="0"/>
                <a:cs typeface="Times New Roman" pitchFamily="18" charset="0"/>
              </a:rPr>
              <a:t>2</a:t>
            </a:r>
            <a:r>
              <a:rPr lang="en-US" sz="4800" b="1" dirty="0" smtClean="0">
                <a:latin typeface="Times New Roman" pitchFamily="18" charset="0"/>
                <a:cs typeface="Times New Roman" pitchFamily="18" charset="0"/>
              </a:rPr>
              <a:t>O</a:t>
            </a:r>
            <a:r>
              <a:rPr lang="en-US" sz="3600" b="1" dirty="0" smtClean="0">
                <a:latin typeface="Times New Roman" pitchFamily="18" charset="0"/>
                <a:cs typeface="Times New Roman" pitchFamily="18" charset="0"/>
              </a:rPr>
              <a:t>3, </a:t>
            </a:r>
            <a:r>
              <a:rPr lang="en-US" sz="4800" b="1" dirty="0" smtClean="0">
                <a:latin typeface="Times New Roman" pitchFamily="18" charset="0"/>
                <a:cs typeface="Times New Roman" pitchFamily="18" charset="0"/>
              </a:rPr>
              <a:t>P</a:t>
            </a:r>
            <a:r>
              <a:rPr lang="en-US" sz="3600" b="1" dirty="0" smtClean="0">
                <a:latin typeface="Times New Roman" pitchFamily="18" charset="0"/>
                <a:cs typeface="Times New Roman" pitchFamily="18" charset="0"/>
              </a:rPr>
              <a:t>2</a:t>
            </a:r>
            <a:r>
              <a:rPr lang="en-US" sz="4800" b="1" dirty="0" smtClean="0">
                <a:latin typeface="Times New Roman" pitchFamily="18" charset="0"/>
                <a:cs typeface="Times New Roman" pitchFamily="18" charset="0"/>
              </a:rPr>
              <a:t>O</a:t>
            </a:r>
            <a:r>
              <a:rPr lang="en-US" sz="3600" b="1" dirty="0" smtClean="0">
                <a:latin typeface="Times New Roman" pitchFamily="18" charset="0"/>
                <a:cs typeface="Times New Roman" pitchFamily="18" charset="0"/>
              </a:rPr>
              <a:t>5, </a:t>
            </a:r>
            <a:r>
              <a:rPr lang="en-US" sz="4800" b="1" dirty="0" smtClean="0">
                <a:latin typeface="Times New Roman" pitchFamily="18" charset="0"/>
                <a:cs typeface="Times New Roman" pitchFamily="18" charset="0"/>
              </a:rPr>
              <a:t>HNO</a:t>
            </a:r>
            <a:r>
              <a:rPr lang="en-US" sz="3600" b="1" dirty="0" smtClean="0">
                <a:latin typeface="Times New Roman" pitchFamily="18" charset="0"/>
                <a:cs typeface="Times New Roman" pitchFamily="18" charset="0"/>
              </a:rPr>
              <a:t>3, </a:t>
            </a:r>
            <a:r>
              <a:rPr lang="en-US" sz="4800" b="1" dirty="0" smtClean="0">
                <a:latin typeface="Times New Roman" pitchFamily="18" charset="0"/>
                <a:cs typeface="Times New Roman" pitchFamily="18" charset="0"/>
              </a:rPr>
              <a:t>H</a:t>
            </a:r>
            <a:r>
              <a:rPr lang="en-US" sz="3600" b="1" dirty="0" smtClean="0">
                <a:latin typeface="Times New Roman" pitchFamily="18" charset="0"/>
                <a:cs typeface="Times New Roman" pitchFamily="18" charset="0"/>
              </a:rPr>
              <a:t>2</a:t>
            </a:r>
            <a:r>
              <a:rPr lang="en-US" sz="4800" b="1" dirty="0" smtClean="0">
                <a:latin typeface="Times New Roman" pitchFamily="18" charset="0"/>
                <a:cs typeface="Times New Roman" pitchFamily="18" charset="0"/>
              </a:rPr>
              <a:t>SO</a:t>
            </a:r>
            <a:r>
              <a:rPr lang="en-US" sz="3600" b="1" dirty="0" smtClean="0">
                <a:latin typeface="Times New Roman" pitchFamily="18" charset="0"/>
                <a:cs typeface="Times New Roman" pitchFamily="18" charset="0"/>
              </a:rPr>
              <a:t>3,  </a:t>
            </a:r>
            <a:r>
              <a:rPr lang="en-US" sz="4800" b="1" dirty="0" smtClean="0">
                <a:latin typeface="Times New Roman" pitchFamily="18" charset="0"/>
                <a:cs typeface="Times New Roman" pitchFamily="18" charset="0"/>
              </a:rPr>
              <a:t>Cr(OH)</a:t>
            </a:r>
            <a:r>
              <a:rPr lang="en-US" sz="3600" b="1" dirty="0" smtClean="0">
                <a:latin typeface="Times New Roman" pitchFamily="18" charset="0"/>
                <a:cs typeface="Times New Roman" pitchFamily="18" charset="0"/>
              </a:rPr>
              <a:t>3</a:t>
            </a:r>
            <a:endParaRPr lang="uk-UA" sz="4800" b="1" dirty="0">
              <a:latin typeface="Times New Roman" pitchFamily="18" charset="0"/>
              <a:cs typeface="Times New Roman" pitchFamily="18" charset="0"/>
            </a:endParaRPr>
          </a:p>
        </p:txBody>
      </p:sp>
      <p:sp>
        <p:nvSpPr>
          <p:cNvPr id="4" name="Прямокутник 3"/>
          <p:cNvSpPr/>
          <p:nvPr/>
        </p:nvSpPr>
        <p:spPr>
          <a:xfrm>
            <a:off x="533400" y="609600"/>
            <a:ext cx="7772400"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4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Встановлюємо громадянство</a:t>
            </a:r>
            <a:endParaRPr lang="uk-UA"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spli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a:off x="2133600" y="533400"/>
            <a:ext cx="464569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Увага! Розшук!</a:t>
            </a:r>
            <a:endParaRPr lang="uk-UA"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TextBox 4"/>
          <p:cNvSpPr txBox="1"/>
          <p:nvPr/>
        </p:nvSpPr>
        <p:spPr>
          <a:xfrm>
            <a:off x="533400" y="1600200"/>
            <a:ext cx="3276600" cy="3600986"/>
          </a:xfrm>
          <a:prstGeom prst="rect">
            <a:avLst/>
          </a:prstGeom>
          <a:noFill/>
        </p:spPr>
        <p:txBody>
          <a:bodyPr wrap="square" rtlCol="0">
            <a:spAutoFit/>
          </a:bodyPr>
          <a:lstStyle/>
          <a:p>
            <a:r>
              <a:rPr lang="en-US" sz="3200" b="1" dirty="0" err="1" smtClean="0">
                <a:latin typeface="Times New Roman" pitchFamily="18" charset="0"/>
                <a:cs typeface="Times New Roman" pitchFamily="18" charset="0"/>
              </a:rPr>
              <a:t>NaOH</a:t>
            </a:r>
            <a:r>
              <a:rPr lang="en-US" sz="3200" b="1" dirty="0" smtClean="0">
                <a:latin typeface="Times New Roman" pitchFamily="18" charset="0"/>
                <a:cs typeface="Times New Roman" pitchFamily="18" charset="0"/>
              </a:rPr>
              <a:t> + H</a:t>
            </a:r>
            <a:r>
              <a:rPr lang="en-US" sz="2000" b="1" dirty="0" smtClean="0">
                <a:latin typeface="Times New Roman" pitchFamily="18" charset="0"/>
                <a:cs typeface="Times New Roman" pitchFamily="18" charset="0"/>
              </a:rPr>
              <a:t>2</a:t>
            </a:r>
            <a:r>
              <a:rPr lang="en-US" sz="3200" b="1" dirty="0" smtClean="0">
                <a:latin typeface="Times New Roman" pitchFamily="18" charset="0"/>
                <a:cs typeface="Times New Roman" pitchFamily="18" charset="0"/>
              </a:rPr>
              <a:t>SO</a:t>
            </a:r>
            <a:r>
              <a:rPr lang="en-US" sz="2000" b="1" dirty="0" smtClean="0">
                <a:latin typeface="Times New Roman" pitchFamily="18" charset="0"/>
                <a:cs typeface="Times New Roman" pitchFamily="18" charset="0"/>
              </a:rPr>
              <a:t>4 </a:t>
            </a:r>
            <a:r>
              <a:rPr lang="en-US" sz="3200" b="1" dirty="0" smtClean="0">
                <a:latin typeface="Times New Roman" pitchFamily="18" charset="0"/>
                <a:cs typeface="Times New Roman" pitchFamily="18" charset="0"/>
              </a:rPr>
              <a:t>=</a:t>
            </a:r>
          </a:p>
          <a:p>
            <a:r>
              <a:rPr lang="en-US" sz="3200" b="1" dirty="0" smtClean="0">
                <a:latin typeface="Times New Roman" pitchFamily="18" charset="0"/>
                <a:cs typeface="Times New Roman" pitchFamily="18" charset="0"/>
              </a:rPr>
              <a:t>AgNO</a:t>
            </a:r>
            <a:r>
              <a:rPr lang="en-US" sz="2000" b="1" dirty="0" smtClean="0">
                <a:latin typeface="Times New Roman" pitchFamily="18" charset="0"/>
                <a:cs typeface="Times New Roman" pitchFamily="18" charset="0"/>
              </a:rPr>
              <a:t>3</a:t>
            </a:r>
            <a:r>
              <a:rPr lang="en-US" sz="3200" b="1" dirty="0" smtClean="0">
                <a:latin typeface="Times New Roman" pitchFamily="18" charset="0"/>
                <a:cs typeface="Times New Roman" pitchFamily="18" charset="0"/>
              </a:rPr>
              <a:t> + </a:t>
            </a:r>
            <a:r>
              <a:rPr lang="en-US" sz="3200" b="1" dirty="0" err="1" smtClean="0">
                <a:latin typeface="Times New Roman" pitchFamily="18" charset="0"/>
                <a:cs typeface="Times New Roman" pitchFamily="18" charset="0"/>
              </a:rPr>
              <a:t>HCl</a:t>
            </a:r>
            <a:r>
              <a:rPr lang="en-US" sz="3200" b="1" dirty="0" smtClean="0">
                <a:latin typeface="Times New Roman" pitchFamily="18" charset="0"/>
                <a:cs typeface="Times New Roman" pitchFamily="18" charset="0"/>
              </a:rPr>
              <a:t> =</a:t>
            </a:r>
          </a:p>
          <a:p>
            <a:r>
              <a:rPr lang="en-US" sz="3200" b="1" dirty="0" err="1" smtClean="0">
                <a:latin typeface="Times New Roman" pitchFamily="18" charset="0"/>
                <a:cs typeface="Times New Roman" pitchFamily="18" charset="0"/>
              </a:rPr>
              <a:t>BaO</a:t>
            </a:r>
            <a:r>
              <a:rPr lang="en-US" sz="3200" b="1" dirty="0" smtClean="0">
                <a:latin typeface="Times New Roman" pitchFamily="18" charset="0"/>
                <a:cs typeface="Times New Roman" pitchFamily="18" charset="0"/>
              </a:rPr>
              <a:t> + SO</a:t>
            </a:r>
            <a:r>
              <a:rPr lang="en-US" sz="2000" b="1" dirty="0" smtClean="0">
                <a:latin typeface="Times New Roman" pitchFamily="18" charset="0"/>
                <a:cs typeface="Times New Roman" pitchFamily="18" charset="0"/>
              </a:rPr>
              <a:t>2</a:t>
            </a:r>
            <a:r>
              <a:rPr lang="en-US" sz="3200" b="1" dirty="0" smtClean="0">
                <a:latin typeface="Times New Roman" pitchFamily="18" charset="0"/>
                <a:cs typeface="Times New Roman" pitchFamily="18" charset="0"/>
              </a:rPr>
              <a:t> =</a:t>
            </a:r>
          </a:p>
          <a:p>
            <a:r>
              <a:rPr lang="en-US" sz="3200" b="1" dirty="0" smtClean="0">
                <a:latin typeface="Times New Roman" pitchFamily="18" charset="0"/>
                <a:cs typeface="Times New Roman" pitchFamily="18" charset="0"/>
              </a:rPr>
              <a:t>Cu + </a:t>
            </a:r>
            <a:r>
              <a:rPr lang="en-US" sz="3200" b="1" dirty="0" err="1" smtClean="0">
                <a:latin typeface="Times New Roman" pitchFamily="18" charset="0"/>
                <a:cs typeface="Times New Roman" pitchFamily="18" charset="0"/>
              </a:rPr>
              <a:t>HCl</a:t>
            </a:r>
            <a:r>
              <a:rPr lang="en-US" sz="3200" b="1" dirty="0" smtClean="0">
                <a:latin typeface="Times New Roman" pitchFamily="18" charset="0"/>
                <a:cs typeface="Times New Roman" pitchFamily="18" charset="0"/>
              </a:rPr>
              <a:t> =</a:t>
            </a:r>
          </a:p>
          <a:p>
            <a:r>
              <a:rPr lang="en-US" sz="3200" b="1" dirty="0" smtClean="0">
                <a:latin typeface="Times New Roman" pitchFamily="18" charset="0"/>
                <a:cs typeface="Times New Roman" pitchFamily="18" charset="0"/>
              </a:rPr>
              <a:t>Zn(OH)</a:t>
            </a:r>
            <a:r>
              <a:rPr lang="en-US" sz="2000" b="1" dirty="0" smtClean="0">
                <a:latin typeface="Times New Roman" pitchFamily="18" charset="0"/>
                <a:cs typeface="Times New Roman" pitchFamily="18" charset="0"/>
              </a:rPr>
              <a:t>2  </a:t>
            </a:r>
            <a:r>
              <a:rPr lang="en-US" sz="3200" b="1"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a:t>
            </a:r>
          </a:p>
          <a:p>
            <a:endParaRPr lang="en-US" sz="3200" b="1" dirty="0" smtClean="0">
              <a:latin typeface="Times New Roman" pitchFamily="18" charset="0"/>
              <a:cs typeface="Times New Roman" pitchFamily="18" charset="0"/>
            </a:endParaRPr>
          </a:p>
          <a:p>
            <a:r>
              <a:rPr lang="en-US" sz="3200" dirty="0" smtClean="0"/>
              <a:t> </a:t>
            </a:r>
            <a:endParaRPr lang="uk-UA" sz="3200" dirty="0"/>
          </a:p>
        </p:txBody>
      </p:sp>
      <p:sp>
        <p:nvSpPr>
          <p:cNvPr id="6" name="TextBox 5"/>
          <p:cNvSpPr txBox="1"/>
          <p:nvPr/>
        </p:nvSpPr>
        <p:spPr>
          <a:xfrm>
            <a:off x="3657600" y="2743200"/>
            <a:ext cx="4724400" cy="2554545"/>
          </a:xfrm>
          <a:prstGeom prst="rect">
            <a:avLst/>
          </a:prstGeom>
          <a:noFill/>
        </p:spPr>
        <p:txBody>
          <a:bodyPr wrap="square" rtlCol="0">
            <a:spAutoFit/>
          </a:bodyPr>
          <a:lstStyle/>
          <a:p>
            <a:r>
              <a:rPr lang="en-US" sz="3200" b="1" dirty="0" smtClean="0">
                <a:latin typeface="Times New Roman" pitchFamily="18" charset="0"/>
                <a:cs typeface="Times New Roman" pitchFamily="18" charset="0"/>
              </a:rPr>
              <a:t>? + ? = ZnCl</a:t>
            </a:r>
            <a:r>
              <a:rPr lang="en-US" sz="2000" b="1" dirty="0" smtClean="0">
                <a:latin typeface="Times New Roman" pitchFamily="18" charset="0"/>
                <a:cs typeface="Times New Roman" pitchFamily="18" charset="0"/>
              </a:rPr>
              <a:t>2 </a:t>
            </a:r>
            <a:r>
              <a:rPr lang="en-US" sz="3200" b="1" dirty="0" smtClean="0">
                <a:latin typeface="Times New Roman" pitchFamily="18" charset="0"/>
                <a:cs typeface="Times New Roman" pitchFamily="18" charset="0"/>
              </a:rPr>
              <a:t>+H</a:t>
            </a:r>
            <a:r>
              <a:rPr lang="en-US" sz="2000" b="1" dirty="0" smtClean="0">
                <a:latin typeface="Times New Roman" pitchFamily="18" charset="0"/>
                <a:cs typeface="Times New Roman" pitchFamily="18" charset="0"/>
              </a:rPr>
              <a:t>2</a:t>
            </a:r>
          </a:p>
          <a:p>
            <a:r>
              <a:rPr lang="en-US" sz="3200" b="1" dirty="0" smtClean="0">
                <a:latin typeface="Times New Roman" pitchFamily="18" charset="0"/>
                <a:cs typeface="Times New Roman" pitchFamily="18" charset="0"/>
              </a:rPr>
              <a:t>? + ? = Cu(OH)</a:t>
            </a:r>
            <a:r>
              <a:rPr lang="en-US" sz="2000" b="1" dirty="0" smtClean="0">
                <a:latin typeface="Times New Roman" pitchFamily="18" charset="0"/>
                <a:cs typeface="Times New Roman" pitchFamily="18" charset="0"/>
              </a:rPr>
              <a:t>2 </a:t>
            </a:r>
            <a:r>
              <a:rPr lang="en-US" sz="3200" b="1" dirty="0" smtClean="0">
                <a:latin typeface="Times New Roman" pitchFamily="18" charset="0"/>
                <a:cs typeface="Times New Roman" pitchFamily="18" charset="0"/>
              </a:rPr>
              <a:t>+ Na</a:t>
            </a:r>
            <a:r>
              <a:rPr lang="en-US" sz="2000" b="1" dirty="0" smtClean="0">
                <a:latin typeface="Times New Roman" pitchFamily="18" charset="0"/>
                <a:cs typeface="Times New Roman" pitchFamily="18" charset="0"/>
              </a:rPr>
              <a:t>2</a:t>
            </a:r>
            <a:r>
              <a:rPr lang="en-US" sz="3200" b="1" dirty="0" smtClean="0">
                <a:latin typeface="Times New Roman" pitchFamily="18" charset="0"/>
                <a:cs typeface="Times New Roman" pitchFamily="18" charset="0"/>
              </a:rPr>
              <a:t>SO</a:t>
            </a:r>
            <a:r>
              <a:rPr lang="en-US" sz="2000" b="1" dirty="0" smtClean="0">
                <a:latin typeface="Times New Roman" pitchFamily="18" charset="0"/>
                <a:cs typeface="Times New Roman" pitchFamily="18" charset="0"/>
              </a:rPr>
              <a:t>4</a:t>
            </a:r>
          </a:p>
          <a:p>
            <a:r>
              <a:rPr lang="en-US" sz="3200" b="1" dirty="0" smtClean="0">
                <a:latin typeface="Times New Roman" pitchFamily="18" charset="0"/>
                <a:cs typeface="Times New Roman" pitchFamily="18" charset="0"/>
              </a:rPr>
              <a:t>? + ? = K</a:t>
            </a:r>
            <a:r>
              <a:rPr lang="en-US" sz="2000" b="1" dirty="0" smtClean="0">
                <a:latin typeface="Times New Roman" pitchFamily="18" charset="0"/>
                <a:cs typeface="Times New Roman" pitchFamily="18" charset="0"/>
              </a:rPr>
              <a:t>3</a:t>
            </a:r>
            <a:r>
              <a:rPr lang="en-US" sz="3200" b="1" dirty="0" smtClean="0">
                <a:latin typeface="Times New Roman" pitchFamily="18" charset="0"/>
                <a:cs typeface="Times New Roman" pitchFamily="18" charset="0"/>
              </a:rPr>
              <a:t>PO</a:t>
            </a:r>
            <a:r>
              <a:rPr lang="en-US" sz="2000" b="1" dirty="0" smtClean="0">
                <a:latin typeface="Times New Roman" pitchFamily="18" charset="0"/>
                <a:cs typeface="Times New Roman" pitchFamily="18" charset="0"/>
              </a:rPr>
              <a:t>4 </a:t>
            </a:r>
            <a:r>
              <a:rPr lang="en-US" sz="3200" b="1" dirty="0" smtClean="0">
                <a:latin typeface="Times New Roman" pitchFamily="18" charset="0"/>
                <a:cs typeface="Times New Roman" pitchFamily="18" charset="0"/>
              </a:rPr>
              <a:t>+ H</a:t>
            </a:r>
            <a:r>
              <a:rPr lang="en-US" sz="2000" b="1" dirty="0" smtClean="0">
                <a:latin typeface="Times New Roman" pitchFamily="18" charset="0"/>
                <a:cs typeface="Times New Roman" pitchFamily="18" charset="0"/>
              </a:rPr>
              <a:t>2</a:t>
            </a:r>
            <a:r>
              <a:rPr lang="en-US" sz="3200" b="1" dirty="0" smtClean="0">
                <a:latin typeface="Times New Roman" pitchFamily="18" charset="0"/>
                <a:cs typeface="Times New Roman" pitchFamily="18" charset="0"/>
              </a:rPr>
              <a:t>O</a:t>
            </a:r>
          </a:p>
          <a:p>
            <a:r>
              <a:rPr lang="en-US" sz="3200" b="1" dirty="0" smtClean="0">
                <a:latin typeface="Times New Roman" pitchFamily="18" charset="0"/>
                <a:cs typeface="Times New Roman" pitchFamily="18" charset="0"/>
              </a:rPr>
              <a:t>? = </a:t>
            </a:r>
            <a:r>
              <a:rPr lang="en-US" sz="3200" b="1" dirty="0" err="1" smtClean="0">
                <a:latin typeface="Times New Roman" pitchFamily="18" charset="0"/>
                <a:cs typeface="Times New Roman" pitchFamily="18" charset="0"/>
              </a:rPr>
              <a:t>CuO</a:t>
            </a:r>
            <a:r>
              <a:rPr lang="en-US" sz="3200" b="1" dirty="0" smtClean="0">
                <a:latin typeface="Times New Roman" pitchFamily="18" charset="0"/>
                <a:cs typeface="Times New Roman" pitchFamily="18" charset="0"/>
              </a:rPr>
              <a:t> + H</a:t>
            </a:r>
            <a:r>
              <a:rPr lang="en-US" sz="2000" b="1" dirty="0" smtClean="0">
                <a:latin typeface="Times New Roman" pitchFamily="18" charset="0"/>
                <a:cs typeface="Times New Roman" pitchFamily="18" charset="0"/>
              </a:rPr>
              <a:t>2</a:t>
            </a:r>
            <a:r>
              <a:rPr lang="en-US" sz="3200" b="1" dirty="0" smtClean="0">
                <a:latin typeface="Times New Roman" pitchFamily="18" charset="0"/>
                <a:cs typeface="Times New Roman" pitchFamily="18" charset="0"/>
              </a:rPr>
              <a:t>O</a:t>
            </a:r>
          </a:p>
          <a:p>
            <a:r>
              <a:rPr lang="en-US" sz="3200" b="1" dirty="0" smtClean="0">
                <a:latin typeface="Times New Roman" pitchFamily="18" charset="0"/>
                <a:cs typeface="Times New Roman" pitchFamily="18" charset="0"/>
              </a:rPr>
              <a:t>? + ? = BaSO</a:t>
            </a:r>
            <a:r>
              <a:rPr lang="en-US" sz="2000" b="1" dirty="0" smtClean="0">
                <a:latin typeface="Times New Roman" pitchFamily="18" charset="0"/>
                <a:cs typeface="Times New Roman" pitchFamily="18" charset="0"/>
              </a:rPr>
              <a:t>4 </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NaCl</a:t>
            </a:r>
            <a:r>
              <a:rPr lang="en-US" sz="32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endParaRPr lang="uk-UA" sz="3200" b="1" dirty="0">
              <a:latin typeface="Times New Roman" pitchFamily="18" charset="0"/>
              <a:cs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a:buNone/>
            </a:pPr>
            <a:r>
              <a:rPr lang="uk-UA" dirty="0" smtClean="0"/>
              <a:t>Яка маса сульфатної кислоти утворилася, якщо з водою прореагувало 44,8л </a:t>
            </a:r>
            <a:r>
              <a:rPr lang="uk-UA" dirty="0" err="1" smtClean="0"/>
              <a:t>Сульфур</a:t>
            </a:r>
            <a:r>
              <a:rPr lang="uk-UA" dirty="0" smtClean="0"/>
              <a:t> </a:t>
            </a:r>
            <a:r>
              <a:rPr lang="en-US" dirty="0" smtClean="0"/>
              <a:t>(VI) </a:t>
            </a:r>
            <a:r>
              <a:rPr lang="uk-UA" dirty="0" smtClean="0"/>
              <a:t>оксиду(</a:t>
            </a:r>
            <a:r>
              <a:rPr lang="uk-UA" dirty="0" err="1" smtClean="0"/>
              <a:t>н.у</a:t>
            </a:r>
            <a:r>
              <a:rPr lang="uk-UA" dirty="0" smtClean="0"/>
              <a:t>.)? </a:t>
            </a:r>
            <a:endParaRPr lang="uk-UA" dirty="0"/>
          </a:p>
        </p:txBody>
      </p:sp>
      <p:sp>
        <p:nvSpPr>
          <p:cNvPr id="4" name="Прямокутник 3"/>
          <p:cNvSpPr/>
          <p:nvPr/>
        </p:nvSpPr>
        <p:spPr>
          <a:xfrm>
            <a:off x="1371600" y="533400"/>
            <a:ext cx="637706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Перевіримо інтуїцію</a:t>
            </a:r>
            <a:endParaRPr lang="uk-UA"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p:pull dir="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560</TotalTime>
  <Words>421</Words>
  <Application>Microsoft Office PowerPoint</Application>
  <PresentationFormat>Екран (4:3)</PresentationFormat>
  <Paragraphs>55</Paragraphs>
  <Slides>13</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13</vt:i4>
      </vt:variant>
    </vt:vector>
  </HeadingPairs>
  <TitlesOfParts>
    <vt:vector size="14" baseType="lpstr">
      <vt:lpstr>Office Theme</vt:lpstr>
      <vt:lpstr>Слайд 1</vt:lpstr>
      <vt:lpstr>Узагальнення знань з теми: «Основні класи неорганічних сполук»</vt:lpstr>
      <vt:lpstr>Завдання</vt:lpstr>
      <vt:lpstr>Слайд 4</vt:lpstr>
      <vt:lpstr>Слайд 5</vt:lpstr>
      <vt:lpstr>Слайд 6</vt:lpstr>
      <vt:lpstr>Слайд 7</vt:lpstr>
      <vt:lpstr>Слайд 8</vt:lpstr>
      <vt:lpstr>Слайд 9</vt:lpstr>
      <vt:lpstr>Слайд 10</vt:lpstr>
      <vt:lpstr>Слайд 11</vt:lpstr>
      <vt:lpstr>Слайд 12</vt:lpstr>
      <vt:lpstr>Домашнє завдання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 использовании шаблона ссылка на Pedsovet.su обязательна</dc:title>
  <dc:creator>Катенок</dc:creator>
  <cp:lastModifiedBy>Христина</cp:lastModifiedBy>
  <cp:revision>195</cp:revision>
  <dcterms:created xsi:type="dcterms:W3CDTF">2013-10-20T14:43:13Z</dcterms:created>
  <dcterms:modified xsi:type="dcterms:W3CDTF">2014-02-05T21:39:35Z</dcterms:modified>
</cp:coreProperties>
</file>