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990656" cy="3033683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0066FF"/>
                </a:solidFill>
                <a:latin typeface="Monotype Corsiva" pitchFamily="66" charset="0"/>
              </a:rPr>
              <a:t>Використання </a:t>
            </a:r>
            <a:r>
              <a:rPr lang="en-US" sz="5400" dirty="0" smtClean="0">
                <a:solidFill>
                  <a:srgbClr val="0066FF"/>
                </a:solidFill>
                <a:latin typeface="Monotype Corsiva" pitchFamily="66" charset="0"/>
              </a:rPr>
              <a:t>I</a:t>
            </a:r>
            <a:r>
              <a:rPr lang="uk-UA" sz="5400" dirty="0" err="1" smtClean="0">
                <a:solidFill>
                  <a:srgbClr val="0066FF"/>
                </a:solidFill>
                <a:latin typeface="Monotype Corsiva" pitchFamily="66" charset="0"/>
              </a:rPr>
              <a:t>КТ</a:t>
            </a:r>
            <a:r>
              <a:rPr lang="uk-UA" sz="5400" dirty="0" smtClean="0">
                <a:solidFill>
                  <a:srgbClr val="0066FF"/>
                </a:solidFill>
                <a:latin typeface="Monotype Corsiva" pitchFamily="66" charset="0"/>
              </a:rPr>
              <a:t>  як засіб підвищення інтересу учнів до вивчення німецької мови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uk-UA" dirty="0" smtClean="0"/>
              <a:t>                                                                                                           </a:t>
            </a:r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Підготувала: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                                                               вчитель німецької мови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                                                               </a:t>
            </a:r>
            <a:r>
              <a:rPr lang="uk-UA" i="1" dirty="0" err="1" smtClean="0">
                <a:solidFill>
                  <a:schemeClr val="tx1"/>
                </a:solidFill>
                <a:latin typeface="Cambria" pitchFamily="18" charset="0"/>
              </a:rPr>
              <a:t>Чортківської</a:t>
            </a:r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гімназії 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                                                               ім. Маркіяна Шашкевича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                                                               </a:t>
            </a:r>
            <a:r>
              <a:rPr lang="uk-UA" i="1" dirty="0" err="1" smtClean="0">
                <a:solidFill>
                  <a:schemeClr val="tx1"/>
                </a:solidFill>
                <a:latin typeface="Cambria" pitchFamily="18" charset="0"/>
              </a:rPr>
              <a:t>Файницька</a:t>
            </a:r>
            <a:r>
              <a:rPr lang="uk-UA" i="1" dirty="0" smtClean="0">
                <a:solidFill>
                  <a:schemeClr val="tx1"/>
                </a:solidFill>
                <a:latin typeface="Cambria" pitchFamily="18" charset="0"/>
              </a:rPr>
              <a:t> Т. О.</a:t>
            </a:r>
            <a:endParaRPr lang="ru-RU" i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> </a:t>
            </a:r>
            <a:r>
              <a:rPr lang="uk-UA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Мета:</a:t>
            </a: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/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   </a:t>
            </a:r>
            <a:r>
              <a:rPr lang="uk-UA" i="1" dirty="0" smtClean="0">
                <a:solidFill>
                  <a:srgbClr val="0000FF"/>
                </a:solidFill>
                <a:latin typeface="Cambria" pitchFamily="18" charset="0"/>
              </a:rPr>
              <a:t>Створити комфортні та гармонійні умови на уроках німецької мови для становлення особистості учня в новому інформатизованому суспільстві</a:t>
            </a:r>
            <a:br>
              <a:rPr lang="uk-UA" i="1" dirty="0" smtClean="0">
                <a:solidFill>
                  <a:srgbClr val="0000FF"/>
                </a:solidFill>
                <a:latin typeface="Cambria" pitchFamily="18" charset="0"/>
              </a:rPr>
            </a:b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3200" b="1" i="1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Урізноманітнення та покращення навчального процесу.</a:t>
            </a:r>
            <a:r>
              <a:rPr lang="en-US" sz="3200" b="1" i="1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  </a:t>
            </a:r>
            <a:endParaRPr lang="uk-UA" sz="3200" b="1" i="1" dirty="0" smtClean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i="1" dirty="0" smtClean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3200" b="1" i="1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Підвищення мотивації і пізнавальної активності учня.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3200" b="1" i="1" dirty="0" smtClean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uk-UA" sz="3200" b="1" i="1" dirty="0" smtClean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Підвищення авторитету вчителя.</a:t>
            </a:r>
            <a:endParaRPr lang="uk-UA" sz="3200" i="1" dirty="0" smtClean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Завдання:</a:t>
            </a:r>
            <a:endParaRPr lang="ru-RU" sz="4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i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Cambria" pitchFamily="18" charset="0"/>
              </a:rPr>
              <a:t>Шляхи використання ІКТ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03848" y="1556792"/>
            <a:ext cx="266429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1844824"/>
            <a:ext cx="4032448" cy="144016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6500" kern="1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ІКТ</a:t>
            </a:r>
            <a:endParaRPr lang="ru-RU" sz="6500" kern="1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283968" y="3717032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2080186">
            <a:off x="5912892" y="2865603"/>
            <a:ext cx="1206647" cy="478723"/>
          </a:xfrm>
          <a:prstGeom prst="rightArrow">
            <a:avLst>
              <a:gd name="adj1" fmla="val 50000"/>
              <a:gd name="adj2" fmla="val 524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 rot="19696859">
            <a:off x="2083976" y="2893689"/>
            <a:ext cx="1118197" cy="4977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1560" y="3645024"/>
            <a:ext cx="223224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b="1" i="1" dirty="0" smtClean="0"/>
              <a:t>Засіб для навчальних програм</a:t>
            </a:r>
            <a:endParaRPr lang="ru-RU" sz="2400" b="1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00192" y="3645024"/>
            <a:ext cx="216024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b="1" i="1" dirty="0" smtClean="0"/>
              <a:t>Засіб для </a:t>
            </a:r>
            <a:r>
              <a:rPr lang="uk-UA" sz="2400" b="1" i="1" dirty="0" err="1" smtClean="0"/>
              <a:t>зв</a:t>
            </a:r>
            <a:r>
              <a:rPr lang="en-US" sz="2400" b="1" i="1" dirty="0" smtClean="0"/>
              <a:t>’</a:t>
            </a:r>
            <a:r>
              <a:rPr lang="uk-UA" sz="2400" b="1" i="1" dirty="0" err="1" smtClean="0"/>
              <a:t>язку</a:t>
            </a:r>
            <a:r>
              <a:rPr lang="uk-UA" sz="2400" b="1" i="1" dirty="0" smtClean="0"/>
              <a:t> з </a:t>
            </a:r>
            <a:r>
              <a:rPr lang="uk-UA" sz="2400" b="1" i="1" dirty="0" err="1" smtClean="0"/>
              <a:t>інтернетом</a:t>
            </a:r>
            <a:endParaRPr lang="ru-RU" sz="2400" b="1" i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75856" y="4869160"/>
            <a:ext cx="2664296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b="1" i="1" dirty="0" err="1" smtClean="0"/>
              <a:t>Аудіо-</a:t>
            </a:r>
            <a:endParaRPr lang="uk-UA" sz="2400" b="1" i="1" dirty="0" smtClean="0"/>
          </a:p>
          <a:p>
            <a:pPr lvl="0" algn="ctr"/>
            <a:r>
              <a:rPr lang="uk-UA" sz="2400" b="1" i="1" dirty="0" smtClean="0"/>
              <a:t>візуальний засіб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200" i="1" dirty="0" smtClean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latin typeface="Cambria" pitchFamily="18" charset="0"/>
              </a:rPr>
              <a:t>Засіб для навчальних програм</a:t>
            </a:r>
            <a:endParaRPr lang="ru-RU" sz="42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75856" y="2636912"/>
            <a:ext cx="280831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dirty="0" smtClean="0">
                <a:latin typeface="Cambria" pitchFamily="18" charset="0"/>
              </a:rPr>
              <a:t>Комп'ютерні програми</a:t>
            </a:r>
            <a:endParaRPr lang="ru-RU" sz="2400" i="1" dirty="0">
              <a:latin typeface="Cambria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339752" y="342900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203848" y="414908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2000" y="436510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08104" y="4221088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56176" y="342900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644008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467544" y="321297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"</a:t>
            </a:r>
            <a:r>
              <a:rPr lang="en-US" b="1" i="1" dirty="0" err="1" smtClean="0"/>
              <a:t>Sprachkurs</a:t>
            </a:r>
            <a:r>
              <a:rPr lang="en-US" b="1" i="1" dirty="0" smtClean="0"/>
              <a:t> 2 Deutsch"</a:t>
            </a:r>
            <a:endParaRPr lang="en-US" b="1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87624" y="4437112"/>
            <a:ext cx="18722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i="1" dirty="0" smtClean="0"/>
              <a:t>“Moment mal</a:t>
            </a:r>
            <a:r>
              <a:rPr lang="uk-UA" b="1" i="1" dirty="0" smtClean="0"/>
              <a:t>!</a:t>
            </a:r>
            <a:r>
              <a:rPr lang="de-DE" b="1" i="1" dirty="0" smtClean="0"/>
              <a:t> Wortschatz </a:t>
            </a:r>
            <a:r>
              <a:rPr lang="de-DE" b="1" i="1" dirty="0" err="1" smtClean="0"/>
              <a:t>trainer</a:t>
            </a:r>
            <a:r>
              <a:rPr lang="de-DE" b="1" i="1" dirty="0" smtClean="0"/>
              <a:t> 1-3”</a:t>
            </a:r>
            <a:endParaRPr lang="de-DE" b="1" i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19872" y="5373216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“</a:t>
            </a:r>
            <a:r>
              <a:rPr lang="ru-RU" b="1" i="1" dirty="0" err="1" smtClean="0"/>
              <a:t>Німецька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. Шлях до </a:t>
            </a:r>
            <a:r>
              <a:rPr lang="ru-RU" b="1" i="1" dirty="0" err="1" smtClean="0"/>
              <a:t>досконалості</a:t>
            </a:r>
            <a:r>
              <a:rPr lang="ru-RU" b="1" i="1" dirty="0" smtClean="0"/>
              <a:t>”</a:t>
            </a:r>
            <a:endParaRPr lang="ru-RU" b="1" i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47864" y="1340768"/>
            <a:ext cx="25922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i="1" dirty="0" smtClean="0"/>
              <a:t> “Freddy, der Fuchs. Deutsch 5 und 6”</a:t>
            </a:r>
            <a:endParaRPr lang="de-DE" b="1" i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092280" y="3068960"/>
            <a:ext cx="172819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 “</a:t>
            </a:r>
            <a:r>
              <a:rPr lang="en-US" b="1" i="1" dirty="0" err="1" smtClean="0"/>
              <a:t>Lernen</a:t>
            </a:r>
            <a:r>
              <a:rPr lang="en-US" b="1" i="1" dirty="0" smtClean="0"/>
              <a:t> </a:t>
            </a:r>
            <a:r>
              <a:rPr lang="en-US" b="1" i="1" dirty="0" err="1" smtClean="0"/>
              <a:t>Sie</a:t>
            </a:r>
            <a:r>
              <a:rPr lang="en-US" b="1" i="1" dirty="0" smtClean="0"/>
              <a:t> Deutsch!”</a:t>
            </a:r>
            <a:endParaRPr lang="en-US" b="1" i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192" y="4581128"/>
            <a:ext cx="18002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i="1" dirty="0" smtClean="0"/>
          </a:p>
          <a:p>
            <a:pPr algn="ctr"/>
            <a:r>
              <a:rPr lang="ru-RU" b="1" i="1" dirty="0" smtClean="0"/>
              <a:t>"</a:t>
            </a:r>
            <a:r>
              <a:rPr lang="ru-RU" b="1" i="1" dirty="0" err="1" smtClean="0"/>
              <a:t>Німецька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, 5-9 </a:t>
            </a:r>
            <a:r>
              <a:rPr lang="ru-RU" b="1" i="1" dirty="0" err="1" smtClean="0"/>
              <a:t>класи</a:t>
            </a:r>
            <a:r>
              <a:rPr lang="ru-RU" b="1" i="1" dirty="0" smtClean="0"/>
              <a:t>"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err="1" smtClean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Ауд</a:t>
            </a:r>
            <a:r>
              <a:rPr lang="uk-UA" sz="4800" i="1" dirty="0" err="1" smtClean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іовізуальний</a:t>
            </a:r>
            <a:r>
              <a:rPr lang="uk-UA" sz="4800" i="1" dirty="0" smtClean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 засіб</a:t>
            </a:r>
            <a:r>
              <a:rPr lang="de-DE" sz="4800" i="1" dirty="0" smtClean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: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755576" y="1700808"/>
            <a:ext cx="6408712" cy="93610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3600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Мультимедійні презентації</a:t>
            </a:r>
            <a:endParaRPr lang="ru-RU" sz="3600" i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2051720" y="2852936"/>
            <a:ext cx="5760640" cy="10801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3600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Аудіоматеріали</a:t>
            </a:r>
            <a:endParaRPr lang="ru-RU" sz="3600" i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339752" y="4437112"/>
            <a:ext cx="6192688" cy="10801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3600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Cambria" pitchFamily="18" charset="0"/>
              </a:rPr>
              <a:t>Краєзнавчі відеоматеріали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600" b="1" i="1" dirty="0" err="1" smtClean="0">
                <a:latin typeface="Cambria" pitchFamily="18" charset="0"/>
              </a:rPr>
              <a:t>Електронн</a:t>
            </a:r>
            <a:r>
              <a:rPr lang="uk-UA" sz="3600" b="1" i="1" dirty="0" smtClean="0">
                <a:latin typeface="Cambria" pitchFamily="18" charset="0"/>
              </a:rPr>
              <a:t>і граматичні довідники;</a:t>
            </a:r>
            <a:endParaRPr lang="de-DE" sz="3600" b="1" i="1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sz="3600" b="1" i="1" dirty="0" smtClean="0">
                <a:latin typeface="Cambria" pitchFamily="18" charset="0"/>
              </a:rPr>
              <a:t>словники;</a:t>
            </a:r>
            <a:endParaRPr lang="de-DE" sz="3600" b="1" i="1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sz="3600" b="1" i="1" dirty="0" smtClean="0">
                <a:latin typeface="Cambria" pitchFamily="18" charset="0"/>
              </a:rPr>
              <a:t>німецькомовна музика;</a:t>
            </a:r>
            <a:endParaRPr lang="ru-RU" sz="3600" b="1" i="1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sz="3600" b="1" i="1" dirty="0" smtClean="0">
                <a:latin typeface="Cambria" pitchFamily="18" charset="0"/>
              </a:rPr>
              <a:t>автентичні матеріали для читання;</a:t>
            </a:r>
          </a:p>
          <a:p>
            <a:pPr lvl="0">
              <a:buFont typeface="Wingdings" pitchFamily="2" charset="2"/>
              <a:buChar char="v"/>
            </a:pPr>
            <a:r>
              <a:rPr lang="uk-UA" sz="3600" b="1" i="1" dirty="0" smtClean="0">
                <a:latin typeface="Cambria" pitchFamily="18" charset="0"/>
              </a:rPr>
              <a:t>он-лайн тестування</a:t>
            </a:r>
            <a:endParaRPr lang="ru-RU" sz="3600" b="1" i="1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Засіб для зв'язку з </a:t>
            </a:r>
            <a:r>
              <a:rPr lang="uk-UA" i="1" dirty="0" err="1" smtClean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Cambria" pitchFamily="18" charset="0"/>
              </a:rPr>
              <a:t>інтернетом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135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Використання IКТ  як засіб підвищення інтересу учнів до вивчення німецької мови</vt:lpstr>
      <vt:lpstr>      Мета:     Створити комфортні та гармонійні умови на уроках німецької мови для становлення особистості учня в новому інформатизованому суспільстві </vt:lpstr>
      <vt:lpstr>Завдання:</vt:lpstr>
      <vt:lpstr>Шляхи використання ІКТ</vt:lpstr>
      <vt:lpstr>Засіб для навчальних програм</vt:lpstr>
      <vt:lpstr>Аудіовізуальний засіб:</vt:lpstr>
      <vt:lpstr>Засіб для зв'язку з інтернетом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2014-11-18T19:19:45Z</dcterms:created>
  <dcterms:modified xsi:type="dcterms:W3CDTF">2014-11-18T22:23:33Z</dcterms:modified>
</cp:coreProperties>
</file>