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1" r:id="rId14"/>
    <p:sldId id="273" r:id="rId15"/>
    <p:sldId id="270" r:id="rId16"/>
    <p:sldId id="274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29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3517C-FFB5-41F6-AAFD-6D8EC7F13882}" type="datetimeFigureOut">
              <a:rPr lang="ru-RU" smtClean="0"/>
              <a:pPr/>
              <a:t>19.12.2017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A437529-5382-47E4-BE78-98BB3E01C891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3517C-FFB5-41F6-AAFD-6D8EC7F13882}" type="datetimeFigureOut">
              <a:rPr lang="ru-RU" smtClean="0"/>
              <a:pPr/>
              <a:t>19.12.2017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37529-5382-47E4-BE78-98BB3E01C891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3517C-FFB5-41F6-AAFD-6D8EC7F13882}" type="datetimeFigureOut">
              <a:rPr lang="ru-RU" smtClean="0"/>
              <a:pPr/>
              <a:t>19.12.2017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37529-5382-47E4-BE78-98BB3E01C891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3517C-FFB5-41F6-AAFD-6D8EC7F13882}" type="datetimeFigureOut">
              <a:rPr lang="ru-RU" smtClean="0"/>
              <a:pPr/>
              <a:t>19.12.2017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A437529-5382-47E4-BE78-98BB3E01C891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3517C-FFB5-41F6-AAFD-6D8EC7F13882}" type="datetimeFigureOut">
              <a:rPr lang="ru-RU" smtClean="0"/>
              <a:pPr/>
              <a:t>19.12.2017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37529-5382-47E4-BE78-98BB3E01C891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3517C-FFB5-41F6-AAFD-6D8EC7F13882}" type="datetimeFigureOut">
              <a:rPr lang="ru-RU" smtClean="0"/>
              <a:pPr/>
              <a:t>19.12.2017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37529-5382-47E4-BE78-98BB3E01C891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3517C-FFB5-41F6-AAFD-6D8EC7F13882}" type="datetimeFigureOut">
              <a:rPr lang="ru-RU" smtClean="0"/>
              <a:pPr/>
              <a:t>19.12.2017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EA437529-5382-47E4-BE78-98BB3E01C891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3517C-FFB5-41F6-AAFD-6D8EC7F13882}" type="datetimeFigureOut">
              <a:rPr lang="ru-RU" smtClean="0"/>
              <a:pPr/>
              <a:t>19.12.2017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37529-5382-47E4-BE78-98BB3E01C891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3517C-FFB5-41F6-AAFD-6D8EC7F13882}" type="datetimeFigureOut">
              <a:rPr lang="ru-RU" smtClean="0"/>
              <a:pPr/>
              <a:t>19.12.2017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37529-5382-47E4-BE78-98BB3E01C891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3517C-FFB5-41F6-AAFD-6D8EC7F13882}" type="datetimeFigureOut">
              <a:rPr lang="ru-RU" smtClean="0"/>
              <a:pPr/>
              <a:t>19.12.2017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37529-5382-47E4-BE78-98BB3E01C891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3517C-FFB5-41F6-AAFD-6D8EC7F13882}" type="datetimeFigureOut">
              <a:rPr lang="ru-RU" smtClean="0"/>
              <a:pPr/>
              <a:t>19.12.2017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37529-5382-47E4-BE78-98BB3E01C891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BA3517C-FFB5-41F6-AAFD-6D8EC7F13882}" type="datetimeFigureOut">
              <a:rPr lang="ru-RU" smtClean="0"/>
              <a:pPr/>
              <a:t>19.12.2017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A437529-5382-47E4-BE78-98BB3E01C891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&#1092;&#1086;&#1085;&#1080;/Heinrich_Heine.mp3" TargetMode="Externa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Der </a:t>
            </a:r>
            <a:r>
              <a:rPr lang="en-US" dirty="0" err="1" smtClean="0"/>
              <a:t>große</a:t>
            </a:r>
            <a:r>
              <a:rPr lang="en-US" dirty="0" smtClean="0"/>
              <a:t> </a:t>
            </a:r>
            <a:r>
              <a:rPr lang="en-US" dirty="0"/>
              <a:t>deutsche </a:t>
            </a:r>
            <a:r>
              <a:rPr lang="en-US" dirty="0" err="1"/>
              <a:t>Dichter</a:t>
            </a:r>
            <a:r>
              <a:rPr lang="en-US" dirty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Генріх Гейне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76672"/>
            <a:ext cx="3456384" cy="38884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0175272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Heinrich Heine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11560" y="4941168"/>
            <a:ext cx="7632848" cy="171681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DE" dirty="0"/>
              <a:t>Von Mai 1848 bis 17.2.1856 ist Heine gelähmt ans Bett gefesselt. Er spricht und dichtet nur noch von seiner „Matratzengruft“ aus, wie er sein Dasein zwischen Leben und Tod bezeichnet. 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00727" y="2276872"/>
            <a:ext cx="3743273" cy="136815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DE" dirty="0"/>
              <a:t>„Ich habe manchen gekratzt und gebissen und war kein Lamm!“</a:t>
            </a:r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4676775" cy="3322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374961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Heinrich Heine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95536" y="1451330"/>
            <a:ext cx="3803904" cy="198080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de-DE" dirty="0"/>
              <a:t>Heine selbst schien überzeugt, an Syphilis erkrankt zu sein, und manches spricht auch heute noch für einen zumindest syphilitischen Charakter seines Leidens.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23528" y="3645024"/>
            <a:ext cx="3803904" cy="2427497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de-DE" dirty="0"/>
              <a:t>Eine  Untersuchung aller zeitgenössischen Dokumente zu Heines Krankengeschichte ordnet die wichtigsten Symptome eher einer komplexen tuberkulösen Erkrankung zu.</a:t>
            </a:r>
          </a:p>
          <a:p>
            <a:endParaRPr lang="ru-RU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440377"/>
            <a:ext cx="3962400" cy="525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630152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Heines</a:t>
            </a:r>
            <a:r>
              <a:rPr lang="en-US" dirty="0"/>
              <a:t> </a:t>
            </a:r>
            <a:r>
              <a:rPr lang="en-US" dirty="0" err="1"/>
              <a:t>Marmorbüste</a:t>
            </a:r>
            <a:r>
              <a:rPr lang="en-US" dirty="0"/>
              <a:t> 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556792"/>
            <a:ext cx="4032448" cy="4983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7722671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2" action="ppaction://hlinkfile"/>
              </a:rPr>
              <a:t>Heinrich Heine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de-DE" sz="5100" b="1" dirty="0"/>
              <a:t>Loreley</a:t>
            </a:r>
          </a:p>
          <a:p>
            <a:endParaRPr lang="de-DE" dirty="0"/>
          </a:p>
          <a:p>
            <a:pPr marL="0" indent="0">
              <a:buNone/>
            </a:pPr>
            <a:r>
              <a:rPr lang="de-DE" dirty="0"/>
              <a:t>Ich weiß nicht, was soll es bedeuten,</a:t>
            </a:r>
          </a:p>
          <a:p>
            <a:pPr marL="0" indent="0">
              <a:buNone/>
            </a:pPr>
            <a:r>
              <a:rPr lang="de-DE" dirty="0" err="1"/>
              <a:t>Daß</a:t>
            </a:r>
            <a:r>
              <a:rPr lang="de-DE" dirty="0"/>
              <a:t> ich so traurig bin;</a:t>
            </a:r>
          </a:p>
          <a:p>
            <a:pPr marL="0" indent="0">
              <a:buNone/>
            </a:pPr>
            <a:r>
              <a:rPr lang="de-DE" dirty="0"/>
              <a:t>Ein Märchen aus alten Zeiten,</a:t>
            </a:r>
          </a:p>
          <a:p>
            <a:pPr marL="0" indent="0">
              <a:buNone/>
            </a:pPr>
            <a:r>
              <a:rPr lang="de-DE" dirty="0"/>
              <a:t>Das kommt mir nicht aus dem Sinn.</a:t>
            </a:r>
          </a:p>
          <a:p>
            <a:endParaRPr lang="de-DE" dirty="0"/>
          </a:p>
          <a:p>
            <a:pPr marL="0" indent="0">
              <a:buNone/>
            </a:pPr>
            <a:r>
              <a:rPr lang="de-DE" dirty="0"/>
              <a:t>Die Luft ist kühl und es dunkelt,</a:t>
            </a:r>
          </a:p>
          <a:p>
            <a:pPr marL="0" indent="0">
              <a:buNone/>
            </a:pPr>
            <a:r>
              <a:rPr lang="de-DE" dirty="0"/>
              <a:t>Und ruhig fließt der Rhein;</a:t>
            </a:r>
          </a:p>
          <a:p>
            <a:pPr marL="0" indent="0">
              <a:buNone/>
            </a:pPr>
            <a:r>
              <a:rPr lang="de-DE" dirty="0"/>
              <a:t>Der Gipfel des Berges funkelt</a:t>
            </a:r>
          </a:p>
          <a:p>
            <a:pPr marL="0" indent="0">
              <a:buNone/>
            </a:pPr>
            <a:r>
              <a:rPr lang="de-DE" dirty="0"/>
              <a:t>Im Abendsonnenschein.</a:t>
            </a:r>
          </a:p>
          <a:p>
            <a:endParaRPr lang="de-DE" dirty="0"/>
          </a:p>
          <a:p>
            <a:pPr marL="0" indent="0">
              <a:buNone/>
            </a:pPr>
            <a:r>
              <a:rPr lang="de-DE" dirty="0"/>
              <a:t>Die schönste Jungfrau sitzet</a:t>
            </a:r>
          </a:p>
          <a:p>
            <a:pPr marL="0" indent="0">
              <a:buNone/>
            </a:pPr>
            <a:r>
              <a:rPr lang="de-DE" dirty="0"/>
              <a:t>Dort oben wunderbar,</a:t>
            </a:r>
          </a:p>
          <a:p>
            <a:pPr marL="0" indent="0">
              <a:buNone/>
            </a:pPr>
            <a:r>
              <a:rPr lang="de-DE" dirty="0"/>
              <a:t>Ihr </a:t>
            </a:r>
            <a:r>
              <a:rPr lang="de-DE" dirty="0" err="1"/>
              <a:t>goldnes</a:t>
            </a:r>
            <a:r>
              <a:rPr lang="de-DE" dirty="0"/>
              <a:t> Geschmeide blitzet,</a:t>
            </a:r>
          </a:p>
          <a:p>
            <a:pPr marL="0" indent="0">
              <a:buNone/>
            </a:pPr>
            <a:r>
              <a:rPr lang="de-DE" dirty="0"/>
              <a:t>Sie kämmt ihr </a:t>
            </a:r>
            <a:r>
              <a:rPr lang="de-DE" dirty="0" err="1"/>
              <a:t>goldnes</a:t>
            </a:r>
            <a:r>
              <a:rPr lang="de-DE" dirty="0"/>
              <a:t> Haar.</a:t>
            </a:r>
          </a:p>
          <a:p>
            <a:endParaRPr lang="de-DE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 smtClean="0"/>
              <a:t>Sie </a:t>
            </a:r>
            <a:r>
              <a:rPr lang="de-DE" dirty="0"/>
              <a:t>kämmt es mit </a:t>
            </a:r>
            <a:r>
              <a:rPr lang="de-DE" dirty="0" err="1"/>
              <a:t>goldnem</a:t>
            </a:r>
            <a:r>
              <a:rPr lang="de-DE" dirty="0"/>
              <a:t> Kamme,</a:t>
            </a:r>
          </a:p>
          <a:p>
            <a:pPr marL="0" indent="0">
              <a:buNone/>
            </a:pPr>
            <a:r>
              <a:rPr lang="de-DE" dirty="0"/>
              <a:t>Und singt ein Lied </a:t>
            </a:r>
            <a:r>
              <a:rPr lang="de-DE" dirty="0" smtClean="0"/>
              <a:t>dabei;</a:t>
            </a:r>
            <a:endParaRPr lang="de-DE" dirty="0"/>
          </a:p>
          <a:p>
            <a:pPr marL="0" indent="0">
              <a:buNone/>
            </a:pPr>
            <a:r>
              <a:rPr lang="de-DE" dirty="0"/>
              <a:t>Das hat eine wundersame,</a:t>
            </a:r>
          </a:p>
          <a:p>
            <a:pPr marL="0" indent="0">
              <a:buNone/>
            </a:pPr>
            <a:r>
              <a:rPr lang="de-DE" dirty="0"/>
              <a:t>Gewaltige </a:t>
            </a:r>
            <a:r>
              <a:rPr lang="de-DE" dirty="0" err="1"/>
              <a:t>Melodey</a:t>
            </a:r>
            <a:r>
              <a:rPr lang="de-DE" dirty="0"/>
              <a:t>.</a:t>
            </a:r>
          </a:p>
          <a:p>
            <a:endParaRPr lang="de-DE" dirty="0"/>
          </a:p>
          <a:p>
            <a:pPr marL="0" indent="0">
              <a:buNone/>
            </a:pPr>
            <a:r>
              <a:rPr lang="de-DE" dirty="0"/>
              <a:t>Den Schiffer, im kleinen Schiffe,</a:t>
            </a:r>
          </a:p>
          <a:p>
            <a:pPr marL="0" indent="0">
              <a:buNone/>
            </a:pPr>
            <a:r>
              <a:rPr lang="de-DE" dirty="0"/>
              <a:t>Ergreift es mit wildem Weh;</a:t>
            </a:r>
          </a:p>
          <a:p>
            <a:pPr marL="0" indent="0">
              <a:buNone/>
            </a:pPr>
            <a:r>
              <a:rPr lang="de-DE" dirty="0"/>
              <a:t>Er schaut nicht die Felsenriffe,</a:t>
            </a:r>
          </a:p>
          <a:p>
            <a:pPr marL="0" indent="0">
              <a:buNone/>
            </a:pPr>
            <a:r>
              <a:rPr lang="de-DE" dirty="0"/>
              <a:t>Er schaut nur hinauf in die </a:t>
            </a:r>
            <a:r>
              <a:rPr lang="de-DE" dirty="0" err="1"/>
              <a:t>Höh</a:t>
            </a:r>
            <a:r>
              <a:rPr lang="de-DE" dirty="0"/>
              <a:t>'.</a:t>
            </a:r>
          </a:p>
          <a:p>
            <a:endParaRPr lang="de-DE" dirty="0"/>
          </a:p>
          <a:p>
            <a:pPr marL="0" indent="0">
              <a:buNone/>
            </a:pPr>
            <a:r>
              <a:rPr lang="de-DE" dirty="0"/>
              <a:t>Ich glaube, die Wellen verschlingen</a:t>
            </a:r>
          </a:p>
          <a:p>
            <a:pPr marL="0" indent="0">
              <a:buNone/>
            </a:pPr>
            <a:r>
              <a:rPr lang="de-DE" dirty="0"/>
              <a:t>Am Ende Schiffer und Kahn;</a:t>
            </a:r>
          </a:p>
          <a:p>
            <a:pPr marL="0" indent="0">
              <a:buNone/>
            </a:pPr>
            <a:r>
              <a:rPr lang="de-DE" dirty="0"/>
              <a:t>Und das hat mit ihrem Singen</a:t>
            </a:r>
          </a:p>
          <a:p>
            <a:pPr marL="0" indent="0">
              <a:buNone/>
            </a:pPr>
            <a:r>
              <a:rPr lang="de-DE" dirty="0"/>
              <a:t>Die Loreley getan.</a:t>
            </a:r>
          </a:p>
          <a:p>
            <a:endParaRPr lang="de-DE" dirty="0"/>
          </a:p>
          <a:p>
            <a:endParaRPr lang="de-DE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750204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Heinrich Heine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L</a:t>
            </a:r>
          </a:p>
          <a:p>
            <a:pPr marL="0" indent="0">
              <a:buNone/>
            </a:pPr>
            <a:r>
              <a:rPr lang="en-US" dirty="0" smtClean="0"/>
              <a:t>O</a:t>
            </a:r>
          </a:p>
          <a:p>
            <a:pPr marL="0" indent="0">
              <a:buNone/>
            </a:pPr>
            <a:r>
              <a:rPr lang="en-US" dirty="0" smtClean="0"/>
              <a:t>R</a:t>
            </a:r>
          </a:p>
          <a:p>
            <a:pPr marL="0" indent="0">
              <a:buNone/>
            </a:pPr>
            <a:r>
              <a:rPr lang="en-US" dirty="0" smtClean="0"/>
              <a:t>E</a:t>
            </a:r>
          </a:p>
          <a:p>
            <a:pPr marL="0" indent="0">
              <a:buNone/>
            </a:pPr>
            <a:r>
              <a:rPr lang="en-US" dirty="0" smtClean="0"/>
              <a:t>L</a:t>
            </a:r>
          </a:p>
          <a:p>
            <a:pPr marL="0" indent="0">
              <a:buNone/>
            </a:pPr>
            <a:r>
              <a:rPr lang="en-US" dirty="0" smtClean="0"/>
              <a:t>E</a:t>
            </a:r>
          </a:p>
          <a:p>
            <a:pPr marL="0" indent="0">
              <a:buNone/>
            </a:pPr>
            <a:r>
              <a:rPr lang="en-US" dirty="0"/>
              <a:t>Y</a:t>
            </a:r>
            <a:endParaRPr lang="en-US" dirty="0" smtClean="0"/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3608" y="1340768"/>
            <a:ext cx="3048000" cy="477316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69266" y="0"/>
            <a:ext cx="44446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79844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13.12.1797 – 17.2.1856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484784"/>
            <a:ext cx="3670300" cy="532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223015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04800" y="836712"/>
            <a:ext cx="5491336" cy="5487888"/>
          </a:xfrm>
        </p:spPr>
        <p:txBody>
          <a:bodyPr>
            <a:normAutofit/>
          </a:bodyPr>
          <a:lstStyle/>
          <a:p>
            <a:pPr marL="36576" indent="0" algn="ctr">
              <a:buNone/>
            </a:pPr>
            <a:r>
              <a:rPr lang="de-DE" sz="6600" b="1" dirty="0">
                <a:solidFill>
                  <a:schemeClr val="tx1"/>
                </a:solidFill>
                <a:latin typeface="Edwardian Script ITC" pitchFamily="66" charset="0"/>
              </a:rPr>
              <a:t>Danke </a:t>
            </a:r>
          </a:p>
          <a:p>
            <a:pPr marL="36576" indent="0" algn="ctr">
              <a:buNone/>
            </a:pPr>
            <a:r>
              <a:rPr lang="de-DE" sz="6600" b="1" dirty="0">
                <a:solidFill>
                  <a:schemeClr val="tx1"/>
                </a:solidFill>
                <a:latin typeface="Edwardian Script ITC" pitchFamily="66" charset="0"/>
              </a:rPr>
              <a:t>für </a:t>
            </a:r>
            <a:endParaRPr lang="de-DE" sz="6600" b="1" dirty="0" smtClean="0">
              <a:solidFill>
                <a:schemeClr val="tx1"/>
              </a:solidFill>
              <a:latin typeface="Edwardian Script ITC" pitchFamily="66" charset="0"/>
            </a:endParaRPr>
          </a:p>
          <a:p>
            <a:pPr marL="36576" indent="0" algn="ctr">
              <a:buNone/>
            </a:pPr>
            <a:r>
              <a:rPr lang="de-DE" sz="6600" b="1" dirty="0" smtClean="0">
                <a:solidFill>
                  <a:schemeClr val="tx1"/>
                </a:solidFill>
                <a:latin typeface="Edwardian Script ITC" pitchFamily="66" charset="0"/>
              </a:rPr>
              <a:t>die </a:t>
            </a:r>
            <a:r>
              <a:rPr lang="de-DE" sz="6600" b="1" dirty="0">
                <a:solidFill>
                  <a:schemeClr val="tx1"/>
                </a:solidFill>
                <a:latin typeface="Edwardian Script ITC" pitchFamily="66" charset="0"/>
              </a:rPr>
              <a:t>Aufmerksamkeit!</a:t>
            </a:r>
            <a:endParaRPr lang="ru-RU" sz="6600" b="1" dirty="0">
              <a:solidFill>
                <a:schemeClr val="tx1"/>
              </a:solidFill>
            </a:endParaRPr>
          </a:p>
          <a:p>
            <a:endParaRPr lang="ru-RU" dirty="0"/>
          </a:p>
        </p:txBody>
      </p:sp>
      <p:pic>
        <p:nvPicPr>
          <p:cNvPr id="5" name="Объект 4" descr="Еміграційна література: ключ до розуміння"/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1863" y="2422869"/>
            <a:ext cx="2979737" cy="30790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2476073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Heinrich Heine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685800" y="5733256"/>
            <a:ext cx="3803904" cy="38408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Der </a:t>
            </a:r>
            <a:r>
              <a:rPr lang="en-US" dirty="0" err="1"/>
              <a:t>junge</a:t>
            </a:r>
            <a:r>
              <a:rPr lang="en-US" dirty="0"/>
              <a:t> Heine </a:t>
            </a: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de-DE" dirty="0"/>
              <a:t>Zitat:</a:t>
            </a:r>
          </a:p>
          <a:p>
            <a:pPr marL="0" indent="0">
              <a:buNone/>
            </a:pPr>
            <a:r>
              <a:rPr lang="de-DE" dirty="0"/>
              <a:t>„Es ist nichts aus mir geworden, nichts als ein Dichter. Aber, man ist viel, wenn man ein   </a:t>
            </a:r>
          </a:p>
          <a:p>
            <a:pPr marL="0" indent="0">
              <a:buNone/>
            </a:pPr>
            <a:r>
              <a:rPr lang="de-DE" dirty="0"/>
              <a:t>Dichter ist, und gar, wenn man ein großer lyrischer Dichter ist in Deutschland…“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1628800"/>
            <a:ext cx="2952328" cy="3986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800922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Heinrich Heine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9903" y="5805264"/>
            <a:ext cx="3803904" cy="600104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de-DE" dirty="0" smtClean="0"/>
              <a:t>Die </a:t>
            </a:r>
            <a:r>
              <a:rPr lang="de-DE" dirty="0"/>
              <a:t>Mutter: Betty Heine geb. Elisabeth van Geldern 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68760"/>
            <a:ext cx="4343400" cy="5055840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de-DE" dirty="0"/>
              <a:t>„</a:t>
            </a:r>
            <a:r>
              <a:rPr lang="de-DE" sz="4600" dirty="0"/>
              <a:t>Meine Mutter hatte große, hochfliegende Dinge mit mir im Sinn und alle </a:t>
            </a:r>
            <a:r>
              <a:rPr lang="de-DE" sz="4600" dirty="0" smtClean="0"/>
              <a:t>Erziehungspläne </a:t>
            </a:r>
            <a:r>
              <a:rPr lang="de-DE" sz="4600" dirty="0"/>
              <a:t>zielten darauf hin.. </a:t>
            </a:r>
          </a:p>
          <a:p>
            <a:pPr marL="0" indent="0" algn="just">
              <a:buNone/>
            </a:pPr>
            <a:r>
              <a:rPr lang="de-DE" sz="4600" dirty="0"/>
              <a:t>Sie hatte die größte Angst, dass ich ein Dichter werden möchte; das    </a:t>
            </a:r>
          </a:p>
          <a:p>
            <a:pPr marL="0" indent="0" algn="just">
              <a:buNone/>
            </a:pPr>
            <a:r>
              <a:rPr lang="de-DE" sz="4600" dirty="0"/>
              <a:t>wäre das Schlimmste, was mir passieren könne.“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584" y="1484783"/>
            <a:ext cx="3408542" cy="4095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2131266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Heinrich Heine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81816" y="5733256"/>
            <a:ext cx="3803904" cy="88813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de-DE" dirty="0"/>
              <a:t>Student in Bonn, </a:t>
            </a:r>
            <a:r>
              <a:rPr lang="de-DE" dirty="0" smtClean="0"/>
              <a:t>Göttingen </a:t>
            </a:r>
            <a:r>
              <a:rPr lang="de-DE" dirty="0"/>
              <a:t>und Berlin. Juristisches Examen im Mai 1825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83968" y="1600200"/>
            <a:ext cx="4707632" cy="4724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DE" sz="3200" dirty="0"/>
              <a:t>„</a:t>
            </a:r>
            <a:r>
              <a:rPr lang="de-DE" sz="4000" dirty="0"/>
              <a:t>Ich liebe Deutschland und die Deutschen, aber ich liebe nicht minder die Bewohner des ü</a:t>
            </a:r>
            <a:r>
              <a:rPr lang="de-DE" sz="4000" dirty="0" smtClean="0"/>
              <a:t>brigen </a:t>
            </a:r>
            <a:r>
              <a:rPr lang="de-DE" sz="4000" dirty="0"/>
              <a:t>Teils der Erde.“ </a:t>
            </a:r>
            <a:endParaRPr lang="ru-RU" sz="4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8547" y="1484784"/>
            <a:ext cx="3168352" cy="4204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4024132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Heinrich Heine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11560" y="5661248"/>
            <a:ext cx="3803904" cy="103215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de-DE" dirty="0"/>
              <a:t>Heines erste </a:t>
            </a:r>
            <a:r>
              <a:rPr lang="de-DE" dirty="0" smtClean="0"/>
              <a:t>unerfüllte </a:t>
            </a:r>
            <a:r>
              <a:rPr lang="de-DE" dirty="0"/>
              <a:t>Liebe: Amalie Die Cousine des reichen Onkels Salomon Heine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88024" y="1600200"/>
            <a:ext cx="3672408" cy="47244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de-DE" sz="3200" dirty="0">
                <a:latin typeface="Times New Roman" pitchFamily="18" charset="0"/>
                <a:cs typeface="Times New Roman" pitchFamily="18" charset="0"/>
              </a:rPr>
              <a:t>„Die Engel die nennen es Himmelsfreud</a:t>
            </a:r>
            <a:r>
              <a:rPr lang="de-DE" sz="32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0" indent="0" algn="just">
              <a:buNone/>
            </a:pPr>
            <a:r>
              <a:rPr lang="de-DE" sz="3200" dirty="0" smtClean="0">
                <a:latin typeface="Times New Roman" pitchFamily="18" charset="0"/>
                <a:cs typeface="Times New Roman" pitchFamily="18" charset="0"/>
              </a:rPr>
              <a:t>Die </a:t>
            </a:r>
            <a:r>
              <a:rPr lang="de-DE" sz="3200" dirty="0">
                <a:latin typeface="Times New Roman" pitchFamily="18" charset="0"/>
                <a:cs typeface="Times New Roman" pitchFamily="18" charset="0"/>
              </a:rPr>
              <a:t>Teufel nennen es </a:t>
            </a:r>
            <a:r>
              <a:rPr lang="de-DE" sz="3200" dirty="0" smtClean="0">
                <a:latin typeface="Times New Roman" pitchFamily="18" charset="0"/>
                <a:cs typeface="Times New Roman" pitchFamily="18" charset="0"/>
              </a:rPr>
              <a:t>Höllenleid,</a:t>
            </a:r>
          </a:p>
          <a:p>
            <a:pPr marL="0" indent="0" algn="just">
              <a:buNone/>
            </a:pPr>
            <a:r>
              <a:rPr lang="de-DE" sz="3200" dirty="0" smtClean="0">
                <a:latin typeface="Times New Roman" pitchFamily="18" charset="0"/>
                <a:cs typeface="Times New Roman" pitchFamily="18" charset="0"/>
              </a:rPr>
              <a:t>Die </a:t>
            </a:r>
            <a:r>
              <a:rPr lang="de-DE" sz="3200" dirty="0">
                <a:latin typeface="Times New Roman" pitchFamily="18" charset="0"/>
                <a:cs typeface="Times New Roman" pitchFamily="18" charset="0"/>
              </a:rPr>
              <a:t>Menschen die nennen es</a:t>
            </a:r>
            <a:r>
              <a:rPr lang="de-DE" sz="3200" dirty="0" smtClean="0">
                <a:latin typeface="Times New Roman" pitchFamily="18" charset="0"/>
                <a:cs typeface="Times New Roman" pitchFamily="18" charset="0"/>
              </a:rPr>
              <a:t>: Liebe</a:t>
            </a:r>
            <a:r>
              <a:rPr lang="de-DE" sz="3200" dirty="0">
                <a:latin typeface="Times New Roman" pitchFamily="18" charset="0"/>
                <a:cs typeface="Times New Roman" pitchFamily="18" charset="0"/>
              </a:rPr>
              <a:t>!“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1600" y="1556792"/>
            <a:ext cx="3240360" cy="3958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429942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Heinrich Heine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3568" y="5517232"/>
            <a:ext cx="3803904" cy="600104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de-DE" dirty="0" err="1"/>
              <a:t>Zeitschriftenkarrikatur</a:t>
            </a:r>
            <a:r>
              <a:rPr lang="de-DE" dirty="0"/>
              <a:t> von 1906 mit Heines Feder gegen die Aristokratie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3356992"/>
            <a:ext cx="4343400" cy="2967608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de-DE" sz="3600" dirty="0"/>
              <a:t>„Mein Schwert ist meine Feder!“</a:t>
            </a:r>
            <a:endParaRPr lang="ru-RU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556791"/>
            <a:ext cx="2960961" cy="3935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485433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Heinrich Heine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5301208"/>
            <a:ext cx="3803904" cy="816128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de-DE" dirty="0"/>
              <a:t>Heine an der Seite der </a:t>
            </a:r>
            <a:r>
              <a:rPr lang="de-DE" dirty="0" smtClean="0"/>
              <a:t>Französischen </a:t>
            </a:r>
            <a:r>
              <a:rPr lang="de-DE" dirty="0"/>
              <a:t>Revolution: </a:t>
            </a:r>
            <a:r>
              <a:rPr lang="de-DE" dirty="0" smtClean="0"/>
              <a:t>Für </a:t>
            </a:r>
            <a:r>
              <a:rPr lang="de-DE" dirty="0"/>
              <a:t>Freiheit, Gleichheit und </a:t>
            </a:r>
            <a:r>
              <a:rPr lang="de-DE" dirty="0" smtClean="0"/>
              <a:t>Brüderlichkeit</a:t>
            </a:r>
            <a:r>
              <a:rPr lang="de-DE" dirty="0"/>
              <a:t>!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 marL="0" indent="0" algn="just">
              <a:buNone/>
            </a:pPr>
            <a:r>
              <a:rPr lang="de-DE" sz="3200" dirty="0">
                <a:latin typeface="Times New Roman" pitchFamily="18" charset="0"/>
                <a:cs typeface="Times New Roman" pitchFamily="18" charset="0"/>
              </a:rPr>
              <a:t>„Es </a:t>
            </a:r>
            <a:r>
              <a:rPr lang="de-DE" sz="3200" dirty="0" smtClean="0">
                <a:latin typeface="Times New Roman" pitchFamily="18" charset="0"/>
                <a:cs typeface="Times New Roman" pitchFamily="18" charset="0"/>
              </a:rPr>
              <a:t>wächst </a:t>
            </a:r>
            <a:r>
              <a:rPr lang="de-DE" sz="3200" dirty="0">
                <a:latin typeface="Times New Roman" pitchFamily="18" charset="0"/>
                <a:cs typeface="Times New Roman" pitchFamily="18" charset="0"/>
              </a:rPr>
              <a:t>heran ein neues Geschlecht</a:t>
            </a:r>
            <a:r>
              <a:rPr lang="de-DE" sz="3200" dirty="0" smtClean="0">
                <a:latin typeface="Times New Roman" pitchFamily="18" charset="0"/>
                <a:cs typeface="Times New Roman" pitchFamily="18" charset="0"/>
              </a:rPr>
              <a:t>, Ganz </a:t>
            </a:r>
            <a:r>
              <a:rPr lang="de-DE" sz="3200" dirty="0">
                <a:latin typeface="Times New Roman" pitchFamily="18" charset="0"/>
                <a:cs typeface="Times New Roman" pitchFamily="18" charset="0"/>
              </a:rPr>
              <a:t>ohne Schminke und </a:t>
            </a:r>
            <a:r>
              <a:rPr lang="de-DE" sz="3200" dirty="0" smtClean="0">
                <a:latin typeface="Times New Roman" pitchFamily="18" charset="0"/>
                <a:cs typeface="Times New Roman" pitchFamily="18" charset="0"/>
              </a:rPr>
              <a:t>Sünden, Mit </a:t>
            </a:r>
            <a:r>
              <a:rPr lang="de-DE" sz="3200" dirty="0">
                <a:latin typeface="Times New Roman" pitchFamily="18" charset="0"/>
                <a:cs typeface="Times New Roman" pitchFamily="18" charset="0"/>
              </a:rPr>
              <a:t>freien Gedanken, mit freier Lust –Dem werde ich alles </a:t>
            </a:r>
            <a:r>
              <a:rPr lang="de-DE" sz="3200" dirty="0" smtClean="0">
                <a:latin typeface="Times New Roman" pitchFamily="18" charset="0"/>
                <a:cs typeface="Times New Roman" pitchFamily="18" charset="0"/>
              </a:rPr>
              <a:t>verkünden</a:t>
            </a:r>
            <a:r>
              <a:rPr lang="de-DE" sz="3200" dirty="0">
                <a:latin typeface="Times New Roman" pitchFamily="18" charset="0"/>
                <a:cs typeface="Times New Roman" pitchFamily="18" charset="0"/>
              </a:rPr>
              <a:t>.“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84784"/>
            <a:ext cx="3700463" cy="375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994387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Heinrich Heine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5877272"/>
            <a:ext cx="3803904" cy="888136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de-DE" dirty="0"/>
              <a:t>Heines Liebe in Frankreich seit 1834: Die </a:t>
            </a:r>
            <a:r>
              <a:rPr lang="de-DE" dirty="0" smtClean="0"/>
              <a:t>Schuhverkäuferin </a:t>
            </a:r>
            <a:r>
              <a:rPr lang="de-DE" dirty="0" err="1"/>
              <a:t>Crescentia</a:t>
            </a:r>
            <a:r>
              <a:rPr lang="de-DE" dirty="0"/>
              <a:t> Eugenie </a:t>
            </a:r>
            <a:r>
              <a:rPr lang="de-DE" dirty="0" err="1"/>
              <a:t>Mirat</a:t>
            </a:r>
            <a:r>
              <a:rPr lang="de-DE" dirty="0"/>
              <a:t>. Hochzeit 1841 in Paris. Heine nennt sie </a:t>
            </a:r>
            <a:r>
              <a:rPr lang="de-DE" dirty="0" smtClean="0"/>
              <a:t>Mathilde.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 marL="0" indent="0" algn="just">
              <a:buNone/>
            </a:pPr>
            <a:r>
              <a:rPr lang="de-DE" sz="3200" dirty="0">
                <a:latin typeface="Times New Roman" pitchFamily="18" charset="0"/>
                <a:cs typeface="Times New Roman" pitchFamily="18" charset="0"/>
              </a:rPr>
              <a:t>„Gottlob! Durch meine Fenster </a:t>
            </a:r>
            <a:r>
              <a:rPr lang="de-DE" sz="3200" dirty="0" smtClean="0">
                <a:latin typeface="Times New Roman" pitchFamily="18" charset="0"/>
                <a:cs typeface="Times New Roman" pitchFamily="18" charset="0"/>
              </a:rPr>
              <a:t>bricht Französisch heiteres Tages </a:t>
            </a:r>
            <a:r>
              <a:rPr lang="de-DE" sz="3200" dirty="0">
                <a:latin typeface="Times New Roman" pitchFamily="18" charset="0"/>
                <a:cs typeface="Times New Roman" pitchFamily="18" charset="0"/>
              </a:rPr>
              <a:t>licht; Es kommt mein Weib, </a:t>
            </a:r>
            <a:r>
              <a:rPr lang="de-DE" sz="3200" dirty="0" smtClean="0">
                <a:latin typeface="Times New Roman" pitchFamily="18" charset="0"/>
                <a:cs typeface="Times New Roman" pitchFamily="18" charset="0"/>
              </a:rPr>
              <a:t>schön </a:t>
            </a:r>
            <a:r>
              <a:rPr lang="de-DE" sz="3200" dirty="0">
                <a:latin typeface="Times New Roman" pitchFamily="18" charset="0"/>
                <a:cs typeface="Times New Roman" pitchFamily="18" charset="0"/>
              </a:rPr>
              <a:t>wie der Morgen</a:t>
            </a:r>
            <a:r>
              <a:rPr lang="de-DE" sz="3200" dirty="0" smtClean="0">
                <a:latin typeface="Times New Roman" pitchFamily="18" charset="0"/>
                <a:cs typeface="Times New Roman" pitchFamily="18" charset="0"/>
              </a:rPr>
              <a:t>, Und lächelt </a:t>
            </a:r>
            <a:r>
              <a:rPr lang="de-DE" sz="3200" dirty="0">
                <a:latin typeface="Times New Roman" pitchFamily="18" charset="0"/>
                <a:cs typeface="Times New Roman" pitchFamily="18" charset="0"/>
              </a:rPr>
              <a:t>fort die deutschen Sorgen.“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1628800"/>
            <a:ext cx="3103563" cy="414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8966163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Heinrich Heine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95536" y="5445224"/>
            <a:ext cx="3888432" cy="124817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de-DE" dirty="0"/>
              <a:t>Die letzte Liebe am Sterbebett: Elise </a:t>
            </a:r>
            <a:r>
              <a:rPr lang="de-DE" dirty="0" err="1"/>
              <a:t>Krinitz</a:t>
            </a:r>
            <a:endParaRPr lang="de-DE" dirty="0"/>
          </a:p>
          <a:p>
            <a:pPr marL="0" indent="0">
              <a:buNone/>
            </a:pPr>
            <a:r>
              <a:rPr lang="de-DE" dirty="0"/>
              <a:t>Kosename von Heine: „Mouche“ (Die Fliege)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0" y="1700808"/>
            <a:ext cx="3888432" cy="381642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de-DE" dirty="0"/>
              <a:t>„</a:t>
            </a:r>
            <a:r>
              <a:rPr lang="de-DE" sz="4100" dirty="0">
                <a:latin typeface="Times New Roman" pitchFamily="18" charset="0"/>
                <a:cs typeface="Times New Roman" pitchFamily="18" charset="0"/>
              </a:rPr>
              <a:t>Die Lotusblume erschließet Ihr</a:t>
            </a:r>
          </a:p>
          <a:p>
            <a:pPr marL="0" indent="0">
              <a:buNone/>
            </a:pPr>
            <a:r>
              <a:rPr lang="de-DE" sz="4100" dirty="0">
                <a:latin typeface="Times New Roman" pitchFamily="18" charset="0"/>
                <a:cs typeface="Times New Roman" pitchFamily="18" charset="0"/>
              </a:rPr>
              <a:t>Kelchlein im </a:t>
            </a:r>
            <a:r>
              <a:rPr lang="de-DE" sz="4100" dirty="0" err="1">
                <a:latin typeface="Times New Roman" pitchFamily="18" charset="0"/>
                <a:cs typeface="Times New Roman" pitchFamily="18" charset="0"/>
              </a:rPr>
              <a:t>Mondenlicht</a:t>
            </a:r>
            <a:r>
              <a:rPr lang="de-DE" sz="41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0" indent="0">
              <a:buNone/>
            </a:pPr>
            <a:r>
              <a:rPr lang="de-DE" sz="4100" dirty="0">
                <a:latin typeface="Times New Roman" pitchFamily="18" charset="0"/>
                <a:cs typeface="Times New Roman" pitchFamily="18" charset="0"/>
              </a:rPr>
              <a:t>Doch statt des befruchtenden Lebens,</a:t>
            </a:r>
          </a:p>
          <a:p>
            <a:pPr marL="0" indent="0">
              <a:buNone/>
            </a:pPr>
            <a:r>
              <a:rPr lang="de-DE" sz="4100" dirty="0">
                <a:latin typeface="Times New Roman" pitchFamily="18" charset="0"/>
                <a:cs typeface="Times New Roman" pitchFamily="18" charset="0"/>
              </a:rPr>
              <a:t>Empfängt sie nur ein Gedicht!“ </a:t>
            </a:r>
          </a:p>
          <a:p>
            <a:pPr marL="0" indent="0">
              <a:buNone/>
            </a:pPr>
            <a:endParaRPr lang="ru-RU" sz="41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60554"/>
            <a:ext cx="3225800" cy="3938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56711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194</TotalTime>
  <Words>592</Words>
  <Application>Microsoft Office PowerPoint</Application>
  <PresentationFormat>Екран (4:3)</PresentationFormat>
  <Paragraphs>88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16</vt:i4>
      </vt:variant>
    </vt:vector>
  </HeadingPairs>
  <TitlesOfParts>
    <vt:vector size="17" baseType="lpstr">
      <vt:lpstr>Трек</vt:lpstr>
      <vt:lpstr>Der große deutsche Dichter </vt:lpstr>
      <vt:lpstr>Heinrich Heine</vt:lpstr>
      <vt:lpstr>Heinrich Heine</vt:lpstr>
      <vt:lpstr>Heinrich Heine</vt:lpstr>
      <vt:lpstr>Heinrich Heine</vt:lpstr>
      <vt:lpstr>Heinrich Heine</vt:lpstr>
      <vt:lpstr>Heinrich Heine</vt:lpstr>
      <vt:lpstr>Heinrich Heine</vt:lpstr>
      <vt:lpstr>Heinrich Heine</vt:lpstr>
      <vt:lpstr>Heinrich Heine</vt:lpstr>
      <vt:lpstr>Heinrich Heine</vt:lpstr>
      <vt:lpstr>Heines Marmorbüste </vt:lpstr>
      <vt:lpstr>Heinrich Heine</vt:lpstr>
      <vt:lpstr>Heinrich Heine</vt:lpstr>
      <vt:lpstr>13.12.1797 – 17.2.1856 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Der groe deutsche Dichter</dc:title>
  <dc:creator>Yura</dc:creator>
  <cp:lastModifiedBy>Marija</cp:lastModifiedBy>
  <cp:revision>15</cp:revision>
  <dcterms:created xsi:type="dcterms:W3CDTF">2013-03-26T19:18:26Z</dcterms:created>
  <dcterms:modified xsi:type="dcterms:W3CDTF">2017-12-19T17:27:19Z</dcterms:modified>
</cp:coreProperties>
</file>