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61" r:id="rId4"/>
    <p:sldId id="259" r:id="rId5"/>
    <p:sldId id="262" r:id="rId6"/>
    <p:sldId id="263" r:id="rId7"/>
    <p:sldId id="260" r:id="rId8"/>
    <p:sldId id="258" r:id="rId9"/>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134" y="-10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extLst/>
          </a:lstStyle>
          <a:p>
            <a:fld id="{2473D88C-7003-4185-837C-4756631134E6}" type="datetimeFigureOut">
              <a:rPr lang="uk-UA" smtClean="0"/>
              <a:t>13.12.2015</a:t>
            </a:fld>
            <a:endParaRPr lang="uk-UA"/>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141A7936-395D-411B-AD90-5265FE93BD80}" type="slidenum">
              <a:rPr lang="uk-UA" smtClean="0"/>
              <a:t>‹#›</a:t>
            </a:fld>
            <a:endParaRPr lang="uk-UA"/>
          </a:p>
        </p:txBody>
      </p:sp>
      <p:sp>
        <p:nvSpPr>
          <p:cNvPr id="12" name="Нижний колонтитул 11"/>
          <p:cNvSpPr>
            <a:spLocks noGrp="1"/>
          </p:cNvSpPr>
          <p:nvPr>
            <p:ph type="ftr" sz="quarter" idx="12"/>
          </p:nvPr>
        </p:nvSpPr>
        <p:spPr>
          <a:xfrm>
            <a:off x="1600200" y="6509004"/>
            <a:ext cx="3907464" cy="274320"/>
          </a:xfrm>
        </p:spPr>
        <p:txBody>
          <a:bodyPr vert="horz" rtlCol="0"/>
          <a:lstStyle>
            <a:extLst/>
          </a:lstStyle>
          <a:p>
            <a:endParaRPr lang="uk-UA"/>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2473D88C-7003-4185-837C-4756631134E6}" type="datetimeFigureOut">
              <a:rPr lang="uk-UA" smtClean="0"/>
              <a:t>13.12.2015</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141A7936-395D-411B-AD90-5265FE93BD80}"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2473D88C-7003-4185-837C-4756631134E6}" type="datetimeFigureOut">
              <a:rPr lang="uk-UA" smtClean="0"/>
              <a:t>13.12.2015</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141A7936-395D-411B-AD90-5265FE93BD80}"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2473D88C-7003-4185-837C-4756631134E6}" type="datetimeFigureOut">
              <a:rPr lang="uk-UA" smtClean="0"/>
              <a:t>13.12.2015</a:t>
            </a:fld>
            <a:endParaRPr lang="uk-UA"/>
          </a:p>
        </p:txBody>
      </p:sp>
      <p:sp>
        <p:nvSpPr>
          <p:cNvPr id="5" name="Нижний колонтитул 4"/>
          <p:cNvSpPr>
            <a:spLocks noGrp="1"/>
          </p:cNvSpPr>
          <p:nvPr>
            <p:ph type="ftr" sz="quarter" idx="11"/>
          </p:nvPr>
        </p:nvSpPr>
        <p:spPr/>
        <p:txBody>
          <a:bodyPr/>
          <a:lstStyle>
            <a:extLst/>
          </a:lstStyle>
          <a:p>
            <a:endParaRPr lang="uk-UA"/>
          </a:p>
        </p:txBody>
      </p:sp>
      <p:sp>
        <p:nvSpPr>
          <p:cNvPr id="6" name="Номер слайда 5"/>
          <p:cNvSpPr>
            <a:spLocks noGrp="1"/>
          </p:cNvSpPr>
          <p:nvPr>
            <p:ph type="sldNum" sz="quarter" idx="12"/>
          </p:nvPr>
        </p:nvSpPr>
        <p:spPr/>
        <p:txBody>
          <a:bodyPr/>
          <a:lstStyle>
            <a:extLst/>
          </a:lstStyle>
          <a:p>
            <a:fld id="{141A7936-395D-411B-AD90-5265FE93BD80}"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extLst/>
          </a:lstStyle>
          <a:p>
            <a:fld id="{2473D88C-7003-4185-837C-4756631134E6}" type="datetimeFigureOut">
              <a:rPr lang="uk-UA" smtClean="0"/>
              <a:t>13.12.2015</a:t>
            </a:fld>
            <a:endParaRPr lang="uk-UA"/>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141A7936-395D-411B-AD90-5265FE93BD80}" type="slidenum">
              <a:rPr lang="uk-UA" smtClean="0"/>
              <a:t>‹#›</a:t>
            </a:fld>
            <a:endParaRPr lang="uk-UA"/>
          </a:p>
        </p:txBody>
      </p:sp>
      <p:sp>
        <p:nvSpPr>
          <p:cNvPr id="10" name="Нижний колонтитул 9"/>
          <p:cNvSpPr>
            <a:spLocks noGrp="1"/>
          </p:cNvSpPr>
          <p:nvPr>
            <p:ph type="ftr" sz="quarter" idx="12"/>
          </p:nvPr>
        </p:nvSpPr>
        <p:spPr>
          <a:xfrm>
            <a:off x="1600200" y="6513670"/>
            <a:ext cx="3907464" cy="274320"/>
          </a:xfrm>
        </p:spPr>
        <p:txBody>
          <a:bodyPr vert="horz" rtlCol="0"/>
          <a:lstStyle>
            <a:extLst/>
          </a:lstStyle>
          <a:p>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Объект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Объект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2473D88C-7003-4185-837C-4756631134E6}" type="datetimeFigureOut">
              <a:rPr lang="uk-UA" smtClean="0"/>
              <a:t>13.12.2015</a:t>
            </a:fld>
            <a:endParaRPr lang="uk-UA"/>
          </a:p>
        </p:txBody>
      </p:sp>
      <p:sp>
        <p:nvSpPr>
          <p:cNvPr id="6" name="Нижний колонтитул 5"/>
          <p:cNvSpPr>
            <a:spLocks noGrp="1"/>
          </p:cNvSpPr>
          <p:nvPr>
            <p:ph type="ftr" sz="quarter" idx="11"/>
          </p:nvPr>
        </p:nvSpPr>
        <p:spPr/>
        <p:txBody>
          <a:bodyPr/>
          <a:lstStyle>
            <a:extLst/>
          </a:lstStyle>
          <a:p>
            <a:endParaRPr lang="uk-UA"/>
          </a:p>
        </p:txBody>
      </p:sp>
      <p:sp>
        <p:nvSpPr>
          <p:cNvPr id="7" name="Номер слайда 6"/>
          <p:cNvSpPr>
            <a:spLocks noGrp="1"/>
          </p:cNvSpPr>
          <p:nvPr>
            <p:ph type="sldNum" sz="quarter" idx="12"/>
          </p:nvPr>
        </p:nvSpPr>
        <p:spPr>
          <a:xfrm>
            <a:off x="8641080" y="6514568"/>
            <a:ext cx="464288" cy="274320"/>
          </a:xfrm>
        </p:spPr>
        <p:txBody>
          <a:bodyPr/>
          <a:lstStyle>
            <a:extLst/>
          </a:lstStyle>
          <a:p>
            <a:fld id="{141A7936-395D-411B-AD90-5265FE93BD80}" type="slidenum">
              <a:rPr lang="uk-UA" smtClean="0"/>
              <a:t>‹#›</a:t>
            </a:fld>
            <a:endParaRPr lang="uk-UA"/>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Объект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Объект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2473D88C-7003-4185-837C-4756631134E6}" type="datetimeFigureOut">
              <a:rPr lang="uk-UA" smtClean="0"/>
              <a:t>13.12.2015</a:t>
            </a:fld>
            <a:endParaRPr lang="uk-UA"/>
          </a:p>
        </p:txBody>
      </p:sp>
      <p:sp>
        <p:nvSpPr>
          <p:cNvPr id="8" name="Нижний колонтитул 7"/>
          <p:cNvSpPr>
            <a:spLocks noGrp="1"/>
          </p:cNvSpPr>
          <p:nvPr>
            <p:ph type="ftr" sz="quarter" idx="11"/>
          </p:nvPr>
        </p:nvSpPr>
        <p:spPr/>
        <p:txBody>
          <a:bodyPr/>
          <a:lstStyle>
            <a:extLst/>
          </a:lstStyle>
          <a:p>
            <a:endParaRPr lang="uk-UA"/>
          </a:p>
        </p:txBody>
      </p:sp>
      <p:sp>
        <p:nvSpPr>
          <p:cNvPr id="9" name="Номер слайда 8"/>
          <p:cNvSpPr>
            <a:spLocks noGrp="1"/>
          </p:cNvSpPr>
          <p:nvPr>
            <p:ph type="sldNum" sz="quarter" idx="12"/>
          </p:nvPr>
        </p:nvSpPr>
        <p:spPr>
          <a:xfrm>
            <a:off x="8641080" y="6514568"/>
            <a:ext cx="464288" cy="274320"/>
          </a:xfrm>
        </p:spPr>
        <p:txBody>
          <a:bodyPr/>
          <a:lstStyle>
            <a:extLst/>
          </a:lstStyle>
          <a:p>
            <a:fld id="{141A7936-395D-411B-AD90-5265FE93BD80}"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2473D88C-7003-4185-837C-4756631134E6}" type="datetimeFigureOut">
              <a:rPr lang="uk-UA" smtClean="0"/>
              <a:t>13.12.2015</a:t>
            </a:fld>
            <a:endParaRPr lang="uk-UA"/>
          </a:p>
        </p:txBody>
      </p:sp>
      <p:sp>
        <p:nvSpPr>
          <p:cNvPr id="4" name="Нижний колонтитул 3"/>
          <p:cNvSpPr>
            <a:spLocks noGrp="1"/>
          </p:cNvSpPr>
          <p:nvPr>
            <p:ph type="ftr" sz="quarter" idx="11"/>
          </p:nvPr>
        </p:nvSpPr>
        <p:spPr/>
        <p:txBody>
          <a:bodyPr/>
          <a:lstStyle>
            <a:extLst/>
          </a:lstStyle>
          <a:p>
            <a:endParaRPr lang="uk-UA"/>
          </a:p>
        </p:txBody>
      </p:sp>
      <p:sp>
        <p:nvSpPr>
          <p:cNvPr id="5" name="Номер слайда 4"/>
          <p:cNvSpPr>
            <a:spLocks noGrp="1"/>
          </p:cNvSpPr>
          <p:nvPr>
            <p:ph type="sldNum" sz="quarter" idx="12"/>
          </p:nvPr>
        </p:nvSpPr>
        <p:spPr/>
        <p:txBody>
          <a:bodyPr/>
          <a:lstStyle>
            <a:extLst/>
          </a:lstStyle>
          <a:p>
            <a:fld id="{141A7936-395D-411B-AD90-5265FE93BD80}" type="slidenum">
              <a:rPr lang="uk-UA" smtClean="0"/>
              <a:t>‹#›</a:t>
            </a:fld>
            <a:endParaRPr lang="uk-UA"/>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2473D88C-7003-4185-837C-4756631134E6}" type="datetimeFigureOut">
              <a:rPr lang="uk-UA" smtClean="0"/>
              <a:t>13.12.2015</a:t>
            </a:fld>
            <a:endParaRPr lang="uk-UA"/>
          </a:p>
        </p:txBody>
      </p:sp>
      <p:sp>
        <p:nvSpPr>
          <p:cNvPr id="3" name="Нижний колонтитул 2"/>
          <p:cNvSpPr>
            <a:spLocks noGrp="1"/>
          </p:cNvSpPr>
          <p:nvPr>
            <p:ph type="ftr" sz="quarter" idx="11"/>
          </p:nvPr>
        </p:nvSpPr>
        <p:spPr/>
        <p:txBody>
          <a:bodyPr/>
          <a:lstStyle>
            <a:extLst/>
          </a:lstStyle>
          <a:p>
            <a:endParaRPr lang="uk-UA"/>
          </a:p>
        </p:txBody>
      </p:sp>
      <p:sp>
        <p:nvSpPr>
          <p:cNvPr id="4" name="Номер слайда 3"/>
          <p:cNvSpPr>
            <a:spLocks noGrp="1"/>
          </p:cNvSpPr>
          <p:nvPr>
            <p:ph type="sldNum" sz="quarter" idx="12"/>
          </p:nvPr>
        </p:nvSpPr>
        <p:spPr/>
        <p:txBody>
          <a:bodyPr/>
          <a:lstStyle>
            <a:extLst/>
          </a:lstStyle>
          <a:p>
            <a:fld id="{141A7936-395D-411B-AD90-5265FE93BD80}"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Объект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extLst/>
          </a:lstStyle>
          <a:p>
            <a:fld id="{2473D88C-7003-4185-837C-4756631134E6}" type="datetimeFigureOut">
              <a:rPr lang="uk-UA" smtClean="0"/>
              <a:t>13.12.2015</a:t>
            </a:fld>
            <a:endParaRPr lang="uk-UA"/>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141A7936-395D-411B-AD90-5265FE93BD80}" type="slidenum">
              <a:rPr lang="uk-UA" smtClean="0"/>
              <a:t>‹#›</a:t>
            </a:fld>
            <a:endParaRPr lang="uk-UA"/>
          </a:p>
        </p:txBody>
      </p:sp>
      <p:sp>
        <p:nvSpPr>
          <p:cNvPr id="11" name="Нижний колонтитул 10"/>
          <p:cNvSpPr>
            <a:spLocks noGrp="1"/>
          </p:cNvSpPr>
          <p:nvPr>
            <p:ph type="ftr" sz="quarter" idx="12"/>
          </p:nvPr>
        </p:nvSpPr>
        <p:spPr>
          <a:xfrm>
            <a:off x="1600200" y="6513670"/>
            <a:ext cx="3907464" cy="274320"/>
          </a:xfrm>
        </p:spPr>
        <p:txBody>
          <a:bodyPr vert="horz" rtlCol="0"/>
          <a:lstStyle>
            <a:extLst/>
          </a:lstStyle>
          <a:p>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extLst/>
          </a:lstStyle>
          <a:p>
            <a:fld id="{2473D88C-7003-4185-837C-4756631134E6}" type="datetimeFigureOut">
              <a:rPr lang="uk-UA" smtClean="0"/>
              <a:t>13.12.2015</a:t>
            </a:fld>
            <a:endParaRPr lang="uk-UA"/>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141A7936-395D-411B-AD90-5265FE93BD80}" type="slidenum">
              <a:rPr lang="uk-UA" smtClean="0"/>
              <a:t>‹#›</a:t>
            </a:fld>
            <a:endParaRPr lang="uk-UA"/>
          </a:p>
        </p:txBody>
      </p:sp>
      <p:sp>
        <p:nvSpPr>
          <p:cNvPr id="10" name="Нижний колонтитул 9"/>
          <p:cNvSpPr>
            <a:spLocks noGrp="1"/>
          </p:cNvSpPr>
          <p:nvPr>
            <p:ph type="ftr" sz="quarter" idx="12"/>
          </p:nvPr>
        </p:nvSpPr>
        <p:spPr>
          <a:xfrm>
            <a:off x="1600200" y="6509004"/>
            <a:ext cx="3907464" cy="274320"/>
          </a:xfrm>
        </p:spPr>
        <p:txBody>
          <a:bodyPr vert="horz" rtlCol="0"/>
          <a:lstStyle>
            <a:extLst/>
          </a:lstStyle>
          <a:p>
            <a:endParaRPr lang="uk-UA"/>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uk-UA"/>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2473D88C-7003-4185-837C-4756631134E6}" type="datetimeFigureOut">
              <a:rPr lang="uk-UA" smtClean="0"/>
              <a:t>13.12.2015</a:t>
            </a:fld>
            <a:endParaRPr lang="uk-UA"/>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141A7936-395D-411B-AD90-5265FE93BD80}" type="slidenum">
              <a:rPr lang="uk-UA" smtClean="0"/>
              <a:t>‹#›</a:t>
            </a:fld>
            <a:endParaRPr lang="uk-UA"/>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78410" y="332656"/>
            <a:ext cx="7772400" cy="2232248"/>
          </a:xfrm>
        </p:spPr>
        <p:txBody>
          <a:bodyPr/>
          <a:lstStyle/>
          <a:p>
            <a:r>
              <a:rPr lang="de-DE" dirty="0" smtClean="0"/>
              <a:t>Märchenhafte        Insel Mainau</a:t>
            </a:r>
            <a:endParaRPr lang="uk-UA"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122" y="3501008"/>
            <a:ext cx="8784976" cy="2954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3461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536"/>
            <a:ext cx="5122912" cy="1143000"/>
          </a:xfrm>
        </p:spPr>
        <p:txBody>
          <a:bodyPr>
            <a:noAutofit/>
          </a:bodyPr>
          <a:lstStyle/>
          <a:p>
            <a:r>
              <a:rPr lang="de-DE" sz="9600" dirty="0" smtClean="0"/>
              <a:t>Lage</a:t>
            </a:r>
            <a:endParaRPr lang="uk-UA" sz="9600" dirty="0"/>
          </a:p>
        </p:txBody>
      </p:sp>
      <p:sp>
        <p:nvSpPr>
          <p:cNvPr id="4" name="Объект 3"/>
          <p:cNvSpPr>
            <a:spLocks noGrp="1"/>
          </p:cNvSpPr>
          <p:nvPr>
            <p:ph sz="half" idx="2"/>
          </p:nvPr>
        </p:nvSpPr>
        <p:spPr>
          <a:xfrm>
            <a:off x="4648200" y="1685925"/>
            <a:ext cx="4038600" cy="4695403"/>
          </a:xfrm>
        </p:spPr>
        <p:txBody>
          <a:bodyPr>
            <a:normAutofit fontScale="85000" lnSpcReduction="10000"/>
          </a:bodyPr>
          <a:lstStyle/>
          <a:p>
            <a:r>
              <a:rPr lang="de-DE" dirty="0">
                <a:solidFill>
                  <a:srgbClr val="1E1E1E"/>
                </a:solidFill>
                <a:latin typeface="Open Sans"/>
              </a:rPr>
              <a:t>Die Insel Mainau liegt im nordwestlichen Teil des Bodensees und ist vor allem als Blumeninsel bekannt. Dies liegt an ihrer mediterranen, subtropischen und tropischen Vegetation, die durch das Bodenseeklima begünstigst wird. Ob im Sommer oder Winter, die Mainau ist eines der Highlights am Bodensee.</a:t>
            </a:r>
            <a:endParaRPr lang="uk-UA" dirty="0"/>
          </a:p>
        </p:txBody>
      </p:sp>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85925"/>
            <a:ext cx="3367286" cy="2232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94548"/>
            <a:ext cx="40005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3256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645920"/>
            <a:ext cx="2458616" cy="1567056"/>
          </a:xfrm>
        </p:spPr>
        <p:txBody>
          <a:bodyPr>
            <a:normAutofit/>
          </a:bodyPr>
          <a:lstStyle/>
          <a:p>
            <a:endParaRPr lang="uk-UA" dirty="0"/>
          </a:p>
        </p:txBody>
      </p:sp>
      <p:sp>
        <p:nvSpPr>
          <p:cNvPr id="4" name="Объект 3"/>
          <p:cNvSpPr>
            <a:spLocks noGrp="1"/>
          </p:cNvSpPr>
          <p:nvPr>
            <p:ph sz="half" idx="2"/>
          </p:nvPr>
        </p:nvSpPr>
        <p:spPr>
          <a:xfrm>
            <a:off x="4648200" y="332656"/>
            <a:ext cx="4038600" cy="5839544"/>
          </a:xfrm>
        </p:spPr>
        <p:txBody>
          <a:bodyPr>
            <a:normAutofit/>
          </a:bodyPr>
          <a:lstStyle/>
          <a:p>
            <a:r>
              <a:rPr lang="de-DE" dirty="0"/>
              <a:t>Länge	1,1 km</a:t>
            </a:r>
          </a:p>
          <a:p>
            <a:r>
              <a:rPr lang="de-DE" dirty="0"/>
              <a:t>Breite	610 m</a:t>
            </a:r>
          </a:p>
          <a:p>
            <a:r>
              <a:rPr lang="de-DE" dirty="0"/>
              <a:t>Fläche	44,7584 ha</a:t>
            </a:r>
          </a:p>
          <a:p>
            <a:r>
              <a:rPr lang="de-DE" dirty="0"/>
              <a:t>Höchste Erhebung	Großherzog-Friedrich-Terrasse</a:t>
            </a:r>
          </a:p>
          <a:p>
            <a:r>
              <a:rPr lang="de-DE" dirty="0"/>
              <a:t>425 m ü. NN</a:t>
            </a:r>
          </a:p>
          <a:p>
            <a:r>
              <a:rPr lang="de-DE" dirty="0"/>
              <a:t>Einwohner	185 (2008)</a:t>
            </a:r>
          </a:p>
          <a:p>
            <a:r>
              <a:rPr lang="de-DE" dirty="0"/>
              <a:t>413 </a:t>
            </a:r>
            <a:r>
              <a:rPr lang="de-DE" dirty="0" err="1"/>
              <a:t>Einw</a:t>
            </a:r>
            <a:r>
              <a:rPr lang="de-DE" dirty="0"/>
              <a:t>./km²</a:t>
            </a:r>
          </a:p>
          <a:p>
            <a:r>
              <a:rPr lang="de-DE" dirty="0"/>
              <a:t>Hauptort	Mainau (Gemeindeteil)</a:t>
            </a:r>
            <a:endParaRPr lang="uk-UA"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3990771" cy="249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99" y="2835769"/>
            <a:ext cx="40005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6900" y="4869160"/>
            <a:ext cx="2705100"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94714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536"/>
            <a:ext cx="5050904" cy="1143000"/>
          </a:xfrm>
        </p:spPr>
        <p:txBody>
          <a:bodyPr/>
          <a:lstStyle/>
          <a:p>
            <a:r>
              <a:rPr lang="de-DE" dirty="0"/>
              <a:t>Bevölkerung</a:t>
            </a:r>
            <a:endParaRPr lang="uk-UA" dirty="0"/>
          </a:p>
        </p:txBody>
      </p:sp>
      <p:sp>
        <p:nvSpPr>
          <p:cNvPr id="3" name="Объект 2"/>
          <p:cNvSpPr>
            <a:spLocks noGrp="1"/>
          </p:cNvSpPr>
          <p:nvPr>
            <p:ph sz="half" idx="1"/>
          </p:nvPr>
        </p:nvSpPr>
        <p:spPr>
          <a:xfrm>
            <a:off x="457200" y="1645920"/>
            <a:ext cx="2386608" cy="2431152"/>
          </a:xfrm>
        </p:spPr>
        <p:txBody>
          <a:bodyPr>
            <a:normAutofit fontScale="92500" lnSpcReduction="10000"/>
          </a:bodyPr>
          <a:lstStyle/>
          <a:p>
            <a:endParaRPr lang="uk-UA" dirty="0"/>
          </a:p>
        </p:txBody>
      </p:sp>
      <p:sp>
        <p:nvSpPr>
          <p:cNvPr id="4" name="Объект 3"/>
          <p:cNvSpPr>
            <a:spLocks noGrp="1"/>
          </p:cNvSpPr>
          <p:nvPr>
            <p:ph sz="half" idx="2"/>
          </p:nvPr>
        </p:nvSpPr>
        <p:spPr>
          <a:xfrm>
            <a:off x="4860032" y="1196752"/>
            <a:ext cx="4038600" cy="5102344"/>
          </a:xfrm>
        </p:spPr>
        <p:txBody>
          <a:bodyPr>
            <a:normAutofit fontScale="92500" lnSpcReduction="10000"/>
          </a:bodyPr>
          <a:lstStyle/>
          <a:p>
            <a:r>
              <a:rPr lang="de-DE" dirty="0"/>
              <a:t>Die Insel Mainau hat nur wenige Einwohner. </a:t>
            </a:r>
            <a:r>
              <a:rPr lang="de-DE" dirty="0" smtClean="0"/>
              <a:t>Meyers </a:t>
            </a:r>
            <a:r>
              <a:rPr lang="de-DE" dirty="0"/>
              <a:t>Konversationslexikon von 1888 gab eine Bevölkerung von 28 </a:t>
            </a:r>
            <a:r>
              <a:rPr lang="de-DE" dirty="0" smtClean="0"/>
              <a:t>an. Zur </a:t>
            </a:r>
            <a:r>
              <a:rPr lang="de-DE" dirty="0"/>
              <a:t>Volkszählung 1961 wird eine Bevölkerung von 123 </a:t>
            </a:r>
            <a:r>
              <a:rPr lang="de-DE" dirty="0" err="1" smtClean="0"/>
              <a:t>nachge</a:t>
            </a:r>
            <a:r>
              <a:rPr lang="de-DE" dirty="0" smtClean="0"/>
              <a:t>- wiesen. Eine </a:t>
            </a:r>
            <a:r>
              <a:rPr lang="de-DE" dirty="0"/>
              <a:t>Schätzung von 2008 geht von einer Bevölkerung von 185 aus</a:t>
            </a:r>
            <a:r>
              <a:rPr lang="de-DE" dirty="0" smtClean="0"/>
              <a:t>.</a:t>
            </a:r>
            <a:endParaRPr lang="uk-UA"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47" y="1628800"/>
            <a:ext cx="3853759" cy="289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68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8846"/>
            <a:ext cx="2748094" cy="2136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57200" y="253536"/>
            <a:ext cx="4042792" cy="1143000"/>
          </a:xfrm>
        </p:spPr>
        <p:txBody>
          <a:bodyPr/>
          <a:lstStyle/>
          <a:p>
            <a:r>
              <a:rPr lang="de-DE" dirty="0"/>
              <a:t>Arboretum</a:t>
            </a:r>
            <a:endParaRPr lang="uk-UA" dirty="0"/>
          </a:p>
        </p:txBody>
      </p:sp>
      <p:sp>
        <p:nvSpPr>
          <p:cNvPr id="4" name="Объект 3"/>
          <p:cNvSpPr>
            <a:spLocks noGrp="1"/>
          </p:cNvSpPr>
          <p:nvPr>
            <p:ph sz="half" idx="2"/>
          </p:nvPr>
        </p:nvSpPr>
        <p:spPr>
          <a:xfrm>
            <a:off x="4572000" y="476672"/>
            <a:ext cx="4398640" cy="6048672"/>
          </a:xfrm>
        </p:spPr>
        <p:txBody>
          <a:bodyPr>
            <a:normAutofit fontScale="85000" lnSpcReduction="10000"/>
          </a:bodyPr>
          <a:lstStyle/>
          <a:p>
            <a:r>
              <a:rPr lang="de-DE" dirty="0"/>
              <a:t>Ein Arboretum (lat. </a:t>
            </a:r>
            <a:r>
              <a:rPr lang="de-DE" dirty="0" err="1"/>
              <a:t>arbor</a:t>
            </a:r>
            <a:r>
              <a:rPr lang="de-DE" dirty="0"/>
              <a:t> „Baum“) ist eine Sammlung (nicht in Pflanzgefäßen wachsender) verschiedenartiger, oft auch exotischer Gehölze; dies kann beispielsweise ein botanischer Garten sein, in dem hauptsächlich Bäume und Sträucher angepflanzt werden. Man spricht von einem </a:t>
            </a:r>
            <a:r>
              <a:rPr lang="de-DE" dirty="0" err="1"/>
              <a:t>Fruticetum</a:t>
            </a:r>
            <a:r>
              <a:rPr lang="de-DE" dirty="0"/>
              <a:t>, wenn nur Sträucher angepflanzt werden. Werden in einem Arboretum nur Nadelgehölze angepflanzt, nennt man es </a:t>
            </a:r>
            <a:r>
              <a:rPr lang="de-DE" dirty="0" err="1"/>
              <a:t>Pinetum</a:t>
            </a:r>
            <a:r>
              <a:rPr lang="de-DE" dirty="0"/>
              <a:t>.</a:t>
            </a:r>
            <a:endParaRPr lang="uk-UA" dirty="0"/>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135" y="2070295"/>
            <a:ext cx="3059745" cy="2294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4509120"/>
            <a:ext cx="2796522" cy="209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49564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de-DE" b="1" dirty="0" smtClean="0"/>
              <a:t>Schmetterlingshaus</a:t>
            </a:r>
            <a:endParaRPr lang="uk-UA" b="1"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2952328" cy="22113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189" y="3552164"/>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2838860"/>
            <a:ext cx="5474915" cy="3512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259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536"/>
            <a:ext cx="4834880" cy="1143000"/>
          </a:xfrm>
        </p:spPr>
        <p:txBody>
          <a:bodyPr/>
          <a:lstStyle/>
          <a:p>
            <a:r>
              <a:rPr lang="de-DE" dirty="0" smtClean="0"/>
              <a:t>Schlosspark</a:t>
            </a:r>
            <a:endParaRPr lang="uk-UA" dirty="0"/>
          </a:p>
        </p:txBody>
      </p:sp>
      <p:sp>
        <p:nvSpPr>
          <p:cNvPr id="3" name="Объект 2"/>
          <p:cNvSpPr>
            <a:spLocks noGrp="1"/>
          </p:cNvSpPr>
          <p:nvPr>
            <p:ph sz="half" idx="1"/>
          </p:nvPr>
        </p:nvSpPr>
        <p:spPr/>
        <p:txBody>
          <a:bodyPr/>
          <a:lstStyle/>
          <a:p>
            <a:endParaRPr lang="uk-UA" dirty="0"/>
          </a:p>
        </p:txBody>
      </p:sp>
      <p:sp>
        <p:nvSpPr>
          <p:cNvPr id="4" name="Объект 3"/>
          <p:cNvSpPr>
            <a:spLocks noGrp="1"/>
          </p:cNvSpPr>
          <p:nvPr>
            <p:ph sz="half" idx="2"/>
          </p:nvPr>
        </p:nvSpPr>
        <p:spPr>
          <a:xfrm>
            <a:off x="4648200" y="4221088"/>
            <a:ext cx="4038600" cy="1951112"/>
          </a:xfrm>
        </p:spPr>
        <p:txBody>
          <a:bodyPr/>
          <a:lstStyle/>
          <a:p>
            <a:endParaRPr lang="uk-UA"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4128458" cy="3096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653136"/>
            <a:ext cx="2095500"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296" y="259680"/>
            <a:ext cx="1619250" cy="2162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20072" y="1340767"/>
            <a:ext cx="1619250" cy="275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13692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407866"/>
            <a:ext cx="8673569" cy="6004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647902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Литейная">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37</TotalTime>
  <Words>121</Words>
  <Application>Microsoft Office PowerPoint</Application>
  <PresentationFormat>Экран (4:3)</PresentationFormat>
  <Paragraphs>17</Paragraphs>
  <Slides>8</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8</vt:i4>
      </vt:variant>
    </vt:vector>
  </HeadingPairs>
  <TitlesOfParts>
    <vt:vector size="9" baseType="lpstr">
      <vt:lpstr>Литейная</vt:lpstr>
      <vt:lpstr>Märchenhafte        Insel Mainau</vt:lpstr>
      <vt:lpstr>Lage</vt:lpstr>
      <vt:lpstr>Презентация PowerPoint</vt:lpstr>
      <vt:lpstr>Bevölkerung</vt:lpstr>
      <vt:lpstr>Arboretum</vt:lpstr>
      <vt:lpstr>Schmetterlingshaus</vt:lpstr>
      <vt:lpstr>Schlosspark</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Märchenhafte        Insel Mainau</dc:title>
  <dc:creator>Koval</dc:creator>
  <cp:lastModifiedBy>Koval</cp:lastModifiedBy>
  <cp:revision>4</cp:revision>
  <dcterms:created xsi:type="dcterms:W3CDTF">2015-12-13T06:24:49Z</dcterms:created>
  <dcterms:modified xsi:type="dcterms:W3CDTF">2015-12-13T07:01:58Z</dcterms:modified>
</cp:coreProperties>
</file>