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8" r:id="rId6"/>
    <p:sldId id="270" r:id="rId7"/>
    <p:sldId id="260" r:id="rId8"/>
    <p:sldId id="261" r:id="rId9"/>
    <p:sldId id="262" r:id="rId10"/>
    <p:sldId id="263" r:id="rId11"/>
    <p:sldId id="269" r:id="rId12"/>
    <p:sldId id="265" r:id="rId13"/>
    <p:sldId id="264" r:id="rId14"/>
    <p:sldId id="267" r:id="rId15"/>
    <p:sldId id="272" r:id="rId16"/>
    <p:sldId id="266" r:id="rId17"/>
    <p:sldId id="271" r:id="rId18"/>
    <p:sldId id="274" r:id="rId19"/>
    <p:sldId id="273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7" autoAdjust="0"/>
    <p:restoredTop sz="94660"/>
  </p:normalViewPr>
  <p:slideViewPr>
    <p:cSldViewPr>
      <p:cViewPr varScale="1">
        <p:scale>
          <a:sx n="74" d="100"/>
          <a:sy n="74" d="100"/>
        </p:scale>
        <p:origin x="-10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21222-3459-4861-82AD-25837E7894E9}" type="datetimeFigureOut">
              <a:rPr lang="uk-UA" smtClean="0"/>
              <a:t>12.11.2014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F369E-F897-42D9-9F43-3664547FD6E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41015_RH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845" t="8400" b="590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139952" y="908720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u="sng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opperplate Gothic Light" pitchFamily="34" charset="0"/>
              </a:rPr>
              <a:t>WIEN</a:t>
            </a:r>
            <a:endParaRPr lang="uk-UA" sz="8000" u="sng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Maria-Theresien-Platz_in_Wi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836712"/>
            <a:ext cx="7239000" cy="5686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40466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Kunsthistorisches Museum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Wien_-_Museumsquarti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9144000" cy="5366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4766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MuseumsQuartier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Wien_-_Neue_Hofburg.JPG"/>
          <p:cNvPicPr>
            <a:picLocks noChangeAspect="1"/>
          </p:cNvPicPr>
          <p:nvPr/>
        </p:nvPicPr>
        <p:blipFill>
          <a:blip r:embed="rId3" cstate="print"/>
          <a:srcRect r="9594"/>
          <a:stretch>
            <a:fillRect/>
          </a:stretch>
        </p:blipFill>
        <p:spPr>
          <a:xfrm>
            <a:off x="0" y="1124744"/>
            <a:ext cx="9144000" cy="5063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4046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Hofburg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40466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Schloss Schönbrunn</a:t>
            </a:r>
          </a:p>
          <a:p>
            <a:pPr algn="ctr"/>
            <a:endParaRPr lang="uk-UA" dirty="0"/>
          </a:p>
        </p:txBody>
      </p:sp>
      <p:pic>
        <p:nvPicPr>
          <p:cNvPr id="6" name="Рисунок 5" descr="Schloss_Schönbrunn_Wien_2014_(Zuschnitt_2)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07" y="908720"/>
            <a:ext cx="9144707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880" y="4046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Kirche am </a:t>
            </a:r>
            <a:r>
              <a:rPr lang="de-DE" dirty="0" err="1" smtClean="0"/>
              <a:t>Steinhof</a:t>
            </a:r>
            <a:endParaRPr lang="de-DE" dirty="0"/>
          </a:p>
        </p:txBody>
      </p:sp>
      <p:pic>
        <p:nvPicPr>
          <p:cNvPr id="6" name="Рисунок 5" descr="Otto_Wagner_Kirche_-_Am_Steinhof_IMG_3763_L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9144000" cy="608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4" y="3326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Hundertwasserhaus</a:t>
            </a:r>
            <a:endParaRPr lang="de-DE" dirty="0"/>
          </a:p>
        </p:txBody>
      </p:sp>
      <p:pic>
        <p:nvPicPr>
          <p:cNvPr id="7" name="Рисунок 6" descr="AT_Wien_Hundertwasser-Krawinaha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836712"/>
            <a:ext cx="8095456" cy="5474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404664"/>
            <a:ext cx="37444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traditionelle</a:t>
            </a:r>
            <a:r>
              <a:rPr lang="en-US" dirty="0"/>
              <a:t> Wiener </a:t>
            </a:r>
            <a:r>
              <a:rPr lang="en-US" dirty="0" err="1"/>
              <a:t>Küche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geprägt</a:t>
            </a:r>
            <a:r>
              <a:rPr lang="en-US" dirty="0"/>
              <a:t> von den </a:t>
            </a:r>
            <a:r>
              <a:rPr lang="en-US" dirty="0" err="1"/>
              <a:t>früheren</a:t>
            </a:r>
            <a:r>
              <a:rPr lang="en-US" dirty="0"/>
              <a:t> </a:t>
            </a:r>
            <a:r>
              <a:rPr lang="en-US" dirty="0" err="1"/>
              <a:t>Einflüssen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Zuwanderer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den </a:t>
            </a:r>
            <a:r>
              <a:rPr lang="en-US" dirty="0" err="1"/>
              <a:t>Regionen</a:t>
            </a:r>
            <a:r>
              <a:rPr lang="en-US" dirty="0"/>
              <a:t> und </a:t>
            </a:r>
            <a:r>
              <a:rPr lang="en-US" dirty="0" err="1"/>
              <a:t>Ländern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k.u.k.-Monarchie</a:t>
            </a:r>
            <a:r>
              <a:rPr lang="en-US" dirty="0"/>
              <a:t>. </a:t>
            </a:r>
            <a:r>
              <a:rPr lang="en-US" dirty="0" err="1"/>
              <a:t>Bedingt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die </a:t>
            </a:r>
            <a:r>
              <a:rPr lang="en-US" dirty="0" err="1"/>
              <a:t>Lage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Stadt</a:t>
            </a:r>
            <a:r>
              <a:rPr lang="en-US" dirty="0"/>
              <a:t> </a:t>
            </a:r>
            <a:r>
              <a:rPr lang="en-US" dirty="0" err="1"/>
              <a:t>nahe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Grenze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Ungarn</a:t>
            </a:r>
            <a:r>
              <a:rPr lang="en-US" dirty="0"/>
              <a:t> und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früheren</a:t>
            </a:r>
            <a:r>
              <a:rPr lang="en-US" dirty="0"/>
              <a:t> </a:t>
            </a:r>
            <a:r>
              <a:rPr lang="en-US" dirty="0" err="1"/>
              <a:t>Böhmen</a:t>
            </a:r>
            <a:r>
              <a:rPr lang="en-US" dirty="0"/>
              <a:t> </a:t>
            </a:r>
            <a:r>
              <a:rPr lang="en-US" dirty="0" err="1"/>
              <a:t>finden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allem</a:t>
            </a:r>
            <a:r>
              <a:rPr lang="en-US" dirty="0"/>
              <a:t> </a:t>
            </a:r>
            <a:r>
              <a:rPr lang="en-US" dirty="0" err="1"/>
              <a:t>Speisen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diesen</a:t>
            </a:r>
            <a:r>
              <a:rPr lang="en-US" dirty="0"/>
              <a:t> </a:t>
            </a:r>
            <a:r>
              <a:rPr lang="en-US" dirty="0" err="1"/>
              <a:t>Ländern</a:t>
            </a:r>
            <a:r>
              <a:rPr lang="en-US" dirty="0"/>
              <a:t> auf den </a:t>
            </a:r>
            <a:r>
              <a:rPr lang="en-US" dirty="0" err="1"/>
              <a:t>Speisekarten</a:t>
            </a:r>
            <a:r>
              <a:rPr lang="en-US" dirty="0"/>
              <a:t>. So </a:t>
            </a:r>
            <a:r>
              <a:rPr lang="en-US" dirty="0" err="1"/>
              <a:t>stammt</a:t>
            </a:r>
            <a:r>
              <a:rPr lang="en-US" dirty="0"/>
              <a:t> das </a:t>
            </a:r>
            <a:r>
              <a:rPr lang="en-US" dirty="0" err="1"/>
              <a:t>Gulasch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seinen</a:t>
            </a:r>
            <a:r>
              <a:rPr lang="en-US" dirty="0"/>
              <a:t> Wiener </a:t>
            </a:r>
            <a:r>
              <a:rPr lang="en-US" dirty="0" err="1"/>
              <a:t>Varianten</a:t>
            </a:r>
            <a:r>
              <a:rPr lang="en-US" dirty="0"/>
              <a:t> – </a:t>
            </a:r>
            <a:r>
              <a:rPr lang="en-US" dirty="0" err="1"/>
              <a:t>dem</a:t>
            </a:r>
            <a:r>
              <a:rPr lang="en-US" dirty="0"/>
              <a:t> Wiener-, </a:t>
            </a:r>
            <a:r>
              <a:rPr lang="en-US" dirty="0" err="1"/>
              <a:t>Fiaker</a:t>
            </a:r>
            <a:r>
              <a:rPr lang="en-US" dirty="0"/>
              <a:t>- und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Zigeuner-Gulasch</a:t>
            </a:r>
            <a:r>
              <a:rPr lang="en-US" dirty="0"/>
              <a:t> –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Ungarn</a:t>
            </a:r>
            <a:r>
              <a:rPr lang="en-US" dirty="0"/>
              <a:t>. Aus </a:t>
            </a:r>
            <a:r>
              <a:rPr lang="en-US" dirty="0" err="1"/>
              <a:t>Böhmen</a:t>
            </a:r>
            <a:r>
              <a:rPr lang="en-US" dirty="0"/>
              <a:t> </a:t>
            </a:r>
            <a:r>
              <a:rPr lang="en-US" dirty="0" err="1"/>
              <a:t>kamen</a:t>
            </a:r>
            <a:r>
              <a:rPr lang="en-US" dirty="0"/>
              <a:t>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allem</a:t>
            </a:r>
            <a:r>
              <a:rPr lang="en-US" dirty="0"/>
              <a:t> die </a:t>
            </a:r>
            <a:r>
              <a:rPr lang="en-US" dirty="0" err="1"/>
              <a:t>Mehlspeisen</a:t>
            </a:r>
            <a:r>
              <a:rPr lang="en-US" dirty="0"/>
              <a:t>,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verschiedene</a:t>
            </a:r>
            <a:r>
              <a:rPr lang="en-US" dirty="0"/>
              <a:t> Strudel, </a:t>
            </a:r>
            <a:r>
              <a:rPr lang="en-US" dirty="0" err="1"/>
              <a:t>Golatschen</a:t>
            </a:r>
            <a:r>
              <a:rPr lang="en-US" dirty="0"/>
              <a:t> und </a:t>
            </a:r>
            <a:r>
              <a:rPr lang="en-US" dirty="0" err="1"/>
              <a:t>Palatschinken</a:t>
            </a:r>
            <a:r>
              <a:rPr lang="en-US" dirty="0"/>
              <a:t> </a:t>
            </a:r>
            <a:r>
              <a:rPr lang="en-US" dirty="0" err="1"/>
              <a:t>sowie</a:t>
            </a:r>
            <a:r>
              <a:rPr lang="en-US" dirty="0"/>
              <a:t> </a:t>
            </a:r>
            <a:r>
              <a:rPr lang="en-US" dirty="0" err="1"/>
              <a:t>verschiedene</a:t>
            </a:r>
            <a:r>
              <a:rPr lang="en-US" dirty="0"/>
              <a:t> </a:t>
            </a:r>
            <a:r>
              <a:rPr lang="en-US" dirty="0" err="1"/>
              <a:t>Knödelvarianten</a:t>
            </a:r>
            <a:r>
              <a:rPr lang="en-US" dirty="0"/>
              <a:t>. </a:t>
            </a:r>
            <a:r>
              <a:rPr lang="en-US" dirty="0" err="1"/>
              <a:t>Besonders</a:t>
            </a:r>
            <a:r>
              <a:rPr lang="en-US" dirty="0"/>
              <a:t> </a:t>
            </a:r>
            <a:r>
              <a:rPr lang="en-US" dirty="0" err="1"/>
              <a:t>beliebt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das Wiener Schnitzel und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Tafelspitz</a:t>
            </a:r>
            <a:r>
              <a:rPr lang="en-US" dirty="0"/>
              <a:t>.</a:t>
            </a:r>
            <a:endParaRPr lang="uk-UA" dirty="0"/>
          </a:p>
          <a:p>
            <a:endParaRPr lang="uk-UA" dirty="0"/>
          </a:p>
        </p:txBody>
      </p:sp>
      <p:pic>
        <p:nvPicPr>
          <p:cNvPr id="6" name="Рисунок 5" descr="800px-Wiener-Schnitzel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76672"/>
            <a:ext cx="3786904" cy="2778641"/>
          </a:xfrm>
          <a:prstGeom prst="rect">
            <a:avLst/>
          </a:prstGeom>
        </p:spPr>
      </p:pic>
      <p:pic>
        <p:nvPicPr>
          <p:cNvPr id="7" name="Рисунок 6" descr="Wien_-_Sachertorte.jpg"/>
          <p:cNvPicPr>
            <a:picLocks noChangeAspect="1"/>
          </p:cNvPicPr>
          <p:nvPr/>
        </p:nvPicPr>
        <p:blipFill>
          <a:blip r:embed="rId4" cstate="print"/>
          <a:srcRect r="898"/>
          <a:stretch>
            <a:fillRect/>
          </a:stretch>
        </p:blipFill>
        <p:spPr>
          <a:xfrm>
            <a:off x="4572000" y="3356992"/>
            <a:ext cx="3816424" cy="2888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9Karlskirche-Vien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8265032" cy="60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Vienn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8680"/>
            <a:ext cx="8798042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Vien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" y="381000"/>
            <a:ext cx="85725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 descr="1511188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34250" b="447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54868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Landesflagge</a:t>
            </a:r>
            <a:endParaRPr lang="uk-UA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54868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Landeswappen</a:t>
            </a:r>
            <a:endParaRPr lang="uk-UA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Рисунок 6" descr="Flag_of_Vienna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412776"/>
            <a:ext cx="3384447" cy="22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Wien_3_Wappen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196752"/>
            <a:ext cx="3631356" cy="358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024px-Stadt_Wien_logo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941168"/>
            <a:ext cx="7236296" cy="107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404664"/>
            <a:ext cx="4320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Wien </a:t>
            </a:r>
            <a:r>
              <a:rPr lang="en-US" dirty="0" err="1"/>
              <a:t>ist</a:t>
            </a:r>
            <a:r>
              <a:rPr lang="en-US" dirty="0"/>
              <a:t> die </a:t>
            </a:r>
            <a:r>
              <a:rPr lang="en-US" dirty="0" err="1"/>
              <a:t>Bundeshauptstadt</a:t>
            </a:r>
            <a:r>
              <a:rPr lang="en-US" dirty="0"/>
              <a:t> von </a:t>
            </a:r>
            <a:r>
              <a:rPr lang="en-US" dirty="0" err="1"/>
              <a:t>Österreich</a:t>
            </a:r>
            <a:r>
              <a:rPr lang="en-US" dirty="0"/>
              <a:t> und </a:t>
            </a:r>
            <a:r>
              <a:rPr lang="en-US" dirty="0" err="1"/>
              <a:t>zugleich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neun</a:t>
            </a:r>
            <a:r>
              <a:rPr lang="en-US" dirty="0"/>
              <a:t> </a:t>
            </a:r>
            <a:r>
              <a:rPr lang="en-US" dirty="0" err="1"/>
              <a:t>österreichischen</a:t>
            </a:r>
            <a:r>
              <a:rPr lang="en-US" dirty="0"/>
              <a:t> </a:t>
            </a:r>
            <a:r>
              <a:rPr lang="en-US" dirty="0" err="1"/>
              <a:t>Bundesländer</a:t>
            </a:r>
            <a:r>
              <a:rPr lang="en-US" dirty="0"/>
              <a:t>.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1,8 </a:t>
            </a:r>
            <a:r>
              <a:rPr lang="en-US" dirty="0" err="1"/>
              <a:t>Millionen</a:t>
            </a:r>
            <a:r>
              <a:rPr lang="en-US" dirty="0"/>
              <a:t> </a:t>
            </a:r>
            <a:r>
              <a:rPr lang="en-US" dirty="0" err="1"/>
              <a:t>Einwohnern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Wien die </a:t>
            </a:r>
            <a:r>
              <a:rPr lang="en-US" dirty="0" err="1"/>
              <a:t>bevölkerungsreichste</a:t>
            </a:r>
            <a:r>
              <a:rPr lang="en-US" dirty="0"/>
              <a:t> </a:t>
            </a:r>
            <a:r>
              <a:rPr lang="en-US" dirty="0" err="1"/>
              <a:t>Großstadt</a:t>
            </a:r>
            <a:r>
              <a:rPr lang="en-US" dirty="0"/>
              <a:t> </a:t>
            </a:r>
            <a:r>
              <a:rPr lang="en-US" dirty="0" err="1"/>
              <a:t>Österreichs</a:t>
            </a:r>
            <a:r>
              <a:rPr lang="en-US" dirty="0"/>
              <a:t>.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Großraum</a:t>
            </a:r>
            <a:r>
              <a:rPr lang="en-US" dirty="0"/>
              <a:t> Wien </a:t>
            </a:r>
            <a:r>
              <a:rPr lang="en-US" dirty="0" err="1"/>
              <a:t>leben</a:t>
            </a:r>
            <a:r>
              <a:rPr lang="en-US" dirty="0"/>
              <a:t> </a:t>
            </a:r>
            <a:r>
              <a:rPr lang="en-US" dirty="0" err="1"/>
              <a:t>etwa</a:t>
            </a:r>
            <a:r>
              <a:rPr lang="en-US" dirty="0"/>
              <a:t> 2,6 </a:t>
            </a:r>
            <a:r>
              <a:rPr lang="en-US" dirty="0" err="1"/>
              <a:t>Millionen</a:t>
            </a:r>
            <a:r>
              <a:rPr lang="en-US" dirty="0"/>
              <a:t>. </a:t>
            </a:r>
            <a:r>
              <a:rPr lang="en-US" dirty="0" err="1"/>
              <a:t>Menschen</a:t>
            </a:r>
            <a:r>
              <a:rPr lang="en-US" dirty="0"/>
              <a:t> – das </a:t>
            </a:r>
            <a:r>
              <a:rPr lang="en-US" dirty="0" err="1"/>
              <a:t>entspricht</a:t>
            </a:r>
            <a:r>
              <a:rPr lang="en-US" dirty="0"/>
              <a:t> </a:t>
            </a:r>
            <a:r>
              <a:rPr lang="en-US" dirty="0" err="1"/>
              <a:t>rund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Viertel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österreichischen</a:t>
            </a:r>
            <a:r>
              <a:rPr lang="en-US" dirty="0"/>
              <a:t> </a:t>
            </a:r>
            <a:r>
              <a:rPr lang="en-US" dirty="0" err="1"/>
              <a:t>Gesamtbevölkerung</a:t>
            </a:r>
            <a:r>
              <a:rPr lang="en-US" dirty="0"/>
              <a:t>. </a:t>
            </a:r>
            <a:r>
              <a:rPr lang="en-US" dirty="0" err="1"/>
              <a:t>Bezogen</a:t>
            </a:r>
            <a:r>
              <a:rPr lang="en-US" dirty="0"/>
              <a:t> auf seine </a:t>
            </a:r>
            <a:r>
              <a:rPr lang="en-US" dirty="0" err="1"/>
              <a:t>Einwohnerzahl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Wien </a:t>
            </a:r>
            <a:r>
              <a:rPr lang="en-US" dirty="0" err="1"/>
              <a:t>diesiebentgrößte</a:t>
            </a:r>
            <a:r>
              <a:rPr lang="en-US" dirty="0"/>
              <a:t> </a:t>
            </a:r>
            <a:r>
              <a:rPr lang="en-US" dirty="0" err="1"/>
              <a:t>Stadt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Europäischen</a:t>
            </a:r>
            <a:r>
              <a:rPr lang="en-US" dirty="0"/>
              <a:t> Union </a:t>
            </a:r>
            <a:r>
              <a:rPr lang="en-US" dirty="0" err="1"/>
              <a:t>sowie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Berlin die </a:t>
            </a:r>
            <a:r>
              <a:rPr lang="en-US" dirty="0" err="1"/>
              <a:t>zweitgrößte</a:t>
            </a:r>
            <a:r>
              <a:rPr lang="en-US" dirty="0"/>
              <a:t> </a:t>
            </a:r>
            <a:r>
              <a:rPr lang="en-US" dirty="0" err="1"/>
              <a:t>deutschsprachige</a:t>
            </a:r>
            <a:r>
              <a:rPr lang="en-US" dirty="0"/>
              <a:t> </a:t>
            </a:r>
            <a:r>
              <a:rPr lang="en-US" dirty="0" err="1"/>
              <a:t>Stadt</a:t>
            </a:r>
            <a:r>
              <a:rPr lang="en-US" dirty="0"/>
              <a:t>. </a:t>
            </a:r>
            <a:endParaRPr lang="uk-UA" dirty="0"/>
          </a:p>
          <a:p>
            <a:endParaRPr lang="uk-UA" dirty="0"/>
          </a:p>
        </p:txBody>
      </p:sp>
      <p:pic>
        <p:nvPicPr>
          <p:cNvPr id="6" name="Рисунок 5" descr="Vienna_City_by_deuss.jpg"/>
          <p:cNvPicPr>
            <a:picLocks noChangeAspect="1"/>
          </p:cNvPicPr>
          <p:nvPr/>
        </p:nvPicPr>
        <p:blipFill>
          <a:blip r:embed="rId3" cstate="print"/>
          <a:srcRect l="1602" t="2128" r="696" b="4224"/>
          <a:stretch>
            <a:fillRect/>
          </a:stretch>
        </p:blipFill>
        <p:spPr>
          <a:xfrm>
            <a:off x="4932040" y="692696"/>
            <a:ext cx="4032448" cy="2908651"/>
          </a:xfrm>
          <a:prstGeom prst="rect">
            <a:avLst/>
          </a:prstGeom>
        </p:spPr>
      </p:pic>
      <p:pic>
        <p:nvPicPr>
          <p:cNvPr id="7" name="Рисунок 6" descr="austria-vienna-skyscrap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933056"/>
            <a:ext cx="7056784" cy="2766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476673"/>
            <a:ext cx="3312368" cy="295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Wien war </a:t>
            </a:r>
            <a:r>
              <a:rPr lang="en-US" dirty="0" err="1"/>
              <a:t>jahrhundertelang</a:t>
            </a:r>
            <a:r>
              <a:rPr lang="en-US" dirty="0"/>
              <a:t> </a:t>
            </a:r>
            <a:r>
              <a:rPr lang="en-US" dirty="0" err="1"/>
              <a:t>kaiserliche</a:t>
            </a:r>
            <a:r>
              <a:rPr lang="en-US" dirty="0"/>
              <a:t> </a:t>
            </a:r>
            <a:r>
              <a:rPr lang="en-US" dirty="0" err="1"/>
              <a:t>Reichshaupt</a:t>
            </a:r>
            <a:r>
              <a:rPr lang="en-US" dirty="0"/>
              <a:t>- und </a:t>
            </a:r>
            <a:r>
              <a:rPr lang="en-US" dirty="0" err="1"/>
              <a:t>Residenzstadt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Habsburger</a:t>
            </a:r>
            <a:r>
              <a:rPr lang="en-US" dirty="0"/>
              <a:t> und </a:t>
            </a:r>
            <a:r>
              <a:rPr lang="en-US" dirty="0" err="1"/>
              <a:t>damit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Hauptstadt</a:t>
            </a:r>
            <a:r>
              <a:rPr lang="en-US" dirty="0"/>
              <a:t> des </a:t>
            </a:r>
            <a:r>
              <a:rPr lang="en-US" dirty="0" err="1"/>
              <a:t>Heiligen</a:t>
            </a:r>
            <a:r>
              <a:rPr lang="en-US" dirty="0"/>
              <a:t> </a:t>
            </a:r>
            <a:r>
              <a:rPr lang="en-US" dirty="0" err="1"/>
              <a:t>Römischen</a:t>
            </a:r>
            <a:r>
              <a:rPr lang="en-US" dirty="0"/>
              <a:t> </a:t>
            </a:r>
            <a:r>
              <a:rPr lang="en-US" dirty="0" err="1"/>
              <a:t>Reiches</a:t>
            </a:r>
            <a:r>
              <a:rPr lang="en-US" dirty="0"/>
              <a:t>, des </a:t>
            </a:r>
            <a:r>
              <a:rPr lang="en-US" dirty="0" err="1"/>
              <a:t>Kaisertums</a:t>
            </a:r>
            <a:r>
              <a:rPr lang="en-US" dirty="0"/>
              <a:t> </a:t>
            </a:r>
            <a:r>
              <a:rPr lang="en-US" dirty="0" err="1"/>
              <a:t>Österreich</a:t>
            </a:r>
            <a:r>
              <a:rPr lang="en-US" dirty="0"/>
              <a:t> und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beiden</a:t>
            </a:r>
            <a:r>
              <a:rPr lang="en-US" dirty="0"/>
              <a:t> </a:t>
            </a:r>
            <a:r>
              <a:rPr lang="en-US" dirty="0" err="1"/>
              <a:t>Hauptstädte</a:t>
            </a:r>
            <a:r>
              <a:rPr lang="en-US" dirty="0"/>
              <a:t> </a:t>
            </a:r>
            <a:r>
              <a:rPr lang="en-US" dirty="0" err="1"/>
              <a:t>Österreich-Ungarns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kulturelles</a:t>
            </a:r>
            <a:r>
              <a:rPr lang="en-US" dirty="0"/>
              <a:t> und </a:t>
            </a:r>
            <a:r>
              <a:rPr lang="en-US" dirty="0" err="1"/>
              <a:t>politisches</a:t>
            </a:r>
            <a:r>
              <a:rPr lang="en-US" dirty="0"/>
              <a:t> </a:t>
            </a:r>
            <a:r>
              <a:rPr lang="en-US" dirty="0" err="1"/>
              <a:t>Zentrum</a:t>
            </a:r>
            <a:r>
              <a:rPr lang="en-US" dirty="0"/>
              <a:t> </a:t>
            </a:r>
            <a:r>
              <a:rPr lang="en-US" dirty="0" err="1"/>
              <a:t>Europas</a:t>
            </a:r>
            <a:r>
              <a:rPr lang="en-US" dirty="0"/>
              <a:t>.</a:t>
            </a:r>
            <a:endParaRPr lang="uk-UA" dirty="0"/>
          </a:p>
        </p:txBody>
      </p:sp>
      <p:pic>
        <p:nvPicPr>
          <p:cNvPr id="7" name="Рисунок 6" descr="Flickr_-_…trialsanderrors_-_The_Graben,_Vienna,_Austria-Hungary,_ca._1895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60648"/>
            <a:ext cx="4608568" cy="3234645"/>
          </a:xfrm>
          <a:prstGeom prst="rect">
            <a:avLst/>
          </a:prstGeom>
        </p:spPr>
      </p:pic>
      <p:pic>
        <p:nvPicPr>
          <p:cNvPr id="8" name="Рисунок 7" descr="Vienna_austriae_detai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573016"/>
            <a:ext cx="7308304" cy="3119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Flickr_-_…trialsanderrors_-_Naschmarkt,_Vienna,_Austria-Hungary,_ca._18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692696"/>
            <a:ext cx="8076382" cy="5916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2606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1900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2606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1900</a:t>
            </a:r>
            <a:endParaRPr lang="uk-UA" dirty="0"/>
          </a:p>
        </p:txBody>
      </p:sp>
      <p:pic>
        <p:nvPicPr>
          <p:cNvPr id="7" name="Рисунок 6" descr="6336_P.Z._Francis_Joseph_Quay,_Vienna,_Austria-Hungary,_1890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92696"/>
            <a:ext cx="8023860" cy="5902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548680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Wien </a:t>
            </a:r>
            <a:r>
              <a:rPr lang="en-US" dirty="0" err="1"/>
              <a:t>liegt</a:t>
            </a:r>
            <a:r>
              <a:rPr lang="en-US" dirty="0"/>
              <a:t> am </a:t>
            </a:r>
            <a:r>
              <a:rPr lang="en-US" dirty="0" err="1"/>
              <a:t>Ostrand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Alpen</a:t>
            </a:r>
            <a:r>
              <a:rPr lang="en-US" dirty="0"/>
              <a:t>, am </a:t>
            </a:r>
            <a:r>
              <a:rPr lang="en-US" dirty="0" err="1"/>
              <a:t>Übergang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Alpenvorland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Osten</a:t>
            </a:r>
            <a:r>
              <a:rPr lang="en-US" dirty="0"/>
              <a:t>, das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Pannonischen</a:t>
            </a:r>
            <a:r>
              <a:rPr lang="en-US" dirty="0"/>
              <a:t> </a:t>
            </a:r>
            <a:r>
              <a:rPr lang="en-US" dirty="0" err="1"/>
              <a:t>Tiefebene</a:t>
            </a:r>
            <a:r>
              <a:rPr lang="en-US" dirty="0"/>
              <a:t> </a:t>
            </a:r>
            <a:r>
              <a:rPr lang="en-US" dirty="0" err="1"/>
              <a:t>leitet</a:t>
            </a:r>
            <a:r>
              <a:rPr lang="en-US" dirty="0"/>
              <a:t>.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Stadtkern</a:t>
            </a:r>
            <a:r>
              <a:rPr lang="en-US" dirty="0"/>
              <a:t> </a:t>
            </a:r>
            <a:r>
              <a:rPr lang="en-US" dirty="0" err="1"/>
              <a:t>erstreckt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schon</a:t>
            </a:r>
            <a:r>
              <a:rPr lang="en-US" dirty="0"/>
              <a:t> in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Ebene</a:t>
            </a:r>
            <a:r>
              <a:rPr lang="en-US" dirty="0"/>
              <a:t> an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Donau</a:t>
            </a:r>
            <a:r>
              <a:rPr lang="en-US" dirty="0"/>
              <a:t>, die </a:t>
            </a:r>
            <a:r>
              <a:rPr lang="en-US" dirty="0" err="1"/>
              <a:t>westlichen</a:t>
            </a:r>
            <a:r>
              <a:rPr lang="en-US" dirty="0"/>
              <a:t> </a:t>
            </a:r>
            <a:r>
              <a:rPr lang="en-US" dirty="0" err="1"/>
              <a:t>Stadtteile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Wienerwald,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östlichsten</a:t>
            </a:r>
            <a:r>
              <a:rPr lang="en-US" dirty="0"/>
              <a:t> </a:t>
            </a:r>
            <a:r>
              <a:rPr lang="en-US" dirty="0" err="1"/>
              <a:t>Gebirgsgruppe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Nordalpen</a:t>
            </a:r>
            <a:r>
              <a:rPr lang="en-US" dirty="0"/>
              <a:t>.</a:t>
            </a:r>
            <a:endParaRPr lang="uk-UA" dirty="0"/>
          </a:p>
          <a:p>
            <a:pPr algn="r"/>
            <a:endParaRPr lang="uk-UA" dirty="0"/>
          </a:p>
        </p:txBody>
      </p:sp>
      <p:pic>
        <p:nvPicPr>
          <p:cNvPr id="7" name="Рисунок 6" descr="2010_laenderedition_oesterreich_top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708920"/>
            <a:ext cx="7620000" cy="397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7380312" y="3429000"/>
            <a:ext cx="648072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 descr="wienbild_-_ausschnitt_wienblick_stadtpark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404664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Dank </a:t>
            </a:r>
            <a:r>
              <a:rPr lang="en-US" dirty="0" err="1"/>
              <a:t>zahlreicher</a:t>
            </a:r>
            <a:r>
              <a:rPr lang="en-US" dirty="0"/>
              <a:t> </a:t>
            </a:r>
            <a:r>
              <a:rPr lang="en-US" dirty="0" err="1"/>
              <a:t>Prunkbauten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römisch-deutschen</a:t>
            </a:r>
            <a:r>
              <a:rPr lang="en-US" dirty="0"/>
              <a:t> und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österreichischen</a:t>
            </a:r>
            <a:r>
              <a:rPr lang="en-US" dirty="0"/>
              <a:t> </a:t>
            </a:r>
            <a:r>
              <a:rPr lang="en-US" dirty="0" err="1"/>
              <a:t>Kaiserzeit</a:t>
            </a:r>
            <a:r>
              <a:rPr lang="en-US" dirty="0"/>
              <a:t>, </a:t>
            </a:r>
            <a:r>
              <a:rPr lang="en-US" dirty="0" err="1"/>
              <a:t>vielfältiger</a:t>
            </a:r>
            <a:r>
              <a:rPr lang="en-US" dirty="0"/>
              <a:t> </a:t>
            </a:r>
            <a:r>
              <a:rPr lang="en-US" dirty="0" err="1"/>
              <a:t>Kulturangebote</a:t>
            </a:r>
            <a:r>
              <a:rPr lang="en-US" dirty="0"/>
              <a:t> und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zuletzt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dank des </a:t>
            </a:r>
            <a:r>
              <a:rPr lang="en-US" dirty="0" err="1"/>
              <a:t>Rufes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Musikhauptstadt</a:t>
            </a:r>
            <a:r>
              <a:rPr lang="en-US" dirty="0"/>
              <a:t>, den Wien </a:t>
            </a:r>
            <a:r>
              <a:rPr lang="en-US" dirty="0" err="1"/>
              <a:t>aufgrund</a:t>
            </a:r>
            <a:r>
              <a:rPr lang="en-US" dirty="0"/>
              <a:t> des </a:t>
            </a:r>
            <a:r>
              <a:rPr lang="en-US" dirty="0" err="1"/>
              <a:t>Schaffens</a:t>
            </a:r>
            <a:r>
              <a:rPr lang="en-US" dirty="0"/>
              <a:t> </a:t>
            </a:r>
            <a:r>
              <a:rPr lang="en-US" dirty="0" err="1"/>
              <a:t>zahlreicher</a:t>
            </a:r>
            <a:r>
              <a:rPr lang="en-US" dirty="0"/>
              <a:t> </a:t>
            </a:r>
            <a:r>
              <a:rPr lang="en-US" dirty="0" err="1"/>
              <a:t>berühmter</a:t>
            </a:r>
            <a:r>
              <a:rPr lang="en-US" dirty="0"/>
              <a:t> </a:t>
            </a:r>
            <a:r>
              <a:rPr lang="en-US" dirty="0" err="1"/>
              <a:t>klassischer</a:t>
            </a:r>
            <a:r>
              <a:rPr lang="en-US" dirty="0"/>
              <a:t> </a:t>
            </a:r>
            <a:r>
              <a:rPr lang="en-US" dirty="0" err="1"/>
              <a:t>Musiker</a:t>
            </a:r>
            <a:r>
              <a:rPr lang="en-US" dirty="0"/>
              <a:t>, </a:t>
            </a:r>
            <a:r>
              <a:rPr lang="en-US" dirty="0" err="1"/>
              <a:t>wie</a:t>
            </a:r>
            <a:r>
              <a:rPr lang="en-US" dirty="0"/>
              <a:t> Beethoven, Mozart </a:t>
            </a:r>
            <a:r>
              <a:rPr lang="en-US" dirty="0" err="1"/>
              <a:t>oder</a:t>
            </a:r>
            <a:r>
              <a:rPr lang="en-US" dirty="0"/>
              <a:t> Mahler, </a:t>
            </a:r>
            <a:r>
              <a:rPr lang="en-US" dirty="0" err="1"/>
              <a:t>erwarb</a:t>
            </a:r>
            <a:r>
              <a:rPr lang="en-US" dirty="0"/>
              <a:t>, </a:t>
            </a:r>
            <a:r>
              <a:rPr lang="en-US" dirty="0" err="1"/>
              <a:t>ist</a:t>
            </a:r>
            <a:r>
              <a:rPr lang="en-US" dirty="0"/>
              <a:t> die </a:t>
            </a:r>
            <a:r>
              <a:rPr lang="en-US" dirty="0" err="1"/>
              <a:t>Stadt</a:t>
            </a:r>
            <a:r>
              <a:rPr lang="en-US" dirty="0"/>
              <a:t> </a:t>
            </a:r>
            <a:r>
              <a:rPr lang="en-US" dirty="0" err="1"/>
              <a:t>weltweit</a:t>
            </a:r>
            <a:r>
              <a:rPr lang="en-US" dirty="0"/>
              <a:t> </a:t>
            </a:r>
            <a:r>
              <a:rPr lang="en-US" dirty="0" err="1"/>
              <a:t>bekannt</a:t>
            </a:r>
            <a:r>
              <a:rPr lang="en-US" dirty="0"/>
              <a:t> und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beliebtes</a:t>
            </a:r>
            <a:r>
              <a:rPr lang="en-US" dirty="0"/>
              <a:t> </a:t>
            </a:r>
            <a:r>
              <a:rPr lang="en-US" dirty="0" err="1"/>
              <a:t>Touristenziel</a:t>
            </a:r>
            <a:r>
              <a:rPr lang="en-US" dirty="0"/>
              <a:t>.</a:t>
            </a:r>
            <a:endParaRPr lang="uk-UA" dirty="0"/>
          </a:p>
        </p:txBody>
      </p:sp>
      <p:pic>
        <p:nvPicPr>
          <p:cNvPr id="7" name="Рисунок 6" descr="800px-P.S.K._Vienna_August_2006_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60648"/>
            <a:ext cx="4211960" cy="3158970"/>
          </a:xfrm>
          <a:prstGeom prst="rect">
            <a:avLst/>
          </a:prstGeom>
        </p:spPr>
      </p:pic>
      <p:pic>
        <p:nvPicPr>
          <p:cNvPr id="8" name="Рисунок 7" descr="800px-WienerBörse01.jpg"/>
          <p:cNvPicPr>
            <a:picLocks noChangeAspect="1"/>
          </p:cNvPicPr>
          <p:nvPr/>
        </p:nvPicPr>
        <p:blipFill>
          <a:blip r:embed="rId4" cstate="print"/>
          <a:srcRect t="4805"/>
          <a:stretch>
            <a:fillRect/>
          </a:stretch>
        </p:blipFill>
        <p:spPr>
          <a:xfrm>
            <a:off x="683568" y="3717032"/>
            <a:ext cx="3995936" cy="2852936"/>
          </a:xfrm>
          <a:prstGeom prst="rect">
            <a:avLst/>
          </a:prstGeom>
        </p:spPr>
      </p:pic>
      <p:pic>
        <p:nvPicPr>
          <p:cNvPr id="9" name="Рисунок 8" descr="640px-JustizanstaltWienJosefsadt2.jpg"/>
          <p:cNvPicPr>
            <a:picLocks noChangeAspect="1"/>
          </p:cNvPicPr>
          <p:nvPr/>
        </p:nvPicPr>
        <p:blipFill>
          <a:blip r:embed="rId5" cstate="print"/>
          <a:srcRect t="12341"/>
          <a:stretch>
            <a:fillRect/>
          </a:stretch>
        </p:blipFill>
        <p:spPr>
          <a:xfrm>
            <a:off x="4644008" y="3501008"/>
            <a:ext cx="3884659" cy="30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76672"/>
            <a:ext cx="30963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Touristen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Dezember</a:t>
            </a:r>
            <a:r>
              <a:rPr lang="en-US" dirty="0"/>
              <a:t>, </a:t>
            </a:r>
            <a:r>
              <a:rPr lang="en-US" dirty="0" err="1"/>
              <a:t>wenn</a:t>
            </a:r>
            <a:r>
              <a:rPr lang="en-US" dirty="0"/>
              <a:t> die </a:t>
            </a:r>
            <a:r>
              <a:rPr lang="en-US" dirty="0" err="1"/>
              <a:t>Stadt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ihren</a:t>
            </a:r>
            <a:r>
              <a:rPr lang="en-US" dirty="0"/>
              <a:t> </a:t>
            </a:r>
            <a:r>
              <a:rPr lang="en-US" dirty="0" err="1"/>
              <a:t>Weihnachtsmärkten</a:t>
            </a:r>
            <a:r>
              <a:rPr lang="en-US" dirty="0"/>
              <a:t>, </a:t>
            </a:r>
            <a:r>
              <a:rPr lang="en-US" dirty="0" err="1"/>
              <a:t>ihrem</a:t>
            </a:r>
            <a:r>
              <a:rPr lang="en-US" dirty="0"/>
              <a:t> „</a:t>
            </a:r>
            <a:r>
              <a:rPr lang="en-US" dirty="0" err="1"/>
              <a:t>Silvesterpfad</a:t>
            </a:r>
            <a:r>
              <a:rPr lang="en-US" dirty="0"/>
              <a:t>“ </a:t>
            </a:r>
            <a:r>
              <a:rPr lang="en-US" dirty="0" err="1"/>
              <a:t>durch</a:t>
            </a:r>
            <a:r>
              <a:rPr lang="en-US" dirty="0"/>
              <a:t> die </a:t>
            </a:r>
            <a:r>
              <a:rPr lang="en-US" dirty="0" err="1"/>
              <a:t>Altstadt</a:t>
            </a:r>
            <a:r>
              <a:rPr lang="en-US" dirty="0"/>
              <a:t> und </a:t>
            </a:r>
            <a:r>
              <a:rPr lang="en-US" dirty="0" err="1"/>
              <a:t>ihrem</a:t>
            </a:r>
            <a:r>
              <a:rPr lang="en-US" dirty="0"/>
              <a:t> „</a:t>
            </a:r>
            <a:r>
              <a:rPr lang="en-US" dirty="0" err="1"/>
              <a:t>Kaiserball</a:t>
            </a:r>
            <a:r>
              <a:rPr lang="en-US" dirty="0"/>
              <a:t>“ </a:t>
            </a:r>
            <a:r>
              <a:rPr lang="en-US" dirty="0" err="1"/>
              <a:t>aufwarten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. Die </a:t>
            </a:r>
            <a:r>
              <a:rPr lang="en-US" dirty="0" err="1"/>
              <a:t>meisten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Wiener </a:t>
            </a:r>
            <a:r>
              <a:rPr lang="en-US" dirty="0" err="1"/>
              <a:t>Sehenswürdigkeiten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ganzjährig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besuchen</a:t>
            </a:r>
            <a:r>
              <a:rPr lang="en-US" dirty="0"/>
              <a:t>. </a:t>
            </a:r>
            <a:r>
              <a:rPr lang="en-US" dirty="0" err="1"/>
              <a:t>Zu</a:t>
            </a:r>
            <a:r>
              <a:rPr lang="en-US" dirty="0"/>
              <a:t> den </a:t>
            </a:r>
            <a:r>
              <a:rPr lang="en-US" dirty="0" err="1"/>
              <a:t>meistbesuchten</a:t>
            </a:r>
            <a:r>
              <a:rPr lang="en-US" dirty="0"/>
              <a:t> </a:t>
            </a:r>
            <a:r>
              <a:rPr lang="en-US" dirty="0" err="1"/>
              <a:t>Sehenswürdigkeiten</a:t>
            </a:r>
            <a:r>
              <a:rPr lang="en-US" dirty="0"/>
              <a:t> </a:t>
            </a:r>
            <a:r>
              <a:rPr lang="en-US" dirty="0" err="1"/>
              <a:t>zählen</a:t>
            </a:r>
            <a:r>
              <a:rPr lang="en-US" dirty="0"/>
              <a:t>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Stephansdom</a:t>
            </a:r>
            <a:r>
              <a:rPr lang="en-US" dirty="0"/>
              <a:t>, das </a:t>
            </a:r>
            <a:r>
              <a:rPr lang="en-US" dirty="0" err="1"/>
              <a:t>Schloss</a:t>
            </a:r>
            <a:r>
              <a:rPr lang="en-US" dirty="0"/>
              <a:t> und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Tiergarten</a:t>
            </a:r>
            <a:r>
              <a:rPr lang="en-US" dirty="0"/>
              <a:t> </a:t>
            </a:r>
            <a:r>
              <a:rPr lang="en-US" dirty="0" err="1"/>
              <a:t>Schönbrunn</a:t>
            </a:r>
            <a:r>
              <a:rPr lang="en-US" dirty="0"/>
              <a:t>, das Belvedere, das </a:t>
            </a:r>
            <a:r>
              <a:rPr lang="en-US" dirty="0" err="1"/>
              <a:t>Kunsthistorische</a:t>
            </a:r>
            <a:r>
              <a:rPr lang="en-US" dirty="0"/>
              <a:t> M</a:t>
            </a:r>
            <a:r>
              <a:rPr lang="uk-UA" dirty="0" err="1"/>
              <a:t>useum</a:t>
            </a:r>
            <a:r>
              <a:rPr lang="uk-UA" dirty="0"/>
              <a:t>, </a:t>
            </a:r>
            <a:r>
              <a:rPr lang="uk-UA" dirty="0" err="1"/>
              <a:t>die</a:t>
            </a:r>
            <a:r>
              <a:rPr lang="uk-UA" dirty="0"/>
              <a:t> </a:t>
            </a:r>
            <a:r>
              <a:rPr lang="uk-UA" dirty="0" err="1"/>
              <a:t>Hofburg</a:t>
            </a:r>
            <a:r>
              <a:rPr lang="uk-UA" dirty="0"/>
              <a:t>, </a:t>
            </a:r>
            <a:r>
              <a:rPr lang="uk-UA" dirty="0" err="1"/>
              <a:t>die</a:t>
            </a:r>
            <a:r>
              <a:rPr lang="uk-UA" dirty="0"/>
              <a:t> </a:t>
            </a:r>
            <a:r>
              <a:rPr lang="uk-UA" dirty="0" err="1"/>
              <a:t>Albertina</a:t>
            </a:r>
            <a:r>
              <a:rPr lang="uk-UA" dirty="0"/>
              <a:t>, </a:t>
            </a:r>
            <a:r>
              <a:rPr lang="uk-UA" dirty="0" err="1"/>
              <a:t>das</a:t>
            </a:r>
            <a:r>
              <a:rPr lang="uk-UA" dirty="0"/>
              <a:t> </a:t>
            </a:r>
            <a:r>
              <a:rPr lang="uk-UA" dirty="0" err="1"/>
              <a:t>Riesenrad</a:t>
            </a:r>
            <a:r>
              <a:rPr lang="uk-UA" dirty="0"/>
              <a:t> </a:t>
            </a:r>
            <a:r>
              <a:rPr lang="uk-UA" dirty="0" err="1"/>
              <a:t>sowie</a:t>
            </a:r>
            <a:r>
              <a:rPr lang="uk-UA" dirty="0"/>
              <a:t> </a:t>
            </a:r>
            <a:r>
              <a:rPr lang="uk-UA" dirty="0" err="1"/>
              <a:t>das</a:t>
            </a:r>
            <a:r>
              <a:rPr lang="uk-UA" dirty="0"/>
              <a:t> </a:t>
            </a:r>
            <a:r>
              <a:rPr lang="uk-UA" dirty="0" err="1" smtClean="0"/>
              <a:t>MuseumsQuartier</a:t>
            </a:r>
            <a:r>
              <a:rPr lang="uk-UA" dirty="0" smtClean="0"/>
              <a:t> </a:t>
            </a:r>
            <a:endParaRPr lang="uk-UA" dirty="0"/>
          </a:p>
          <a:p>
            <a:endParaRPr lang="uk-UA" dirty="0"/>
          </a:p>
        </p:txBody>
      </p:sp>
      <p:pic>
        <p:nvPicPr>
          <p:cNvPr id="8" name="Рисунок 7" descr="7368e_111212051623-vienna-hofburg-ball-horizontal-gallery.jpg"/>
          <p:cNvPicPr>
            <a:picLocks noChangeAspect="1"/>
          </p:cNvPicPr>
          <p:nvPr/>
        </p:nvPicPr>
        <p:blipFill>
          <a:blip r:embed="rId3" cstate="print"/>
          <a:srcRect r="5823"/>
          <a:stretch>
            <a:fillRect/>
          </a:stretch>
        </p:blipFill>
        <p:spPr>
          <a:xfrm>
            <a:off x="3779912" y="3573016"/>
            <a:ext cx="4968552" cy="3010644"/>
          </a:xfrm>
          <a:prstGeom prst="rect">
            <a:avLst/>
          </a:prstGeom>
        </p:spPr>
      </p:pic>
      <p:pic>
        <p:nvPicPr>
          <p:cNvPr id="9" name="Рисунок 8" descr="Bild-1_970x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4968552" cy="3297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370</Words>
  <Application>Microsoft Office PowerPoint</Application>
  <PresentationFormat>Экран (4:3)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Павел</dc:creator>
  <cp:lastModifiedBy>Павел</cp:lastModifiedBy>
  <cp:revision>10</cp:revision>
  <dcterms:created xsi:type="dcterms:W3CDTF">2014-11-12T18:41:03Z</dcterms:created>
  <dcterms:modified xsi:type="dcterms:W3CDTF">2014-11-12T20:21:51Z</dcterms:modified>
</cp:coreProperties>
</file>