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70" r:id="rId4"/>
    <p:sldId id="262" r:id="rId5"/>
    <p:sldId id="272" r:id="rId6"/>
    <p:sldId id="257" r:id="rId7"/>
    <p:sldId id="273" r:id="rId8"/>
    <p:sldId id="274" r:id="rId9"/>
    <p:sldId id="265" r:id="rId10"/>
    <p:sldId id="276" r:id="rId11"/>
    <p:sldId id="277" r:id="rId12"/>
    <p:sldId id="266" r:id="rId13"/>
    <p:sldId id="278" r:id="rId14"/>
    <p:sldId id="256" r:id="rId15"/>
    <p:sldId id="279" r:id="rId16"/>
    <p:sldId id="259" r:id="rId17"/>
    <p:sldId id="280" r:id="rId18"/>
    <p:sldId id="261" r:id="rId19"/>
    <p:sldId id="295" r:id="rId20"/>
    <p:sldId id="267" r:id="rId21"/>
    <p:sldId id="291" r:id="rId22"/>
    <p:sldId id="290" r:id="rId23"/>
    <p:sldId id="260" r:id="rId24"/>
    <p:sldId id="263" r:id="rId25"/>
    <p:sldId id="275" r:id="rId26"/>
    <p:sldId id="258" r:id="rId27"/>
    <p:sldId id="281" r:id="rId28"/>
    <p:sldId id="282" r:id="rId29"/>
    <p:sldId id="283" r:id="rId30"/>
    <p:sldId id="292" r:id="rId31"/>
    <p:sldId id="287" r:id="rId32"/>
    <p:sldId id="288" r:id="rId33"/>
    <p:sldId id="286" r:id="rId34"/>
    <p:sldId id="293" r:id="rId35"/>
    <p:sldId id="294" r:id="rId36"/>
    <p:sldId id="264" r:id="rId3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A97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5790" autoAdjust="0"/>
  </p:normalViewPr>
  <p:slideViewPr>
    <p:cSldViewPr>
      <p:cViewPr varScale="1">
        <p:scale>
          <a:sx n="42" d="100"/>
          <a:sy n="42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й трикут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7" name="Пі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grpSp>
        <p:nvGrpSpPr>
          <p:cNvPr id="2" name="Групувати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іліні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іліні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іліні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 сполучна ліні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Місце для дати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7" name="Місце для номера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Поліліні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іліні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кутний трикут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 сполучна ліні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іліні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іліні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кутний трикут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 сполучна ліні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Місце для заголовка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0" name="Місце для тексту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8BC8765-1421-45B6-9DF6-2EA69A67A342}" type="datetimeFigureOut">
              <a:rPr lang="uk-UA" smtClean="0"/>
              <a:pPr/>
              <a:t>17.04.2017</a:t>
            </a:fld>
            <a:endParaRPr lang="uk-UA"/>
          </a:p>
        </p:txBody>
      </p:sp>
      <p:sp>
        <p:nvSpPr>
          <p:cNvPr id="22" name="Місце для нижнього колонтитула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8" name="Місце для номера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B511B16-0AF5-49CF-93B5-0BAA5BF40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395536" y="1481328"/>
            <a:ext cx="8291264" cy="4525963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4738538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/>
              <a:t/>
            </a:r>
            <a:br>
              <a:rPr lang="uk-UA" sz="6000" dirty="0" smtClean="0"/>
            </a:br>
            <a:r>
              <a:rPr lang="uk-UA" sz="5400" dirty="0" smtClean="0"/>
              <a:t> 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Фахова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компетентність      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48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   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вчителя іноземної мови  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як запорука     </a:t>
            </a:r>
            <a:b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48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  ефективної та якісної</a:t>
            </a:r>
            <a:b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        іншомовної освіти</a:t>
            </a:r>
            <a:endParaRPr lang="uk-UA" sz="4800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7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/>
              <a:t>Професійність</a:t>
            </a:r>
          </a:p>
          <a:p>
            <a:r>
              <a:rPr lang="uk-UA" i="1" dirty="0"/>
              <a:t>Знання предмета </a:t>
            </a:r>
            <a:endParaRPr lang="uk-UA" i="1" dirty="0" smtClean="0"/>
          </a:p>
          <a:p>
            <a:r>
              <a:rPr lang="uk-UA" i="1" dirty="0"/>
              <a:t>Любов до </a:t>
            </a:r>
            <a:r>
              <a:rPr lang="uk-UA" i="1" dirty="0" smtClean="0"/>
              <a:t>дітей</a:t>
            </a:r>
          </a:p>
          <a:p>
            <a:r>
              <a:rPr lang="uk-UA" i="1" dirty="0"/>
              <a:t>Розумна вимогливість </a:t>
            </a:r>
            <a:endParaRPr lang="uk-UA" i="1" dirty="0" smtClean="0"/>
          </a:p>
          <a:p>
            <a:r>
              <a:rPr lang="uk-UA" i="1" dirty="0"/>
              <a:t>Педагогічний такт </a:t>
            </a:r>
            <a:endParaRPr lang="uk-UA" i="1" dirty="0" smtClean="0"/>
          </a:p>
          <a:p>
            <a:r>
              <a:rPr lang="uk-UA" i="1" dirty="0"/>
              <a:t>Педагогічне передбачення </a:t>
            </a:r>
            <a:endParaRPr lang="uk-UA" i="1" dirty="0" smtClean="0"/>
          </a:p>
          <a:p>
            <a:r>
              <a:rPr lang="uk-UA" i="1" dirty="0" err="1"/>
              <a:t>Інноваційність</a:t>
            </a:r>
            <a:r>
              <a:rPr lang="uk-UA" i="1" dirty="0"/>
              <a:t> науково-педагогічного мислення</a:t>
            </a:r>
            <a:endParaRPr lang="uk-UA" dirty="0"/>
          </a:p>
          <a:p>
            <a:endParaRPr lang="uk-UA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Модель </a:t>
            </a:r>
            <a:r>
              <a:rPr lang="uk-UA" dirty="0" smtClean="0"/>
              <a:t>вчителя-майстра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9555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Високий рівень соціальної відповідальності;</a:t>
            </a:r>
          </a:p>
          <a:p>
            <a:r>
              <a:rPr lang="uk-UA" dirty="0"/>
              <a:t>Прагнення до </a:t>
            </a:r>
            <a:r>
              <a:rPr lang="uk-UA" dirty="0" smtClean="0"/>
              <a:t>самоосвіти;</a:t>
            </a:r>
            <a:endParaRPr lang="uk-UA" dirty="0"/>
          </a:p>
          <a:p>
            <a:r>
              <a:rPr lang="uk-UA" dirty="0"/>
              <a:t>Духовна культура, справжня інтелігентність;</a:t>
            </a:r>
          </a:p>
          <a:p>
            <a:r>
              <a:rPr lang="uk-UA" dirty="0"/>
              <a:t>Гуманність, оптимізм, почуття гумору;</a:t>
            </a:r>
          </a:p>
          <a:p>
            <a:r>
              <a:rPr lang="uk-UA" dirty="0"/>
              <a:t>Критичність і самокритичність;</a:t>
            </a:r>
          </a:p>
          <a:p>
            <a:r>
              <a:rPr lang="uk-UA" dirty="0"/>
              <a:t>Креативність </a:t>
            </a:r>
            <a:r>
              <a:rPr lang="uk-UA" dirty="0" smtClean="0"/>
              <a:t>мислення.</a:t>
            </a:r>
            <a:endParaRPr lang="uk-UA" dirty="0"/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Особисті </a:t>
            </a:r>
            <a:r>
              <a:rPr lang="uk-UA" dirty="0" smtClean="0"/>
              <a:t>якості компетентного педагога: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1649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1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36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Інтелектуальна</a:t>
            </a:r>
            <a:r>
              <a:rPr lang="ru-RU" dirty="0" smtClean="0"/>
              <a:t> </a:t>
            </a:r>
            <a:r>
              <a:rPr lang="ru-RU" dirty="0" err="1"/>
              <a:t>компетентність</a:t>
            </a:r>
            <a:r>
              <a:rPr lang="ru-RU" dirty="0"/>
              <a:t> (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);</a:t>
            </a:r>
          </a:p>
          <a:p>
            <a:r>
              <a:rPr lang="ru-RU" dirty="0" err="1"/>
              <a:t>Психологічна</a:t>
            </a:r>
            <a:r>
              <a:rPr lang="ru-RU" dirty="0"/>
              <a:t> </a:t>
            </a:r>
            <a:r>
              <a:rPr lang="ru-RU" dirty="0" err="1"/>
              <a:t>компетентність</a:t>
            </a:r>
            <a:r>
              <a:rPr lang="ru-RU" dirty="0"/>
              <a:t>;</a:t>
            </a:r>
          </a:p>
          <a:p>
            <a:r>
              <a:rPr lang="ru-RU" dirty="0" err="1"/>
              <a:t>Управлінська</a:t>
            </a:r>
            <a:r>
              <a:rPr lang="ru-RU" dirty="0"/>
              <a:t> </a:t>
            </a:r>
            <a:r>
              <a:rPr lang="ru-RU" dirty="0" err="1"/>
              <a:t>компетентність</a:t>
            </a:r>
            <a:r>
              <a:rPr lang="ru-RU" dirty="0"/>
              <a:t> (</a:t>
            </a:r>
            <a:r>
              <a:rPr lang="ru-RU" dirty="0" err="1"/>
              <a:t>базові</a:t>
            </a:r>
            <a:r>
              <a:rPr lang="ru-RU" dirty="0"/>
              <a:t> </a:t>
            </a:r>
            <a:r>
              <a:rPr lang="ru-RU" dirty="0" err="1"/>
              <a:t>вміння</a:t>
            </a:r>
            <a:r>
              <a:rPr lang="ru-RU" dirty="0"/>
              <a:t>);</a:t>
            </a:r>
          </a:p>
          <a:p>
            <a:r>
              <a:rPr lang="ru-RU" dirty="0" err="1"/>
              <a:t>Мотиваційна</a:t>
            </a:r>
            <a:r>
              <a:rPr lang="ru-RU" dirty="0"/>
              <a:t> </a:t>
            </a:r>
            <a:r>
              <a:rPr lang="ru-RU" dirty="0" err="1"/>
              <a:t>компетентність</a:t>
            </a:r>
            <a:r>
              <a:rPr lang="ru-RU" dirty="0"/>
              <a:t>;</a:t>
            </a:r>
          </a:p>
          <a:p>
            <a:r>
              <a:rPr lang="ru-RU" dirty="0" err="1"/>
              <a:t>Проективна</a:t>
            </a:r>
            <a:r>
              <a:rPr lang="ru-RU" dirty="0"/>
              <a:t> </a:t>
            </a:r>
            <a:r>
              <a:rPr lang="ru-RU" dirty="0" err="1"/>
              <a:t>компетентність</a:t>
            </a:r>
            <a:r>
              <a:rPr lang="ru-RU" dirty="0"/>
              <a:t>;</a:t>
            </a:r>
          </a:p>
          <a:p>
            <a:r>
              <a:rPr lang="ru-RU" dirty="0"/>
              <a:t>Методична </a:t>
            </a:r>
            <a:r>
              <a:rPr lang="ru-RU" dirty="0" err="1" smtClean="0"/>
              <a:t>компетентність</a:t>
            </a:r>
            <a:r>
              <a:rPr lang="ru-RU" dirty="0" smtClean="0"/>
              <a:t>.</a:t>
            </a:r>
            <a:endParaRPr lang="ru-RU" dirty="0"/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</a:t>
            </a:r>
            <a:r>
              <a:rPr lang="ru-RU" dirty="0" err="1" smtClean="0"/>
              <a:t>Компетентності</a:t>
            </a:r>
            <a:r>
              <a:rPr lang="ru-RU" dirty="0"/>
              <a:t>:</a:t>
            </a:r>
            <a:br>
              <a:rPr lang="ru-RU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5889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076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r>
              <a:rPr lang="uk-UA" dirty="0" smtClean="0"/>
              <a:t>Креативність </a:t>
            </a:r>
            <a:r>
              <a:rPr lang="uk-UA" dirty="0"/>
              <a:t>(здібність виробляти нові ідеї);</a:t>
            </a:r>
          </a:p>
          <a:p>
            <a:r>
              <a:rPr lang="uk-UA" dirty="0"/>
              <a:t>Інтуїція (виявлення суттєвості);</a:t>
            </a:r>
          </a:p>
          <a:p>
            <a:r>
              <a:rPr lang="uk-UA" dirty="0" err="1"/>
              <a:t>Дивергентність</a:t>
            </a:r>
            <a:r>
              <a:rPr lang="uk-UA" dirty="0"/>
              <a:t> (здібність мати декілька підходів до рішення однієї проблеми);</a:t>
            </a:r>
          </a:p>
          <a:p>
            <a:r>
              <a:rPr lang="uk-UA" dirty="0"/>
              <a:t>Оригінальність (наявність творчої уяви до підходу);</a:t>
            </a:r>
          </a:p>
          <a:p>
            <a:r>
              <a:rPr lang="uk-UA" dirty="0"/>
              <a:t>Асоціативність (вміння проводити аналогію</a:t>
            </a:r>
            <a:r>
              <a:rPr lang="uk-UA" dirty="0" smtClean="0"/>
              <a:t>).</a:t>
            </a:r>
            <a:endParaRPr lang="uk-UA" dirty="0"/>
          </a:p>
          <a:p>
            <a:pPr marL="109728" indent="0"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Творчі </a:t>
            </a:r>
            <a:r>
              <a:rPr lang="uk-UA" dirty="0" smtClean="0"/>
              <a:t>якості вчителя: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36444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28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r>
              <a:rPr lang="uk-UA" dirty="0" smtClean="0"/>
              <a:t>зростання </a:t>
            </a:r>
            <a:r>
              <a:rPr lang="uk-UA" dirty="0"/>
              <a:t>професійного рівня</a:t>
            </a:r>
            <a:r>
              <a:rPr lang="uk-UA" dirty="0" smtClean="0"/>
              <a:t>;</a:t>
            </a:r>
          </a:p>
          <a:p>
            <a:endParaRPr lang="uk-UA" dirty="0"/>
          </a:p>
          <a:p>
            <a:r>
              <a:rPr lang="uk-UA" dirty="0"/>
              <a:t>сучасність та ефективність виконання </a:t>
            </a:r>
            <a:endParaRPr lang="uk-UA" dirty="0" smtClean="0"/>
          </a:p>
          <a:p>
            <a:pPr marL="109728" indent="0">
              <a:buNone/>
            </a:pPr>
            <a:r>
              <a:rPr lang="uk-UA" dirty="0" smtClean="0"/>
              <a:t>  прийнятих </a:t>
            </a:r>
            <a:r>
              <a:rPr lang="uk-UA" dirty="0"/>
              <a:t>рішень</a:t>
            </a:r>
            <a:r>
              <a:rPr lang="uk-UA" dirty="0" smtClean="0"/>
              <a:t>;</a:t>
            </a:r>
          </a:p>
          <a:p>
            <a:endParaRPr lang="uk-UA" dirty="0"/>
          </a:p>
          <a:p>
            <a:r>
              <a:rPr lang="uk-UA" dirty="0"/>
              <a:t>високий ступінь навченості учнів</a:t>
            </a:r>
            <a:r>
              <a:rPr lang="uk-UA" dirty="0" smtClean="0"/>
              <a:t>;</a:t>
            </a:r>
          </a:p>
          <a:p>
            <a:endParaRPr lang="uk-UA" dirty="0"/>
          </a:p>
          <a:p>
            <a:r>
              <a:rPr lang="uk-UA" dirty="0"/>
              <a:t>високий рівень вихованості </a:t>
            </a:r>
            <a:r>
              <a:rPr lang="uk-UA" dirty="0" smtClean="0"/>
              <a:t>учнів.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dirty="0">
                <a:effectLst/>
              </a:rPr>
              <a:t>Наслідком </a:t>
            </a:r>
            <a:r>
              <a:rPr lang="uk-UA" sz="4800" dirty="0" smtClean="0">
                <a:effectLst/>
              </a:rPr>
              <a:t>діяльності вчителя-майстра </a:t>
            </a:r>
            <a:r>
              <a:rPr lang="uk-UA" sz="4800" dirty="0">
                <a:effectLst/>
              </a:rPr>
              <a:t>є </a:t>
            </a:r>
            <a:r>
              <a:rPr lang="uk-UA" sz="4800" dirty="0" smtClean="0">
                <a:effectLst/>
              </a:rPr>
              <a:t>: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xmlns="" val="39679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37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57562"/>
            <a:ext cx="3428992" cy="1143000"/>
          </a:xfrm>
        </p:spPr>
        <p:txBody>
          <a:bodyPr>
            <a:normAutofit/>
          </a:bodyPr>
          <a:lstStyle/>
          <a:p>
            <a:pPr algn="ctr"/>
            <a:endParaRPr lang="uk-UA" sz="2800" dirty="0">
              <a:ln>
                <a:solidFill>
                  <a:schemeClr val="bg2">
                    <a:lumMod val="10000"/>
                  </a:schemeClr>
                </a:solidFill>
              </a:ln>
            </a:endParaRPr>
          </a:p>
        </p:txBody>
      </p:sp>
      <p:pic>
        <p:nvPicPr>
          <p:cNvPr id="1026" name="Picture 2" descr="G:\Учителі анг. мови\БЛОГ КАМАЄВОЇ Н.Г\На головну\Камаєва Наталія Георгії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2250297" cy="3000396"/>
          </a:xfrm>
          <a:prstGeom prst="rect">
            <a:avLst/>
          </a:prstGeom>
          <a:noFill/>
        </p:spPr>
      </p:pic>
      <p:pic>
        <p:nvPicPr>
          <p:cNvPr id="1027" name="Picture 3" descr="G:\Учителі анг. мови\Захід СкальськоїНВ. 16.03.17\IMG_6376.jpg"/>
          <p:cNvPicPr>
            <a:picLocks noChangeAspect="1" noChangeArrowheads="1"/>
          </p:cNvPicPr>
          <p:nvPr/>
        </p:nvPicPr>
        <p:blipFill>
          <a:blip r:embed="rId3" cstate="print"/>
          <a:srcRect l="82813" t="4170" r="1562" b="43004"/>
          <a:stretch>
            <a:fillRect/>
          </a:stretch>
        </p:blipFill>
        <p:spPr bwMode="auto">
          <a:xfrm>
            <a:off x="3571868" y="571480"/>
            <a:ext cx="1902507" cy="36147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86050" y="4286256"/>
            <a:ext cx="3400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/>
              <a:t>Скальська</a:t>
            </a:r>
            <a:r>
              <a:rPr lang="uk-UA" sz="2800" b="1" dirty="0" smtClean="0"/>
              <a:t> Наталя Василівна</a:t>
            </a:r>
            <a:endParaRPr lang="uk-UA" sz="2800" b="1" dirty="0"/>
          </a:p>
        </p:txBody>
      </p:sp>
      <p:pic>
        <p:nvPicPr>
          <p:cNvPr id="1028" name="Picture 4" descr="C:\Users\TAMARA\Desktop\фото олімпіада\IMG_5972.jpg"/>
          <p:cNvPicPr>
            <a:picLocks noChangeAspect="1" noChangeArrowheads="1"/>
          </p:cNvPicPr>
          <p:nvPr/>
        </p:nvPicPr>
        <p:blipFill>
          <a:blip r:embed="rId4" cstate="print"/>
          <a:srcRect l="48236" t="45714" r="3467" b="7143"/>
          <a:stretch>
            <a:fillRect/>
          </a:stretch>
        </p:blipFill>
        <p:spPr bwMode="auto">
          <a:xfrm>
            <a:off x="6357950" y="1000108"/>
            <a:ext cx="2000264" cy="347414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61069" y="4929198"/>
            <a:ext cx="43829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err="1" smtClean="0">
                <a:latin typeface="+mj-lt"/>
              </a:rPr>
              <a:t>Лубяницька</a:t>
            </a:r>
            <a:endParaRPr lang="uk-UA" sz="2800" b="1" dirty="0" smtClean="0">
              <a:latin typeface="+mj-lt"/>
            </a:endParaRPr>
          </a:p>
          <a:p>
            <a:pPr algn="ctr"/>
            <a:r>
              <a:rPr lang="uk-UA" sz="2800" b="1" dirty="0" smtClean="0">
                <a:latin typeface="+mj-lt"/>
              </a:rPr>
              <a:t> Валентина Анатоліївна</a:t>
            </a:r>
            <a:endParaRPr lang="uk-UA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00438"/>
            <a:ext cx="3361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err="1" smtClean="0"/>
              <a:t>Камаєва</a:t>
            </a:r>
            <a:r>
              <a:rPr lang="uk-UA" sz="2800" b="1" dirty="0" smtClean="0"/>
              <a:t> </a:t>
            </a:r>
          </a:p>
          <a:p>
            <a:pPr algn="ctr"/>
            <a:r>
              <a:rPr lang="uk-UA" sz="2800" b="1" dirty="0" smtClean="0"/>
              <a:t>Наталя Георгіївна</a:t>
            </a:r>
            <a:endParaRPr lang="uk-U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06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Участь у конференції Дубно\P3251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100" y="-35003"/>
            <a:ext cx="3680900" cy="306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Співпраця із ЗОШ№5 м. Дубно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Рівненської області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11267" name="Picture 3" descr="G:\Участь у конференції Дубно\P3251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08215"/>
            <a:ext cx="4608512" cy="37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Конференція в Дубно 01.04.2015\Изображение нове 27 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31706"/>
            <a:ext cx="5550987" cy="382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23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мама\Desktop\сертифікат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0" t="1077" r="41923" b="5681"/>
          <a:stretch/>
        </p:blipFill>
        <p:spPr bwMode="auto">
          <a:xfrm>
            <a:off x="5759624" y="627956"/>
            <a:ext cx="33843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uk-UA" dirty="0" smtClean="0"/>
              <a:t>  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Сертифікати та програми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G:\IMG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82608"/>
            <a:ext cx="345638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IMG_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32" t="11067" r="7054" b="9205"/>
          <a:stretch/>
        </p:blipFill>
        <p:spPr bwMode="auto">
          <a:xfrm>
            <a:off x="0" y="645508"/>
            <a:ext cx="329257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IMG_0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9" t="4022" r="4068" b="11812"/>
          <a:stretch/>
        </p:blipFill>
        <p:spPr bwMode="auto">
          <a:xfrm>
            <a:off x="0" y="4251960"/>
            <a:ext cx="298704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ма\Desktop\сертифікат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33" t="1718" r="33167"/>
          <a:stretch/>
        </p:blipFill>
        <p:spPr bwMode="auto">
          <a:xfrm>
            <a:off x="3090802" y="3084984"/>
            <a:ext cx="285497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ама\Desktop\сертифікат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" t="9360" r="5704" b="19725"/>
          <a:stretch/>
        </p:blipFill>
        <p:spPr bwMode="auto">
          <a:xfrm>
            <a:off x="4904264" y="4307552"/>
            <a:ext cx="423973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826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47" y="2162492"/>
            <a:ext cx="287813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098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uk-UA" sz="2000" dirty="0" smtClean="0">
                <a:effectLst/>
              </a:rPr>
              <a:t/>
            </a:r>
            <a:br>
              <a:rPr lang="uk-UA" sz="2000" dirty="0" smtClean="0">
                <a:effectLst/>
              </a:rPr>
            </a:br>
            <a:r>
              <a:rPr lang="uk-UA" sz="2000" dirty="0" smtClean="0">
                <a:effectLst/>
              </a:rPr>
              <a:t/>
            </a:r>
            <a:br>
              <a:rPr lang="uk-UA" sz="2000" dirty="0" smtClean="0">
                <a:effectLst/>
              </a:rPr>
            </a:br>
            <a:r>
              <a:rPr lang="uk-UA" sz="2000" dirty="0" smtClean="0">
                <a:effectLst/>
              </a:rPr>
              <a:t>  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Міжнародна учнівська конференція за участю навчальних </a:t>
            </a:r>
            <a:r>
              <a:rPr lang="uk-UA" sz="220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закладів-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  </a:t>
            </a:r>
            <a:b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</a:b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 партнерів Кременецького ліцею імені У.</a:t>
            </a:r>
            <a:r>
              <a:rPr lang="uk-UA" sz="220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Самчука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:  </a:t>
            </a:r>
            <a:r>
              <a:rPr lang="uk-UA" sz="220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навчально-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uk-UA" sz="220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ви-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 </a:t>
            </a:r>
            <a:b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</a:br>
            <a:r>
              <a:rPr lang="uk-UA" sz="220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uk-UA" sz="220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ховних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комплексів № 2 і 3 м. </a:t>
            </a:r>
            <a:r>
              <a:rPr lang="uk-UA" sz="220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Констанцін-Єзьорна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(Польща) та  </a:t>
            </a:r>
            <a:b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</a:b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 </a:t>
            </a:r>
            <a:r>
              <a:rPr lang="uk-UA" sz="220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Дубенської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спеціалізованої ЗОШ І – ІІІ ступенів № 5 з поглибленим </a:t>
            </a:r>
            <a:b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</a:b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 вивченням іноземних мов «Історична і культурна спадщина мого </a:t>
            </a:r>
            <a:b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</a:br>
            <a:r>
              <a:rPr lang="uk-UA" sz="220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народу»</a:t>
            </a:r>
            <a:br>
              <a:rPr lang="uk-UA" sz="2200" dirty="0" smtClean="0">
                <a:solidFill>
                  <a:schemeClr val="bg2">
                    <a:lumMod val="10000"/>
                  </a:schemeClr>
                </a:solidFill>
                <a:effectLst/>
              </a:rPr>
            </a:br>
            <a:endParaRPr lang="uk-UA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4391" y="4693732"/>
            <a:ext cx="2877561" cy="216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137" y="4463574"/>
            <a:ext cx="287813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G:\Конференція з поляками і дубнівч 3013\IMG_71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025174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G:\Конференція з поляками і дубнівч 3013\IMG_71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3274" y="4417854"/>
            <a:ext cx="3251200" cy="2438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12296" name="Picture 8" descr="G:\Конференція з поляками і дубнівч 3013\IMG_71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2098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56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4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6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Захист курсових робіт 2015\IMG_09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57"/>
          <a:stretch/>
        </p:blipFill>
        <p:spPr bwMode="auto">
          <a:xfrm>
            <a:off x="3443941" y="-9556"/>
            <a:ext cx="5700059" cy="44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Захист курсових робіт 2015\IMG_09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8" t="-1996" r="19688" b="1996"/>
          <a:stretch/>
        </p:blipFill>
        <p:spPr bwMode="auto">
          <a:xfrm>
            <a:off x="12610" y="-99392"/>
            <a:ext cx="354126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       </a:t>
            </a:r>
            <a:r>
              <a:rPr lang="uk-UA" sz="4400" dirty="0" smtClean="0">
                <a:solidFill>
                  <a:schemeClr val="accent6">
                    <a:lumMod val="50000"/>
                  </a:schemeClr>
                </a:solidFill>
              </a:rPr>
              <a:t>Захист курсових проектів</a:t>
            </a:r>
            <a:endParaRPr lang="uk-UA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G:\Захист курсових робіт 2015\IMG_0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10" y="2843816"/>
            <a:ext cx="7056784" cy="401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Місце для вмісту 7" descr="G:\Захист курсових робіт 2015\IMG_0971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18" t="23671" r="44367" b="24396"/>
          <a:stretch/>
        </p:blipFill>
        <p:spPr bwMode="auto">
          <a:xfrm>
            <a:off x="7069394" y="4149080"/>
            <a:ext cx="2083930" cy="2708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696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G:\Захист курсових робіт 2015\IMG_0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28"/>
            <a:ext cx="9144000" cy="685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714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85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G:\Закриття табору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5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    </a:t>
            </a:r>
            <a:r>
              <a:rPr lang="uk-UA" dirty="0" smtClean="0">
                <a:solidFill>
                  <a:srgbClr val="FFC000"/>
                </a:solidFill>
              </a:rPr>
              <a:t>Мовний табір </a:t>
            </a:r>
            <a:r>
              <a:rPr lang="uk-UA" dirty="0" err="1" smtClean="0">
                <a:solidFill>
                  <a:srgbClr val="FFC000"/>
                </a:solidFill>
              </a:rPr>
              <a:t>“Кремінь”</a:t>
            </a:r>
            <a:r>
              <a:rPr lang="uk-UA" dirty="0" smtClean="0"/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7597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G:\Закриття табору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27585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720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188640"/>
            <a:ext cx="4427984" cy="1656184"/>
          </a:xfrm>
        </p:spPr>
        <p:txBody>
          <a:bodyPr>
            <a:normAutofit/>
          </a:bodyPr>
          <a:lstStyle/>
          <a:p>
            <a:r>
              <a:rPr lang="uk-UA" sz="3100" dirty="0" smtClean="0">
                <a:solidFill>
                  <a:schemeClr val="accent6">
                    <a:lumMod val="25000"/>
                  </a:schemeClr>
                </a:solidFill>
              </a:rPr>
              <a:t>Кулінарний конкурс </a:t>
            </a:r>
            <a:br>
              <a:rPr lang="uk-UA" sz="3100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uk-UA" sz="3100" dirty="0" smtClean="0">
                <a:solidFill>
                  <a:schemeClr val="accent6">
                    <a:lumMod val="25000"/>
                  </a:schemeClr>
                </a:solidFill>
              </a:rPr>
              <a:t>       іноземними </a:t>
            </a:r>
            <a:br>
              <a:rPr lang="uk-UA" sz="3100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uk-UA" sz="31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uk-UA" sz="3100" dirty="0" smtClean="0">
                <a:solidFill>
                  <a:schemeClr val="accent6">
                    <a:lumMod val="25000"/>
                  </a:schemeClr>
                </a:solidFill>
              </a:rPr>
              <a:t>          мовами</a:t>
            </a:r>
            <a:endParaRPr lang="uk-UA" sz="31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5122" name="Picture 2" descr="G:\Закриття табору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92392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67" y="35456"/>
            <a:ext cx="4572396" cy="342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05447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88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Під </a:t>
            </a:r>
            <a:r>
              <a:rPr lang="uk-UA" b="1" i="1" dirty="0"/>
              <a:t>професійною компетентністю </a:t>
            </a:r>
            <a:r>
              <a:rPr lang="uk-UA" dirty="0"/>
              <a:t>педагога розуміють особистісні можливості викладача, які дозволяють йому самостійно й ефективно реалізовувати цілі педагогічного процесу. </a:t>
            </a:r>
            <a:endParaRPr lang="uk-UA" dirty="0" smtClean="0"/>
          </a:p>
          <a:p>
            <a:r>
              <a:rPr lang="uk-UA" b="1" i="1" dirty="0"/>
              <a:t>Педагогічна компетентність</a:t>
            </a:r>
            <a:r>
              <a:rPr lang="uk-UA" dirty="0"/>
              <a:t> </a:t>
            </a:r>
            <a:r>
              <a:rPr lang="uk-UA" dirty="0" smtClean="0"/>
              <a:t> вчителя </a:t>
            </a:r>
            <a:r>
              <a:rPr lang="uk-UA" dirty="0"/>
              <a:t>– це єдність його теоретичної і практичної готовності до здійснення педагогічної діяльності.</a:t>
            </a:r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Поняття професійної компетентності педагога</a:t>
            </a:r>
          </a:p>
        </p:txBody>
      </p:sp>
    </p:spTree>
    <p:extLst>
      <p:ext uri="{BB962C8B-B14F-4D97-AF65-F5344CB8AC3E}">
        <p14:creationId xmlns:p14="http://schemas.microsoft.com/office/powerpoint/2010/main" xmlns="" val="15900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9600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</a:p>
          <a:p>
            <a:pPr marL="109728" indent="0">
              <a:buNone/>
            </a:pPr>
            <a:r>
              <a:rPr lang="uk-UA" sz="9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9600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uk-UA" sz="9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Виховні  </a:t>
            </a:r>
          </a:p>
          <a:p>
            <a:pPr marL="109728" indent="0">
              <a:buNone/>
            </a:pPr>
            <a:r>
              <a:rPr lang="uk-UA" sz="9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9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заходи</a:t>
            </a:r>
            <a:endParaRPr lang="uk-UA" sz="9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9256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 descr="G:\Захід Камаєвої Квітень 2016р\Захід Камаєвої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rgbClr val="FF0000"/>
                </a:solidFill>
              </a:rPr>
              <a:t>Ліверпульська</a:t>
            </a:r>
            <a:r>
              <a:rPr lang="uk-UA" dirty="0" smtClean="0">
                <a:solidFill>
                  <a:srgbClr val="FF0000"/>
                </a:solidFill>
              </a:rPr>
              <a:t> четвірка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8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G:\Захід Камаєвої Квітень 2016р\Захід Камаєвої 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6" y="0"/>
            <a:ext cx="532859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Захід Камаєвої Квітень 2016р\Захід Камаєвої 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3955" y="3384376"/>
            <a:ext cx="5184576" cy="34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Захід Камаєвої Квітень 2016р\Захід Камаєвої 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015" y="2782868"/>
            <a:ext cx="5256584" cy="408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:\Захід Камаєвої Квітень 2016р\Захід Камаєвої 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1478" y="0"/>
            <a:ext cx="379252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977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Місце для тексту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4" name="Місце для зображення 13"/>
          <p:cNvSpPr>
            <a:spLocks noGrp="1"/>
          </p:cNvSpPr>
          <p:nvPr>
            <p:ph type="pic" idx="1"/>
          </p:nvPr>
        </p:nvSpPr>
        <p:spPr>
          <a:xfrm>
            <a:off x="5222" y="2456072"/>
            <a:ext cx="8686800" cy="4389120"/>
          </a:xfrm>
        </p:spPr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8" name="Picture 6" descr="G:\Захід Телешоу Це твоє життя. 16.03.16\IMG_2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812"/>
            <a:ext cx="640871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G:\Захід Телешоу Це твоє життя. 16.03.16\IMG_2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4665" y="3234809"/>
            <a:ext cx="655272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G:\Захід Телешоу Це твоє життя. 16.03.16\IMG_28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" y="3505143"/>
            <a:ext cx="3880257" cy="334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G:\Захід Телешоу Це твоє життя. 16.03.16\IMG_28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334"/>
            <a:ext cx="3935386" cy="350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296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5509260" cy="648072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uk-UA" sz="3200" i="1" dirty="0" smtClean="0">
                <a:solidFill>
                  <a:srgbClr val="7BA97F"/>
                </a:solidFill>
                <a:latin typeface="Arial Black" pitchFamily="34" charset="0"/>
              </a:rPr>
              <a:t>Чарівник країни </a:t>
            </a:r>
            <a:r>
              <a:rPr lang="uk-UA" sz="3200" i="1" dirty="0" err="1" smtClean="0">
                <a:solidFill>
                  <a:srgbClr val="7BA97F"/>
                </a:solidFill>
                <a:latin typeface="Arial Black" pitchFamily="34" charset="0"/>
              </a:rPr>
              <a:t>Оз</a:t>
            </a:r>
            <a:endParaRPr lang="uk-UA" sz="3200" i="1" dirty="0">
              <a:solidFill>
                <a:srgbClr val="7BA97F"/>
              </a:solidFill>
              <a:latin typeface="Arial Black" pitchFamily="34" charset="0"/>
            </a:endParaRPr>
          </a:p>
        </p:txBody>
      </p:sp>
      <p:pic>
        <p:nvPicPr>
          <p:cNvPr id="4100" name="Picture 4" descr="I:\Учителі анг. мови\Захід СкальськоїНВ. 16.03.17\IMG_6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3931359" cy="220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Учителі анг. мови\Захід СкальськоїНВ. 16.03.17\IMG_63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58" r="28723" b="17405"/>
          <a:stretch/>
        </p:blipFill>
        <p:spPr bwMode="auto">
          <a:xfrm>
            <a:off x="3202985" y="947396"/>
            <a:ext cx="3215327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:\Учителі анг. мови\Захід СкальськоїНВ. 16.03.17\IMG_63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49" t="6218" r="13850" b="6218"/>
          <a:stretch/>
        </p:blipFill>
        <p:spPr bwMode="auto">
          <a:xfrm>
            <a:off x="33184" y="4297624"/>
            <a:ext cx="3470640" cy="256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I:\Учителі анг. мови\Захід СкальськоїНВ. 16.03.17\IMG_63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1" r="31472"/>
          <a:stretch/>
        </p:blipFill>
        <p:spPr bwMode="auto">
          <a:xfrm>
            <a:off x="5966460" y="4071336"/>
            <a:ext cx="3169920" cy="278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Учителі анг. мови\Захід СкальськоїНВ. 16.03.17\IMG_63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1" r="10741"/>
          <a:stretch/>
        </p:blipFill>
        <p:spPr bwMode="auto">
          <a:xfrm>
            <a:off x="6385560" y="-49304"/>
            <a:ext cx="2758440" cy="19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:\Учителі анг. мови\Захід СкальськоїНВ. 16.03.17\IMG_63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334"/>
          <a:stretch/>
        </p:blipFill>
        <p:spPr bwMode="auto">
          <a:xfrm>
            <a:off x="6050280" y="1969208"/>
            <a:ext cx="3093720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:\Учителі анг. мови\Захід СкальськоїНВ. 16.03.17\IMG_63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9968" y="2653032"/>
            <a:ext cx="3411488" cy="191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I:\Учителі анг. мови\Захід СкальськоїНВ. 16.03.17\IMG_63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34" y="2653032"/>
            <a:ext cx="3429053" cy="192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:\Учителі анг. мови\Захід СкальськоїНВ. 16.03.17\IMG_634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7" r="7020"/>
          <a:stretch/>
        </p:blipFill>
        <p:spPr bwMode="auto">
          <a:xfrm>
            <a:off x="3202985" y="4538672"/>
            <a:ext cx="2763475" cy="232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51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16580"/>
            <a:ext cx="3915544" cy="293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86285"/>
            <a:ext cx="3860303" cy="289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59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73" y="22300"/>
            <a:ext cx="9144000" cy="685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02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40" b="18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257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54555"/>
          </a:xfrm>
        </p:spPr>
        <p:txBody>
          <a:bodyPr/>
          <a:lstStyle/>
          <a:p>
            <a:r>
              <a:rPr lang="uk-UA" b="1" i="1" dirty="0"/>
              <a:t>Психолого-педагогічна підготовленість</a:t>
            </a:r>
            <a:r>
              <a:rPr lang="uk-UA" dirty="0"/>
              <a:t> </a:t>
            </a:r>
            <a:endParaRPr lang="uk-UA" dirty="0" smtClean="0"/>
          </a:p>
          <a:p>
            <a:pPr marL="109728" indent="0">
              <a:buNone/>
            </a:pPr>
            <a:endParaRPr lang="uk-UA" dirty="0"/>
          </a:p>
          <a:p>
            <a:pPr marL="109728" indent="0">
              <a:buNone/>
            </a:pPr>
            <a:r>
              <a:rPr lang="uk-UA" dirty="0" smtClean="0"/>
              <a:t>складається </a:t>
            </a:r>
            <a:r>
              <a:rPr lang="uk-UA" dirty="0"/>
              <a:t>із знань методологічних основ і категорій педагогіки; закономірностей соціалізації і розвитку </a:t>
            </a:r>
            <a:r>
              <a:rPr lang="uk-UA" dirty="0" smtClean="0"/>
              <a:t>особистості; </a:t>
            </a:r>
            <a:r>
              <a:rPr lang="uk-UA" dirty="0"/>
              <a:t>суті, цілей і технологій навчання та виховання; законів вікового анатомо-фізіологічного і психічного розвитку дітей, підлітків, юнацтва. Вона є основою гуманістично-орієнтованого мислення педагога.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5639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880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uk-UA" dirty="0" smtClean="0"/>
          </a:p>
          <a:p>
            <a:r>
              <a:rPr lang="uk-UA" sz="2000" dirty="0" smtClean="0"/>
              <a:t>1. Уміння "переводити" зміст процесу виховання в конкретні педагогічні завдання: вивчення особистості і колективу для визначення рівня їх підготовленості до активного оволодіння новими знаннями і проектування на цій основі розвитку колективу й окремих учнів; виділення комплексу освітніх, виховних і розвивальних завдань, їх конкретизація і визначення </a:t>
            </a:r>
            <a:r>
              <a:rPr lang="uk-UA" sz="2000" dirty="0"/>
              <a:t>завдання, що домінує</a:t>
            </a:r>
            <a:r>
              <a:rPr lang="uk-UA" sz="2000" dirty="0" smtClean="0"/>
              <a:t>.</a:t>
            </a:r>
          </a:p>
          <a:p>
            <a:endParaRPr lang="uk-UA" sz="2000" dirty="0" smtClean="0"/>
          </a:p>
          <a:p>
            <a:r>
              <a:rPr lang="uk-UA" sz="2000" dirty="0" smtClean="0"/>
              <a:t>2</a:t>
            </a:r>
            <a:r>
              <a:rPr lang="uk-UA" sz="2000" dirty="0"/>
              <a:t>. Уміння побудувати і привести в дію логічно завершену педагогічну систему: комплексне планування  </a:t>
            </a:r>
            <a:r>
              <a:rPr lang="uk-UA" sz="2000" dirty="0" err="1"/>
              <a:t>освітньо-виховних</a:t>
            </a:r>
            <a:r>
              <a:rPr lang="uk-UA" sz="2000" dirty="0"/>
              <a:t>  завдань; обґрунтований відбір змісту освітнього процесу; оптимальний відбір форм, методів і засобів його організації.</a:t>
            </a:r>
          </a:p>
          <a:p>
            <a:endParaRPr lang="uk-UA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700" dirty="0" smtClean="0">
                <a:effectLst/>
              </a:rPr>
              <a:t>  Педагогічні </a:t>
            </a:r>
            <a:r>
              <a:rPr lang="uk-UA" sz="6700" dirty="0">
                <a:effectLst/>
              </a:rPr>
              <a:t>уміння </a:t>
            </a:r>
            <a:r>
              <a:rPr lang="uk-UA" sz="6700" dirty="0" smtClean="0">
                <a:effectLst/>
              </a:rPr>
              <a:t>   </a:t>
            </a:r>
            <a:r>
              <a:rPr lang="uk-UA" dirty="0" smtClean="0">
                <a:effectLst/>
              </a:rPr>
              <a:t>(</a:t>
            </a:r>
            <a:r>
              <a:rPr lang="uk-UA" dirty="0">
                <a:effectLst/>
              </a:rPr>
              <a:t>за </a:t>
            </a:r>
            <a:r>
              <a:rPr lang="uk-UA" dirty="0" smtClean="0">
                <a:effectLst/>
              </a:rPr>
              <a:t>В.О.Сластьоніним):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022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sz="2000" dirty="0"/>
              <a:t>3. Уміння виділяти і встановлювати взаємозв'язки між компонентами і факторами виховання, приводити їх в дію: створення необхідних умов (матеріальних, морально-психологічних, організаційних, гігієнічних та інших); активізація особистості учня, розвиток його діяльності, яка перетворює його із об'єкта в суб'єкт виховання; організація і розвиток спільної діяльності; забезпечення зв'язку навчального закладу із середовищем, регулювання зовнішніх незапрограмованих впливів</a:t>
            </a:r>
            <a:r>
              <a:rPr lang="uk-UA" sz="2000" dirty="0" smtClean="0"/>
              <a:t>.</a:t>
            </a:r>
          </a:p>
          <a:p>
            <a:pPr marL="109728" indent="0">
              <a:buNone/>
            </a:pPr>
            <a:endParaRPr lang="uk-UA" sz="2000" dirty="0"/>
          </a:p>
          <a:p>
            <a:r>
              <a:rPr lang="uk-UA" sz="2000" dirty="0"/>
              <a:t>4. Уміння облікувати й оцінювати результати педагогічної діяльності:самоаналіз і аналіз освітнього процесу і результатів діяльності викладача; визначення нового комплексу стрижневих і другорядних педагогічних завдань.</a:t>
            </a:r>
          </a:p>
          <a:p>
            <a:endParaRPr lang="uk-UA" sz="2000" dirty="0"/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5785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989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естибюль">
  <a:themeElements>
    <a:clrScheme name="Ливарн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Вестибюль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Вестибюль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629</TotalTime>
  <Words>465</Words>
  <Application>Microsoft Office PowerPoint</Application>
  <PresentationFormat>Экран (4:3)</PresentationFormat>
  <Paragraphs>72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Вестибюль</vt:lpstr>
      <vt:lpstr>  Фахова компетентність             вчителя іноземної мови  як запорука           ефективної та якісної           іншомовної освіти</vt:lpstr>
      <vt:lpstr>Слайд 2</vt:lpstr>
      <vt:lpstr>Поняття професійної компетентності педагога</vt:lpstr>
      <vt:lpstr>Слайд 4</vt:lpstr>
      <vt:lpstr>Слайд 5</vt:lpstr>
      <vt:lpstr>Слайд 6</vt:lpstr>
      <vt:lpstr>  Педагогічні уміння    (за В.О.Сластьоніним):</vt:lpstr>
      <vt:lpstr>      </vt:lpstr>
      <vt:lpstr>Слайд 9</vt:lpstr>
      <vt:lpstr>Модель вчителя-майстра</vt:lpstr>
      <vt:lpstr>Особисті якості компетентного педагога: </vt:lpstr>
      <vt:lpstr>Слайд 12</vt:lpstr>
      <vt:lpstr>             Компетентності: </vt:lpstr>
      <vt:lpstr>Слайд 14</vt:lpstr>
      <vt:lpstr>Творчі якості вчителя:</vt:lpstr>
      <vt:lpstr>Слайд 16</vt:lpstr>
      <vt:lpstr>Наслідком діяльності вчителя-майстра є :</vt:lpstr>
      <vt:lpstr>Слайд 18</vt:lpstr>
      <vt:lpstr>Слайд 19</vt:lpstr>
      <vt:lpstr>Співпраця із ЗОШ№5 м. Дубно Рівненської області</vt:lpstr>
      <vt:lpstr>   Сертифікати та програми</vt:lpstr>
      <vt:lpstr>    Міжнародна учнівська конференція за участю навчальних закладів-      партнерів Кременецького ліцею імені У.Самчука:  навчально- ви-     ховних комплексів № 2 і 3 м. Констанцін-Єзьорна (Польща) та     Дубенської спеціалізованої ЗОШ І – ІІІ ступенів № 5 з поглибленим    вивченням іноземних мов «Історична і культурна спадщина мого    народу» </vt:lpstr>
      <vt:lpstr>Слайд 23</vt:lpstr>
      <vt:lpstr>       Захист курсових проектів</vt:lpstr>
      <vt:lpstr>Слайд 25</vt:lpstr>
      <vt:lpstr>Слайд 26</vt:lpstr>
      <vt:lpstr>     Мовний табір “Кремінь”»</vt:lpstr>
      <vt:lpstr>Слайд 28</vt:lpstr>
      <vt:lpstr>Кулінарний конкурс         іноземними             мовами</vt:lpstr>
      <vt:lpstr>Слайд 30</vt:lpstr>
      <vt:lpstr>Ліверпульська четвірка</vt:lpstr>
      <vt:lpstr>Слайд 32</vt:lpstr>
      <vt:lpstr>Слайд 33</vt:lpstr>
      <vt:lpstr>     Чарівник країни Оз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мама</dc:creator>
  <cp:lastModifiedBy>Петр</cp:lastModifiedBy>
  <cp:revision>76</cp:revision>
  <dcterms:created xsi:type="dcterms:W3CDTF">2017-04-06T15:58:16Z</dcterms:created>
  <dcterms:modified xsi:type="dcterms:W3CDTF">2017-04-16T20:58:23Z</dcterms:modified>
</cp:coreProperties>
</file>