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4" r:id="rId4"/>
    <p:sldId id="266" r:id="rId5"/>
    <p:sldId id="267" r:id="rId6"/>
    <p:sldId id="268" r:id="rId7"/>
    <p:sldId id="269" r:id="rId8"/>
    <p:sldId id="282" r:id="rId9"/>
    <p:sldId id="273" r:id="rId10"/>
    <p:sldId id="284" r:id="rId11"/>
    <p:sldId id="283" r:id="rId12"/>
    <p:sldId id="262" r:id="rId13"/>
    <p:sldId id="257" r:id="rId14"/>
    <p:sldId id="276" r:id="rId15"/>
    <p:sldId id="271" r:id="rId16"/>
    <p:sldId id="272" r:id="rId17"/>
    <p:sldId id="280" r:id="rId18"/>
    <p:sldId id="281" r:id="rId19"/>
    <p:sldId id="260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5C0C3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1" autoAdjust="0"/>
    <p:restoredTop sz="94638" autoAdjust="0"/>
  </p:normalViewPr>
  <p:slideViewPr>
    <p:cSldViewPr>
      <p:cViewPr varScale="1">
        <p:scale>
          <a:sx n="47" d="100"/>
          <a:sy n="47" d="100"/>
        </p:scale>
        <p:origin x="-117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A7201-C1F5-4F44-8BFC-0CA2C75F0956}" type="datetimeFigureOut">
              <a:rPr lang="ru-RU" smtClean="0"/>
              <a:pPr/>
              <a:t>17.04.2017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4E9C9-73A0-481D-A9D4-4D945A4ABD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A7201-C1F5-4F44-8BFC-0CA2C75F0956}" type="datetimeFigureOut">
              <a:rPr lang="ru-RU" smtClean="0"/>
              <a:pPr/>
              <a:t>17.04.2017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4E9C9-73A0-481D-A9D4-4D945A4ABD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A7201-C1F5-4F44-8BFC-0CA2C75F0956}" type="datetimeFigureOut">
              <a:rPr lang="ru-RU" smtClean="0"/>
              <a:pPr/>
              <a:t>17.04.2017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4E9C9-73A0-481D-A9D4-4D945A4ABD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A7201-C1F5-4F44-8BFC-0CA2C75F0956}" type="datetimeFigureOut">
              <a:rPr lang="ru-RU" smtClean="0"/>
              <a:pPr/>
              <a:t>17.04.2017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4E9C9-73A0-481D-A9D4-4D945A4ABD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A7201-C1F5-4F44-8BFC-0CA2C75F0956}" type="datetimeFigureOut">
              <a:rPr lang="ru-RU" smtClean="0"/>
              <a:pPr/>
              <a:t>17.04.2017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4E9C9-73A0-481D-A9D4-4D945A4ABD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A7201-C1F5-4F44-8BFC-0CA2C75F0956}" type="datetimeFigureOut">
              <a:rPr lang="ru-RU" smtClean="0"/>
              <a:pPr/>
              <a:t>17.04.2017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4E9C9-73A0-481D-A9D4-4D945A4ABD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A7201-C1F5-4F44-8BFC-0CA2C75F0956}" type="datetimeFigureOut">
              <a:rPr lang="ru-RU" smtClean="0"/>
              <a:pPr/>
              <a:t>17.04.2017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4E9C9-73A0-481D-A9D4-4D945A4ABD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A7201-C1F5-4F44-8BFC-0CA2C75F0956}" type="datetimeFigureOut">
              <a:rPr lang="ru-RU" smtClean="0"/>
              <a:pPr/>
              <a:t>17.04.2017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4E9C9-73A0-481D-A9D4-4D945A4ABD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A7201-C1F5-4F44-8BFC-0CA2C75F0956}" type="datetimeFigureOut">
              <a:rPr lang="ru-RU" smtClean="0"/>
              <a:pPr/>
              <a:t>17.04.2017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4E9C9-73A0-481D-A9D4-4D945A4ABD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A7201-C1F5-4F44-8BFC-0CA2C75F0956}" type="datetimeFigureOut">
              <a:rPr lang="ru-RU" smtClean="0"/>
              <a:pPr/>
              <a:t>17.04.2017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4E9C9-73A0-481D-A9D4-4D945A4ABD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A7201-C1F5-4F44-8BFC-0CA2C75F0956}" type="datetimeFigureOut">
              <a:rPr lang="ru-RU" smtClean="0"/>
              <a:pPr/>
              <a:t>17.04.2017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4E9C9-73A0-481D-A9D4-4D945A4ABD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1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FA7201-C1F5-4F44-8BFC-0CA2C75F0956}" type="datetimeFigureOut">
              <a:rPr lang="ru-RU" smtClean="0"/>
              <a:pPr/>
              <a:t>17.04.2017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24E9C9-73A0-481D-A9D4-4D945A4ABD1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 cap="all" spc="0">
          <a:ln w="9000" cmpd="sng">
            <a:solidFill>
              <a:schemeClr val="accent4">
                <a:shade val="50000"/>
                <a:satMod val="120000"/>
              </a:schemeClr>
            </a:solidFill>
            <a:prstDash val="solid"/>
          </a:ln>
          <a:gradFill>
            <a:gsLst>
              <a:gs pos="0">
                <a:schemeClr val="accent4">
                  <a:shade val="20000"/>
                  <a:satMod val="245000"/>
                </a:schemeClr>
              </a:gs>
              <a:gs pos="43000">
                <a:schemeClr val="accent4">
                  <a:satMod val="255000"/>
                </a:schemeClr>
              </a:gs>
              <a:gs pos="48000">
                <a:schemeClr val="accent4">
                  <a:shade val="85000"/>
                  <a:satMod val="255000"/>
                </a:schemeClr>
              </a:gs>
              <a:gs pos="100000">
                <a:schemeClr val="accent4">
                  <a:shade val="20000"/>
                  <a:satMod val="245000"/>
                </a:schemeClr>
              </a:gs>
            </a:gsLst>
            <a:lin ang="5400000"/>
          </a:gradFill>
          <a:effectLst>
            <a:reflection blurRad="12700" stA="28000" endPos="45000" dist="1000" dir="5400000" sy="-10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accent4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accent4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accent4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accent4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accent4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TAMARA\Desktop\4560-2.jpg"/>
          <p:cNvPicPr>
            <a:picLocks noChangeAspect="1" noChangeArrowheads="1"/>
          </p:cNvPicPr>
          <p:nvPr/>
        </p:nvPicPr>
        <p:blipFill>
          <a:blip r:embed="rId2"/>
          <a:srcRect b="12871"/>
          <a:stretch>
            <a:fillRect/>
          </a:stretch>
        </p:blipFill>
        <p:spPr bwMode="auto">
          <a:xfrm>
            <a:off x="3143240" y="4714884"/>
            <a:ext cx="3004724" cy="19634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4414" y="214290"/>
            <a:ext cx="7458100" cy="4572032"/>
          </a:xfrm>
          <a:ln>
            <a:noFill/>
          </a:ln>
        </p:spPr>
        <p:txBody>
          <a:bodyPr>
            <a:normAutofit fontScale="90000"/>
          </a:bodyPr>
          <a:lstStyle/>
          <a:p>
            <a:r>
              <a:rPr lang="uk-UA" sz="2700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Кременецький районний методичний кабінет</a:t>
            </a:r>
            <a:r>
              <a:rPr lang="uk-UA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uk-UA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uk-UA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uk-UA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uk-UA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Підвищення професійного рівня учителів як передумова покращення якості іншомовної освіти: </a:t>
            </a:r>
            <a:br>
              <a:rPr lang="uk-UA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uk-UA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 досвіду роботи Кременецького РМК</a:t>
            </a:r>
            <a:endParaRPr lang="uk-UA" cap="none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42918"/>
            <a:ext cx="7772400" cy="5500725"/>
          </a:xfrm>
        </p:spPr>
        <p:txBody>
          <a:bodyPr>
            <a:normAutofit fontScale="90000"/>
          </a:bodyPr>
          <a:lstStyle/>
          <a:p>
            <a:pPr algn="l"/>
            <a:r>
              <a:rPr lang="uk-UA" sz="2700" dirty="0" smtClean="0"/>
              <a:t>- відвідування семінарів, тренінгів, конференцій, уроків колег;</a:t>
            </a:r>
            <a:br>
              <a:rPr lang="uk-UA" sz="2700" dirty="0" smtClean="0"/>
            </a:br>
            <a:r>
              <a:rPr lang="uk-UA" sz="2700" dirty="0" smtClean="0"/>
              <a:t>- дискусії, наради, обмін досвідом з колегами;</a:t>
            </a:r>
            <a:br>
              <a:rPr lang="uk-UA" sz="2700" dirty="0" smtClean="0"/>
            </a:br>
            <a:r>
              <a:rPr lang="uk-UA" sz="2700" dirty="0" smtClean="0"/>
              <a:t>- систематичне проходження курсів підвищення кваліфікації;</a:t>
            </a:r>
            <a:br>
              <a:rPr lang="uk-UA" sz="2700" dirty="0" smtClean="0"/>
            </a:br>
            <a:r>
              <a:rPr lang="uk-UA" sz="2700" dirty="0" smtClean="0"/>
              <a:t>- організація гурткової та позакласної діяльності з предмету;</a:t>
            </a:r>
            <a:br>
              <a:rPr lang="uk-UA" sz="2700" dirty="0" smtClean="0"/>
            </a:br>
            <a:r>
              <a:rPr lang="uk-UA" sz="2700" dirty="0" smtClean="0"/>
              <a:t>- використання інформаційно-комп’ютерних технологій;</a:t>
            </a:r>
            <a:br>
              <a:rPr lang="uk-UA" sz="2700" dirty="0" smtClean="0"/>
            </a:br>
            <a:r>
              <a:rPr lang="uk-UA" sz="2700" dirty="0" smtClean="0"/>
              <a:t>- відвідування предметних виставок та тематичних екскурсій з предмета при проходженні курсів;</a:t>
            </a:r>
            <a:br>
              <a:rPr lang="uk-UA" sz="2700" dirty="0" smtClean="0"/>
            </a:br>
            <a:r>
              <a:rPr lang="uk-UA" sz="2700" dirty="0" smtClean="0"/>
              <a:t>- спілкування з колегами в школі, районі, області та  в Інтернеті;</a:t>
            </a:r>
            <a:br>
              <a:rPr lang="uk-UA" sz="2700" dirty="0" smtClean="0"/>
            </a:br>
            <a:r>
              <a:rPr lang="uk-UA" sz="2700" dirty="0" smtClean="0"/>
              <a:t>- подорожі за кордон.</a:t>
            </a: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714620"/>
            <a:ext cx="6400800" cy="1071570"/>
          </a:xfrm>
        </p:spPr>
        <p:txBody>
          <a:bodyPr/>
          <a:lstStyle/>
          <a:p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643050"/>
            <a:ext cx="7772400" cy="4071966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мотиви, які спонукають вчителів до самоосвіти:</a:t>
            </a:r>
            <a:br>
              <a:rPr lang="uk-UA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 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бажання творчості, зміни, що відбуваються в житті суспільства, конкуренція,  громадська думка, матеріальне стимулювання,</a:t>
            </a:r>
            <a:br>
              <a:rPr lang="uk-UA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інтерес.</a:t>
            </a:r>
            <a:br>
              <a:rPr lang="uk-UA" dirty="0" smtClean="0">
                <a:latin typeface="Times New Roman" pitchFamily="18" charset="0"/>
                <a:cs typeface="Times New Roman" pitchFamily="18" charset="0"/>
              </a:rPr>
            </a:b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357166"/>
            <a:ext cx="7772400" cy="1470025"/>
          </a:xfrm>
        </p:spPr>
        <p:txBody>
          <a:bodyPr>
            <a:normAutofit/>
          </a:bodyPr>
          <a:lstStyle/>
          <a:p>
            <a:r>
              <a:rPr lang="ru-RU" sz="2800" dirty="0" err="1" smtClean="0"/>
              <a:t>Якісний</a:t>
            </a:r>
            <a:r>
              <a:rPr lang="ru-RU" sz="2800" dirty="0" smtClean="0"/>
              <a:t> склад </a:t>
            </a:r>
            <a:r>
              <a:rPr lang="ru-RU" sz="2800" dirty="0" err="1" smtClean="0"/>
              <a:t>вчителів</a:t>
            </a:r>
            <a:r>
              <a:rPr lang="ru-RU" sz="2800" dirty="0" smtClean="0"/>
              <a:t> </a:t>
            </a:r>
            <a:r>
              <a:rPr lang="ru-RU" sz="2800" dirty="0" err="1" smtClean="0"/>
              <a:t>іноземної</a:t>
            </a:r>
            <a:r>
              <a:rPr lang="ru-RU" sz="2800" dirty="0" smtClean="0"/>
              <a:t> </a:t>
            </a:r>
            <a:r>
              <a:rPr lang="ru-RU" sz="2800" dirty="0" err="1" smtClean="0"/>
              <a:t>мови</a:t>
            </a:r>
            <a:r>
              <a:rPr lang="ru-RU" sz="2800" dirty="0" smtClean="0"/>
              <a:t> </a:t>
            </a:r>
            <a:r>
              <a:rPr lang="ru-RU" sz="2800" dirty="0" err="1" smtClean="0"/>
              <a:t>загальноосвітніх</a:t>
            </a:r>
            <a:r>
              <a:rPr lang="ru-RU" sz="2800" dirty="0" smtClean="0"/>
              <a:t> </a:t>
            </a:r>
            <a:r>
              <a:rPr lang="ru-RU" sz="2800" dirty="0" err="1" smtClean="0"/>
              <a:t>навчальних</a:t>
            </a:r>
            <a:r>
              <a:rPr lang="ru-RU" sz="2800" dirty="0" smtClean="0"/>
              <a:t> </a:t>
            </a:r>
            <a:r>
              <a:rPr lang="ru-RU" sz="2800" dirty="0" err="1" smtClean="0"/>
              <a:t>закладів</a:t>
            </a:r>
            <a:r>
              <a:rPr lang="ru-RU" sz="2800" dirty="0" smtClean="0"/>
              <a:t> </a:t>
            </a:r>
            <a:r>
              <a:rPr lang="ru-RU" sz="2800" dirty="0" err="1" smtClean="0"/>
              <a:t>кременецького</a:t>
            </a:r>
            <a:r>
              <a:rPr lang="ru-RU" sz="2800" dirty="0" smtClean="0"/>
              <a:t> району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0166" y="1785926"/>
            <a:ext cx="6400800" cy="1752600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ru-RU" sz="2800" dirty="0" err="1" smtClean="0"/>
              <a:t>Всього</a:t>
            </a:r>
            <a:r>
              <a:rPr lang="ru-RU" sz="2800" dirty="0" smtClean="0"/>
              <a:t> </a:t>
            </a:r>
            <a:r>
              <a:rPr lang="ru-RU" sz="2800" dirty="0" err="1" smtClean="0"/>
              <a:t>працівників</a:t>
            </a:r>
            <a:r>
              <a:rPr lang="ru-RU" sz="2800" dirty="0" smtClean="0"/>
              <a:t>                 112</a:t>
            </a:r>
          </a:p>
          <a:p>
            <a:pPr algn="l"/>
            <a:r>
              <a:rPr lang="ru-RU" sz="2800" dirty="0" err="1" smtClean="0"/>
              <a:t>із</a:t>
            </a:r>
            <a:r>
              <a:rPr lang="ru-RU" sz="2800" dirty="0" smtClean="0"/>
              <a:t> них:</a:t>
            </a:r>
          </a:p>
          <a:p>
            <a:pPr algn="l"/>
            <a:r>
              <a:rPr lang="ru-RU" sz="2800" dirty="0" err="1" smtClean="0"/>
              <a:t>Вчителі</a:t>
            </a:r>
            <a:r>
              <a:rPr lang="ru-RU" sz="2800" dirty="0" smtClean="0"/>
              <a:t> </a:t>
            </a:r>
            <a:r>
              <a:rPr lang="ru-RU" sz="2800" dirty="0" err="1" smtClean="0"/>
              <a:t>англійської</a:t>
            </a:r>
            <a:r>
              <a:rPr lang="ru-RU" sz="2800" dirty="0" smtClean="0"/>
              <a:t> </a:t>
            </a:r>
            <a:r>
              <a:rPr lang="ru-RU" sz="2800" dirty="0" err="1" smtClean="0"/>
              <a:t>мови</a:t>
            </a:r>
            <a:r>
              <a:rPr lang="ru-RU" sz="2800" dirty="0" smtClean="0"/>
              <a:t>       7</a:t>
            </a:r>
            <a:r>
              <a:rPr lang="en-US" sz="2800" dirty="0" smtClean="0"/>
              <a:t>0</a:t>
            </a:r>
            <a:endParaRPr lang="ru-RU" sz="2800" dirty="0" smtClean="0"/>
          </a:p>
          <a:p>
            <a:pPr algn="l"/>
            <a:r>
              <a:rPr lang="ru-RU" sz="2800" dirty="0" err="1" smtClean="0"/>
              <a:t>Вчителі</a:t>
            </a:r>
            <a:r>
              <a:rPr lang="ru-RU" sz="2800" dirty="0" smtClean="0"/>
              <a:t> </a:t>
            </a:r>
            <a:r>
              <a:rPr lang="ru-RU" sz="2800" dirty="0" err="1" smtClean="0"/>
              <a:t>німецької</a:t>
            </a:r>
            <a:r>
              <a:rPr lang="ru-RU" sz="2800" dirty="0" smtClean="0"/>
              <a:t> </a:t>
            </a:r>
            <a:r>
              <a:rPr lang="ru-RU" sz="2800" dirty="0" err="1" smtClean="0"/>
              <a:t>мови</a:t>
            </a:r>
            <a:r>
              <a:rPr lang="ru-RU" sz="2800" dirty="0" smtClean="0"/>
              <a:t>         </a:t>
            </a:r>
            <a:r>
              <a:rPr lang="en-US" sz="2800" dirty="0" smtClean="0"/>
              <a:t>42</a:t>
            </a:r>
            <a:endParaRPr lang="ru-RU" sz="2800" dirty="0" smtClean="0"/>
          </a:p>
          <a:p>
            <a:pPr algn="l"/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785786" y="3357562"/>
          <a:ext cx="7500991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5248"/>
                <a:gridCol w="1640866"/>
                <a:gridCol w="2109629"/>
                <a:gridCol w="187524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категорія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разом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Вчителі англійської мови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Вчителі німецької мови</a:t>
                      </a:r>
                      <a:endParaRPr lang="uk-U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Вища категорія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19</a:t>
                      </a:r>
                      <a:r>
                        <a:rPr lang="en-US" dirty="0" smtClean="0"/>
                        <a:t>/18%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10/15%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9/22%</a:t>
                      </a:r>
                      <a:endParaRPr lang="uk-U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Перша категорія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32</a:t>
                      </a:r>
                      <a:r>
                        <a:rPr lang="en-US" dirty="0" smtClean="0"/>
                        <a:t>/29%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26/37%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6/15%</a:t>
                      </a:r>
                      <a:endParaRPr lang="uk-U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Друга категорія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31</a:t>
                      </a:r>
                      <a:r>
                        <a:rPr lang="en-US" dirty="0" smtClean="0"/>
                        <a:t>/27%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19/27%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12/28%</a:t>
                      </a:r>
                      <a:endParaRPr lang="uk-U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спеціаліст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30</a:t>
                      </a:r>
                      <a:r>
                        <a:rPr lang="en-US" dirty="0" smtClean="0"/>
                        <a:t>/26%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15/21%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15/35%</a:t>
                      </a:r>
                      <a:endParaRPr lang="uk-UA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357290" y="5643578"/>
            <a:ext cx="223901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Англійська мова</a:t>
            </a:r>
          </a:p>
          <a:p>
            <a:r>
              <a:rPr lang="uk-UA" dirty="0" smtClean="0"/>
              <a:t>Старший учитель – 5</a:t>
            </a:r>
          </a:p>
          <a:p>
            <a:r>
              <a:rPr lang="uk-UA" dirty="0" smtClean="0"/>
              <a:t>Учитель-методист - 1</a:t>
            </a:r>
            <a:endParaRPr lang="uk-UA" dirty="0"/>
          </a:p>
        </p:txBody>
      </p:sp>
      <p:sp>
        <p:nvSpPr>
          <p:cNvPr id="9" name="TextBox 8"/>
          <p:cNvSpPr txBox="1"/>
          <p:nvPr/>
        </p:nvSpPr>
        <p:spPr>
          <a:xfrm>
            <a:off x="5643570" y="5643578"/>
            <a:ext cx="223901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Німецька мова</a:t>
            </a:r>
          </a:p>
          <a:p>
            <a:r>
              <a:rPr lang="uk-UA" dirty="0" smtClean="0"/>
              <a:t>Старший учитель – 4</a:t>
            </a:r>
          </a:p>
          <a:p>
            <a:r>
              <a:rPr lang="uk-UA" dirty="0" smtClean="0"/>
              <a:t>Учитель-методист - 1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14356"/>
            <a:ext cx="7772400" cy="1143008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Стаж педагогічної роботи:</a:t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85852" y="1500174"/>
            <a:ext cx="6572296" cy="4643470"/>
          </a:xfrm>
        </p:spPr>
        <p:txBody>
          <a:bodyPr>
            <a:normAutofit fontScale="62500" lnSpcReduction="20000"/>
          </a:bodyPr>
          <a:lstStyle/>
          <a:p>
            <a:pPr algn="l">
              <a:buFontTx/>
              <a:buChar char="-"/>
            </a:pPr>
            <a:r>
              <a:rPr lang="uk-UA" sz="4100" dirty="0" smtClean="0"/>
              <a:t>До 3 років -                               22</a:t>
            </a:r>
            <a:r>
              <a:rPr lang="en-US" sz="4100" dirty="0" smtClean="0"/>
              <a:t>/22%</a:t>
            </a:r>
            <a:endParaRPr lang="uk-UA" sz="4100" dirty="0" smtClean="0"/>
          </a:p>
          <a:p>
            <a:pPr algn="l">
              <a:buFontTx/>
              <a:buChar char="-"/>
            </a:pPr>
            <a:r>
              <a:rPr lang="uk-UA" sz="4100" dirty="0" smtClean="0"/>
              <a:t>Від 3 до 10 років –                  24</a:t>
            </a:r>
            <a:r>
              <a:rPr lang="en-US" sz="4100" dirty="0" smtClean="0"/>
              <a:t>/23%</a:t>
            </a:r>
            <a:endParaRPr lang="uk-UA" sz="4100" dirty="0" smtClean="0"/>
          </a:p>
          <a:p>
            <a:pPr algn="l">
              <a:buFontTx/>
              <a:buChar char="-"/>
            </a:pPr>
            <a:r>
              <a:rPr lang="uk-UA" sz="4100" dirty="0" smtClean="0"/>
              <a:t>Від 10 до 20 років –                37</a:t>
            </a:r>
            <a:r>
              <a:rPr lang="en-US" sz="4100" dirty="0" smtClean="0"/>
              <a:t>/36%</a:t>
            </a:r>
            <a:endParaRPr lang="uk-UA" sz="4100" dirty="0" smtClean="0"/>
          </a:p>
          <a:p>
            <a:pPr algn="l">
              <a:buFontTx/>
              <a:buChar char="-"/>
            </a:pPr>
            <a:r>
              <a:rPr lang="uk-UA" sz="4100" dirty="0" smtClean="0"/>
              <a:t>20 років і більше -                   20</a:t>
            </a:r>
            <a:r>
              <a:rPr lang="en-US" sz="4100" dirty="0" smtClean="0"/>
              <a:t>/19%</a:t>
            </a:r>
            <a:endParaRPr lang="uk-UA" sz="4100" dirty="0" smtClean="0"/>
          </a:p>
          <a:p>
            <a:pPr algn="l">
              <a:buFontTx/>
              <a:buChar char="-"/>
            </a:pPr>
            <a:endParaRPr lang="uk-UA" sz="4100" dirty="0" smtClean="0"/>
          </a:p>
          <a:p>
            <a:r>
              <a:rPr lang="uk-UA" sz="5800" u="sng" dirty="0" smtClean="0"/>
              <a:t>Вік працівників:</a:t>
            </a:r>
          </a:p>
          <a:p>
            <a:r>
              <a:rPr lang="uk-UA" sz="4100" dirty="0" smtClean="0"/>
              <a:t>До 30 років – 43</a:t>
            </a:r>
            <a:r>
              <a:rPr lang="en-US" sz="4100" dirty="0" smtClean="0"/>
              <a:t>/</a:t>
            </a:r>
            <a:r>
              <a:rPr lang="uk-UA" sz="4100" dirty="0" smtClean="0"/>
              <a:t>38%</a:t>
            </a:r>
          </a:p>
          <a:p>
            <a:r>
              <a:rPr lang="uk-UA" sz="4100" dirty="0" smtClean="0"/>
              <a:t>31-40 років – 35</a:t>
            </a:r>
            <a:r>
              <a:rPr lang="en-US" sz="4100" dirty="0" smtClean="0"/>
              <a:t>/</a:t>
            </a:r>
            <a:r>
              <a:rPr lang="uk-UA" sz="4100" dirty="0" smtClean="0"/>
              <a:t>32%</a:t>
            </a:r>
          </a:p>
          <a:p>
            <a:r>
              <a:rPr lang="uk-UA" sz="4100" dirty="0" smtClean="0"/>
              <a:t>41-50 років – 23</a:t>
            </a:r>
            <a:r>
              <a:rPr lang="en-US" sz="4100" dirty="0" smtClean="0"/>
              <a:t>/</a:t>
            </a:r>
            <a:r>
              <a:rPr lang="uk-UA" sz="4100" dirty="0" smtClean="0"/>
              <a:t>21%</a:t>
            </a:r>
          </a:p>
          <a:p>
            <a:r>
              <a:rPr lang="uk-UA" sz="4100" dirty="0" smtClean="0"/>
              <a:t>51-55 років – 6</a:t>
            </a:r>
            <a:r>
              <a:rPr lang="en-US" sz="4100" dirty="0" smtClean="0"/>
              <a:t>/</a:t>
            </a:r>
            <a:r>
              <a:rPr lang="uk-UA" sz="4100" dirty="0" smtClean="0"/>
              <a:t>5%</a:t>
            </a:r>
          </a:p>
          <a:p>
            <a:r>
              <a:rPr lang="uk-UA" sz="4100" dirty="0" smtClean="0"/>
              <a:t>55-60 років – 5</a:t>
            </a:r>
            <a:r>
              <a:rPr lang="en-US" sz="4100" dirty="0" smtClean="0"/>
              <a:t>/</a:t>
            </a:r>
            <a:r>
              <a:rPr lang="uk-UA" sz="4100" dirty="0" smtClean="0"/>
              <a:t>4%</a:t>
            </a:r>
          </a:p>
          <a:p>
            <a:endParaRPr lang="uk-UA" sz="4100" dirty="0" smtClean="0"/>
          </a:p>
          <a:p>
            <a:endParaRPr lang="en-US" sz="4100" dirty="0" smtClean="0"/>
          </a:p>
          <a:p>
            <a:pPr algn="l">
              <a:buFontTx/>
              <a:buChar char="-"/>
            </a:pPr>
            <a:endParaRPr lang="uk-UA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85795"/>
            <a:ext cx="7772400" cy="2814656"/>
          </a:xfrm>
        </p:spPr>
        <p:txBody>
          <a:bodyPr/>
          <a:lstStyle/>
          <a:p>
            <a:r>
              <a:rPr lang="uk-UA" dirty="0" smtClean="0">
                <a:ln w="9000" cmpd="sng">
                  <a:solidFill>
                    <a:srgbClr val="5C0C36"/>
                  </a:solidFill>
                  <a:prstDash val="solid"/>
                </a:ln>
              </a:rPr>
              <a:t>Районні методичні </a:t>
            </a:r>
            <a:r>
              <a:rPr lang="uk-UA" dirty="0" err="1" smtClean="0">
                <a:ln w="9000" cmpd="sng">
                  <a:solidFill>
                    <a:srgbClr val="5C0C36"/>
                  </a:solidFill>
                  <a:prstDash val="solid"/>
                </a:ln>
              </a:rPr>
              <a:t>об′єднання</a:t>
            </a:r>
            <a:r>
              <a:rPr lang="uk-UA" dirty="0" smtClean="0">
                <a:ln w="9000" cmpd="sng">
                  <a:solidFill>
                    <a:srgbClr val="5C0C36"/>
                  </a:solidFill>
                  <a:prstDash val="solid"/>
                </a:ln>
              </a:rPr>
              <a:t> та семінарські заняття вчителів іноземної мови</a:t>
            </a:r>
            <a:endParaRPr lang="uk-UA" dirty="0">
              <a:ln w="9000" cmpd="sng">
                <a:solidFill>
                  <a:srgbClr val="5C0C36"/>
                </a:solidFill>
                <a:prstDash val="solid"/>
              </a:ln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2051" name="Picture 3" descr="C:\Users\TAMARA\Desktop\72-201x15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843970"/>
            <a:ext cx="3019879" cy="2442549"/>
          </a:xfrm>
          <a:prstGeom prst="rect">
            <a:avLst/>
          </a:prstGeom>
          <a:noFill/>
        </p:spPr>
      </p:pic>
      <p:pic>
        <p:nvPicPr>
          <p:cNvPr id="2052" name="Picture 4" descr="C:\Users\TAMARA\Desktop\111-201x151.jpg"/>
          <p:cNvPicPr>
            <a:picLocks noChangeAspect="1" noChangeArrowheads="1"/>
          </p:cNvPicPr>
          <p:nvPr/>
        </p:nvPicPr>
        <p:blipFill>
          <a:blip r:embed="rId3"/>
          <a:srcRect l="20408"/>
          <a:stretch>
            <a:fillRect/>
          </a:stretch>
        </p:blipFill>
        <p:spPr bwMode="auto">
          <a:xfrm>
            <a:off x="3571868" y="3853618"/>
            <a:ext cx="2571768" cy="2427416"/>
          </a:xfrm>
          <a:prstGeom prst="rect">
            <a:avLst/>
          </a:prstGeom>
          <a:noFill/>
        </p:spPr>
      </p:pic>
      <p:pic>
        <p:nvPicPr>
          <p:cNvPr id="2053" name="Picture 5" descr="C:\Users\TAMARA\Desktop\IMG_6569-201x151.jpg"/>
          <p:cNvPicPr>
            <a:picLocks noChangeAspect="1" noChangeArrowheads="1"/>
          </p:cNvPicPr>
          <p:nvPr/>
        </p:nvPicPr>
        <p:blipFill>
          <a:blip r:embed="rId4"/>
          <a:srcRect r="19375"/>
          <a:stretch>
            <a:fillRect/>
          </a:stretch>
        </p:blipFill>
        <p:spPr bwMode="auto">
          <a:xfrm>
            <a:off x="6333459" y="3857628"/>
            <a:ext cx="2530051" cy="2428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TAMARA\Desktop\фото семінарів\s3422106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120588">
            <a:off x="5080946" y="664277"/>
            <a:ext cx="3714776" cy="2786082"/>
          </a:xfrm>
          <a:prstGeom prst="rect">
            <a:avLst/>
          </a:prstGeom>
          <a:noFill/>
        </p:spPr>
      </p:pic>
      <p:pic>
        <p:nvPicPr>
          <p:cNvPr id="1026" name="Picture 2" descr="C:\Users\TAMARA\Desktop\фото семінарів\s1269686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9981759">
            <a:off x="440797" y="922880"/>
            <a:ext cx="3810000" cy="2857500"/>
          </a:xfrm>
          <a:prstGeom prst="rect">
            <a:avLst/>
          </a:prstGeom>
          <a:noFill/>
        </p:spPr>
      </p:pic>
      <p:pic>
        <p:nvPicPr>
          <p:cNvPr id="1028" name="Picture 4" descr="C:\Users\TAMARA\Desktop\фото семінарів\s2650572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14612" y="3500437"/>
            <a:ext cx="4071966" cy="305397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285729"/>
            <a:ext cx="7772400" cy="1571635"/>
          </a:xfrm>
        </p:spPr>
        <p:txBody>
          <a:bodyPr>
            <a:normAutofit/>
          </a:bodyPr>
          <a:lstStyle/>
          <a:p>
            <a:pPr algn="ctr"/>
            <a:endParaRPr lang="uk-UA" dirty="0">
              <a:ln w="9000" cmpd="sng">
                <a:solidFill>
                  <a:srgbClr val="FFFF00"/>
                </a:solidFill>
                <a:prstDash val="solid"/>
              </a:ln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214555"/>
            <a:ext cx="7772400" cy="2192346"/>
          </a:xfrm>
        </p:spPr>
        <p:txBody>
          <a:bodyPr/>
          <a:lstStyle/>
          <a:p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TAMARA\Desktop\фото семінарів\s1447637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785794"/>
            <a:ext cx="4195379" cy="2747973"/>
          </a:xfrm>
          <a:prstGeom prst="rect">
            <a:avLst/>
          </a:prstGeom>
          <a:noFill/>
        </p:spPr>
      </p:pic>
      <p:pic>
        <p:nvPicPr>
          <p:cNvPr id="1028" name="Picture 4" descr="E:\семінар почаїв 22.12.16\20161222_1030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929066"/>
            <a:ext cx="3857652" cy="2457468"/>
          </a:xfrm>
          <a:prstGeom prst="rect">
            <a:avLst/>
          </a:prstGeom>
          <a:noFill/>
        </p:spPr>
      </p:pic>
      <p:pic>
        <p:nvPicPr>
          <p:cNvPr id="1029" name="Picture 5" descr="E:\семінар почаїв 22.12.16\20161222_10304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67251" y="4000504"/>
            <a:ext cx="3976639" cy="2385984"/>
          </a:xfrm>
          <a:prstGeom prst="rect">
            <a:avLst/>
          </a:prstGeom>
          <a:noFill/>
        </p:spPr>
      </p:pic>
      <p:pic>
        <p:nvPicPr>
          <p:cNvPr id="1030" name="Picture 6" descr="E:\семінар почаїв 22.12.16\20161222_121705.jpg"/>
          <p:cNvPicPr>
            <a:picLocks noChangeAspect="1" noChangeArrowheads="1"/>
          </p:cNvPicPr>
          <p:nvPr/>
        </p:nvPicPr>
        <p:blipFill>
          <a:blip r:embed="rId5" cstate="print"/>
          <a:srcRect l="12727" r="9091"/>
          <a:stretch>
            <a:fillRect/>
          </a:stretch>
        </p:blipFill>
        <p:spPr bwMode="auto">
          <a:xfrm>
            <a:off x="5072065" y="785794"/>
            <a:ext cx="3357587" cy="2714644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786058"/>
            <a:ext cx="6400800" cy="1785950"/>
          </a:xfrm>
        </p:spPr>
        <p:txBody>
          <a:bodyPr>
            <a:noAutofit/>
          </a:bodyPr>
          <a:lstStyle/>
          <a:p>
            <a:endParaRPr lang="uk-UA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5" name="Picture 2" descr="H:\Семінар фото\IMG_90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81571" y="571481"/>
            <a:ext cx="3905271" cy="3000396"/>
          </a:xfrm>
          <a:prstGeom prst="rect">
            <a:avLst/>
          </a:prstGeom>
          <a:noFill/>
        </p:spPr>
      </p:pic>
      <p:pic>
        <p:nvPicPr>
          <p:cNvPr id="6" name="Picture 6" descr="H:\Семінар фото\IMG_907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36" y="3786190"/>
            <a:ext cx="3718865" cy="2789238"/>
          </a:xfrm>
          <a:prstGeom prst="rect">
            <a:avLst/>
          </a:prstGeom>
          <a:noFill/>
        </p:spPr>
      </p:pic>
      <p:pic>
        <p:nvPicPr>
          <p:cNvPr id="7" name="Picture 5" descr="H:\Семінар фото\IMG_907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85" y="538824"/>
            <a:ext cx="4043939" cy="30330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:\Users\Петр\Pictures\2016-02-19 001\20160219_134612.jpg"/>
          <p:cNvPicPr/>
          <p:nvPr/>
        </p:nvPicPr>
        <p:blipFill>
          <a:blip r:embed="rId2" cstate="print"/>
          <a:srcRect l="3888" r="2644"/>
          <a:stretch>
            <a:fillRect/>
          </a:stretch>
        </p:blipFill>
        <p:spPr bwMode="auto">
          <a:xfrm>
            <a:off x="3786182" y="3286124"/>
            <a:ext cx="4857751" cy="3195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 descr="H:\Семінар фото\IMG_908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235177"/>
            <a:ext cx="4357718" cy="32683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00042"/>
            <a:ext cx="7772400" cy="5000659"/>
          </a:xfrm>
        </p:spPr>
        <p:txBody>
          <a:bodyPr>
            <a:normAutofit fontScale="90000"/>
          </a:bodyPr>
          <a:lstStyle/>
          <a:p>
            <a:pPr algn="l"/>
            <a:r>
              <a:rPr lang="uk-UA" dirty="0" smtClean="0"/>
              <a:t>…</a:t>
            </a:r>
            <a:r>
              <a:rPr lang="uk-UA" sz="3100" dirty="0" smtClean="0"/>
              <a:t>якщо ви хочете бути улюбленим учителем, дбайте про те, щоб вихованцеві було що у вас відкривати. Якщо ж ви кілька років однаковий, якщо минулий день нічого не додав до вашого багатства, ви можете стати обридливим і навіть ненависним… серця й уми юнацтва можна завоювати в наші дні тим сплавом моральної краси та інтелектуального багатства, Який відкриває перед братством все нові і нові якості людини.</a:t>
            </a:r>
            <a:br>
              <a:rPr lang="uk-UA" sz="3100" dirty="0" smtClean="0"/>
            </a:br>
            <a:r>
              <a:rPr lang="uk-UA" sz="3100" dirty="0" smtClean="0"/>
              <a:t>                                                В.О.Сухомлинський</a:t>
            </a:r>
            <a:endParaRPr lang="uk-UA" sz="31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-428652"/>
            <a:ext cx="7772400" cy="6429420"/>
          </a:xfrm>
          <a:ln>
            <a:noFill/>
          </a:ln>
        </p:spPr>
        <p:txBody>
          <a:bodyPr>
            <a:normAutofit/>
          </a:bodyPr>
          <a:lstStyle/>
          <a:p>
            <a:r>
              <a:rPr lang="uk-UA" dirty="0" smtClean="0">
                <a:ln w="9000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latin typeface="Arial Black" pitchFamily="34" charset="0"/>
              </a:rPr>
              <a:t/>
            </a:r>
            <a:br>
              <a:rPr lang="uk-UA" dirty="0" smtClean="0">
                <a:ln w="9000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latin typeface="Arial Black" pitchFamily="34" charset="0"/>
              </a:rPr>
            </a:br>
            <a:r>
              <a:rPr lang="uk-UA" dirty="0" smtClean="0">
                <a:ln w="9000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latin typeface="Arial Black" pitchFamily="34" charset="0"/>
              </a:rPr>
              <a:t/>
            </a:r>
            <a:br>
              <a:rPr lang="uk-UA" dirty="0" smtClean="0">
                <a:ln w="9000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latin typeface="Arial Black" pitchFamily="34" charset="0"/>
              </a:rPr>
            </a:br>
            <a:r>
              <a:rPr lang="uk-UA" dirty="0" smtClean="0">
                <a:ln w="9000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latin typeface="Arial Black" pitchFamily="34" charset="0"/>
              </a:rPr>
              <a:t>Роль самоосвіти у підвищенні професійної компетентності учителя іноземної мови. </a:t>
            </a:r>
            <a:endParaRPr lang="uk-UA" dirty="0">
              <a:ln w="9000" cmpd="sng">
                <a:solidFill>
                  <a:schemeClr val="accent2">
                    <a:lumMod val="50000"/>
                  </a:schemeClr>
                </a:solidFill>
                <a:prstDash val="solid"/>
              </a:ln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4414" y="5462590"/>
            <a:ext cx="6772300" cy="1395410"/>
          </a:xfrm>
        </p:spPr>
        <p:txBody>
          <a:bodyPr/>
          <a:lstStyle/>
          <a:p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42984"/>
            <a:ext cx="7772400" cy="4500593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ln w="9000" cmpd="sng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</a:rPr>
              <a:t>У сучасних умовах учителю, як ніколи, необхідно не тільки по-новому вчити, але й по-новому вчитись, бути у постійному творчому пошуку.</a:t>
            </a:r>
            <a:br>
              <a:rPr lang="uk-UA" dirty="0" smtClean="0">
                <a:ln w="9000" cmpd="sng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</a:rPr>
            </a:br>
            <a:r>
              <a:rPr lang="uk-UA" dirty="0" smtClean="0">
                <a:ln w="9000" cmpd="sng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</a:rPr>
              <a:t/>
            </a:r>
            <a:br>
              <a:rPr lang="uk-UA" dirty="0" smtClean="0">
                <a:ln w="9000" cmpd="sng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</a:rPr>
            </a:br>
            <a:r>
              <a:rPr lang="uk-UA" dirty="0" smtClean="0">
                <a:ln w="9000" cmpd="sng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</a:rPr>
              <a:t>Безперервна освіта педагога - необхідна умова професійної майстерності, готовності до інноваційної діяльності.</a:t>
            </a:r>
            <a:endParaRPr lang="uk-UA" dirty="0">
              <a:ln w="9000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857496"/>
            <a:ext cx="7315224" cy="714380"/>
          </a:xfrm>
        </p:spPr>
        <p:txBody>
          <a:bodyPr>
            <a:noAutofit/>
          </a:bodyPr>
          <a:lstStyle/>
          <a:p>
            <a:r>
              <a:rPr lang="uk-UA" sz="2800" dirty="0" smtClean="0">
                <a:ln w="9000" cmpd="sng">
                  <a:solidFill>
                    <a:srgbClr val="C00000"/>
                  </a:solidFill>
                  <a:prstDash val="solid"/>
                </a:ln>
              </a:rPr>
              <a:t>Компетентність педагога є набором знань, умінь, навичок, здібностей, способів діяльності, що дає можливість педагогу ефективно працювати, сприяє особистому успіху, покращує якість навчально-виховного процесу.</a:t>
            </a:r>
            <a:br>
              <a:rPr lang="uk-UA" sz="2800" dirty="0" smtClean="0">
                <a:ln w="9000" cmpd="sng">
                  <a:solidFill>
                    <a:srgbClr val="C00000"/>
                  </a:solidFill>
                  <a:prstDash val="solid"/>
                </a:ln>
              </a:rPr>
            </a:br>
            <a:r>
              <a:rPr lang="uk-UA" sz="2800" dirty="0" smtClean="0">
                <a:ln w="9000" cmpd="sng">
                  <a:solidFill>
                    <a:srgbClr val="C00000"/>
                  </a:solidFill>
                  <a:prstDash val="solid"/>
                </a:ln>
              </a:rPr>
              <a:t/>
            </a:r>
            <a:br>
              <a:rPr lang="uk-UA" sz="2800" dirty="0" smtClean="0">
                <a:ln w="9000" cmpd="sng">
                  <a:solidFill>
                    <a:srgbClr val="C00000"/>
                  </a:solidFill>
                  <a:prstDash val="solid"/>
                </a:ln>
              </a:rPr>
            </a:br>
            <a:r>
              <a:rPr lang="uk-UA" sz="2800" dirty="0" smtClean="0">
                <a:ln w="9000" cmpd="sng">
                  <a:solidFill>
                    <a:srgbClr val="C00000"/>
                  </a:solidFill>
                  <a:prstDash val="solid"/>
                </a:ln>
              </a:rPr>
              <a:t>Педагогічна компетентність – комплекс якостей особистості, що забезпечує високий рівень самоорганізації професійної діяльності та її результатів.</a:t>
            </a:r>
            <a:endParaRPr lang="uk-UA" sz="2800" dirty="0">
              <a:ln w="9000" cmpd="sng">
                <a:solidFill>
                  <a:srgbClr val="C00000"/>
                </a:solidFill>
                <a:prstDash val="solid"/>
              </a:ln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557986" cy="1685940"/>
          </a:xfrm>
        </p:spPr>
        <p:txBody>
          <a:bodyPr/>
          <a:lstStyle/>
          <a:p>
            <a:r>
              <a:rPr lang="uk-UA" dirty="0" smtClean="0"/>
              <a:t>.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00042"/>
            <a:ext cx="7772400" cy="5715039"/>
          </a:xfrm>
        </p:spPr>
        <p:txBody>
          <a:bodyPr>
            <a:normAutofit fontScale="90000"/>
          </a:bodyPr>
          <a:lstStyle/>
          <a:p>
            <a:pPr algn="l"/>
            <a:r>
              <a:rPr lang="uk-UA" sz="3100" dirty="0" smtClean="0"/>
              <a:t>Самоосвітня діяльність як сукупність декількох     </a:t>
            </a:r>
            <a:r>
              <a:rPr lang="uk-UA" sz="3100" dirty="0" err="1" smtClean="0"/>
              <a:t>“само-”</a:t>
            </a:r>
            <a:r>
              <a:rPr lang="uk-UA" sz="3100" dirty="0" smtClean="0"/>
              <a:t>:</a:t>
            </a:r>
            <a:br>
              <a:rPr lang="uk-UA" sz="3100" dirty="0" smtClean="0"/>
            </a:br>
            <a:r>
              <a:rPr lang="uk-UA" sz="2200" dirty="0" smtClean="0"/>
              <a:t/>
            </a:r>
            <a:br>
              <a:rPr lang="uk-UA" sz="2200" dirty="0" smtClean="0"/>
            </a:br>
            <a:r>
              <a:rPr lang="uk-UA" sz="2200" dirty="0" smtClean="0"/>
              <a:t>- самооцінка – вміння оцінювати свої можливості;</a:t>
            </a:r>
            <a:br>
              <a:rPr lang="uk-UA" sz="2200" dirty="0" smtClean="0"/>
            </a:br>
            <a:r>
              <a:rPr lang="uk-UA" sz="2200" dirty="0" smtClean="0"/>
              <a:t>- </a:t>
            </a:r>
            <a:r>
              <a:rPr lang="uk-UA" sz="2200" dirty="0" err="1" smtClean="0"/>
              <a:t>самооблік</a:t>
            </a:r>
            <a:r>
              <a:rPr lang="uk-UA" sz="2200" dirty="0" smtClean="0"/>
              <a:t> – вміння брати до уваги наявність своїх якостей;</a:t>
            </a:r>
            <a:br>
              <a:rPr lang="uk-UA" sz="2200" dirty="0" smtClean="0"/>
            </a:br>
            <a:r>
              <a:rPr lang="uk-UA" sz="2200" dirty="0" smtClean="0"/>
              <a:t>- самовизначення – вміння вибрати своє місце в житті, суспільстві, усвідомлювати свої інтереси;</a:t>
            </a:r>
            <a:br>
              <a:rPr lang="uk-UA" sz="2200" dirty="0" smtClean="0"/>
            </a:br>
            <a:r>
              <a:rPr lang="uk-UA" sz="2200" dirty="0" smtClean="0"/>
              <a:t>- самоорганізація – вміння знайти джерело пізнання й адекватні своїм можливостям форми самоосвіти, планувати, організовувати робоче місце та діяльність;</a:t>
            </a:r>
            <a:br>
              <a:rPr lang="uk-UA" sz="2200" dirty="0" smtClean="0"/>
            </a:br>
            <a:r>
              <a:rPr lang="uk-UA" sz="2200" dirty="0" smtClean="0"/>
              <a:t>-  самореалізація – реалізація особистістю своїх можливостей;</a:t>
            </a:r>
            <a:br>
              <a:rPr lang="uk-UA" sz="2200" dirty="0" smtClean="0"/>
            </a:br>
            <a:r>
              <a:rPr lang="uk-UA" sz="2200" dirty="0" smtClean="0"/>
              <a:t>- самокритичність – вміння критично оцінювати перевагу та недоліки власної роботи;</a:t>
            </a:r>
            <a:br>
              <a:rPr lang="uk-UA" sz="2200" dirty="0" smtClean="0"/>
            </a:br>
            <a:r>
              <a:rPr lang="uk-UA" sz="2200" dirty="0" smtClean="0"/>
              <a:t> - самоконтроль – здатність контролювати свою діяльність;</a:t>
            </a:r>
            <a:br>
              <a:rPr lang="uk-UA" sz="2200" dirty="0" smtClean="0"/>
            </a:br>
            <a:r>
              <a:rPr lang="uk-UA" sz="2200" dirty="0" smtClean="0"/>
              <a:t>- саморозвиток – результат самоосвіти.</a:t>
            </a: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85728"/>
            <a:ext cx="7772400" cy="6286543"/>
          </a:xfrm>
        </p:spPr>
        <p:txBody>
          <a:bodyPr>
            <a:normAutofit/>
          </a:bodyPr>
          <a:lstStyle/>
          <a:p>
            <a:pPr algn="just"/>
            <a:r>
              <a:rPr lang="uk-UA" sz="3200" dirty="0" smtClean="0">
                <a:ln w="9000" cmpd="sng">
                  <a:solidFill>
                    <a:srgbClr val="0070C0"/>
                  </a:solidFill>
                  <a:prstDash val="solid"/>
                </a:ln>
              </a:rPr>
              <a:t>Самоосвітня діяльність педагога включає:</a:t>
            </a:r>
            <a:br>
              <a:rPr lang="uk-UA" sz="3200" dirty="0" smtClean="0">
                <a:ln w="9000" cmpd="sng">
                  <a:solidFill>
                    <a:srgbClr val="0070C0"/>
                  </a:solidFill>
                  <a:prstDash val="solid"/>
                </a:ln>
              </a:rPr>
            </a:br>
            <a:r>
              <a:rPr lang="uk-UA" sz="3200" dirty="0" smtClean="0">
                <a:ln w="9000" cmpd="sng">
                  <a:solidFill>
                    <a:srgbClr val="0070C0"/>
                  </a:solidFill>
                  <a:prstDash val="solid"/>
                </a:ln>
              </a:rPr>
              <a:t>- науково-дослідницьку роботу з проблемою;</a:t>
            </a:r>
            <a:br>
              <a:rPr lang="uk-UA" sz="3200" dirty="0" smtClean="0">
                <a:ln w="9000" cmpd="sng">
                  <a:solidFill>
                    <a:srgbClr val="0070C0"/>
                  </a:solidFill>
                  <a:prstDash val="solid"/>
                </a:ln>
              </a:rPr>
            </a:br>
            <a:r>
              <a:rPr lang="uk-UA" sz="3200" dirty="0" smtClean="0">
                <a:ln w="9000" cmpd="sng">
                  <a:solidFill>
                    <a:srgbClr val="0070C0"/>
                  </a:solidFill>
                  <a:prstDash val="solid"/>
                </a:ln>
              </a:rPr>
              <a:t>- вивчення наукової, методичної та  </a:t>
            </a:r>
            <a:br>
              <a:rPr lang="uk-UA" sz="3200" dirty="0" smtClean="0">
                <a:ln w="9000" cmpd="sng">
                  <a:solidFill>
                    <a:srgbClr val="0070C0"/>
                  </a:solidFill>
                  <a:prstDash val="solid"/>
                </a:ln>
              </a:rPr>
            </a:br>
            <a:r>
              <a:rPr lang="uk-UA" sz="3200" dirty="0" smtClean="0">
                <a:ln w="9000" cmpd="sng">
                  <a:solidFill>
                    <a:srgbClr val="0070C0"/>
                  </a:solidFill>
                  <a:prstDash val="solid"/>
                </a:ln>
              </a:rPr>
              <a:t>                  навчальної літератури;</a:t>
            </a:r>
            <a:br>
              <a:rPr lang="uk-UA" sz="3200" dirty="0" smtClean="0">
                <a:ln w="9000" cmpd="sng">
                  <a:solidFill>
                    <a:srgbClr val="0070C0"/>
                  </a:solidFill>
                  <a:prstDash val="solid"/>
                </a:ln>
              </a:rPr>
            </a:br>
            <a:r>
              <a:rPr lang="uk-UA" sz="3200" dirty="0" smtClean="0">
                <a:ln w="9000" cmpd="sng">
                  <a:solidFill>
                    <a:srgbClr val="0070C0"/>
                  </a:solidFill>
                  <a:prstDash val="solid"/>
                </a:ln>
              </a:rPr>
              <a:t>- участь у колективних і групових формах </a:t>
            </a:r>
            <a:r>
              <a:rPr lang="uk-UA" sz="3200" dirty="0" smtClean="0">
                <a:ln w="9000" cmpd="sng">
                  <a:solidFill>
                    <a:srgbClr val="0070C0"/>
                  </a:solidFill>
                  <a:prstDash val="solid"/>
                </a:ln>
              </a:rPr>
              <a:t>методичної </a:t>
            </a:r>
            <a:r>
              <a:rPr lang="uk-UA" sz="3200" dirty="0" smtClean="0">
                <a:ln w="9000" cmpd="sng">
                  <a:solidFill>
                    <a:srgbClr val="0070C0"/>
                  </a:solidFill>
                  <a:prstDash val="solid"/>
                </a:ln>
              </a:rPr>
              <a:t>роботи;</a:t>
            </a:r>
            <a:br>
              <a:rPr lang="uk-UA" sz="3200" dirty="0" smtClean="0">
                <a:ln w="9000" cmpd="sng">
                  <a:solidFill>
                    <a:srgbClr val="0070C0"/>
                  </a:solidFill>
                  <a:prstDash val="solid"/>
                </a:ln>
              </a:rPr>
            </a:br>
            <a:r>
              <a:rPr lang="uk-UA" sz="3200" dirty="0" smtClean="0">
                <a:ln w="9000" cmpd="sng">
                  <a:solidFill>
                    <a:srgbClr val="0070C0"/>
                  </a:solidFill>
                  <a:prstDash val="solid"/>
                </a:ln>
              </a:rPr>
              <a:t>- вивчення досвіду своїх колег;</a:t>
            </a:r>
            <a:br>
              <a:rPr lang="uk-UA" sz="3200" dirty="0" smtClean="0">
                <a:ln w="9000" cmpd="sng">
                  <a:solidFill>
                    <a:srgbClr val="0070C0"/>
                  </a:solidFill>
                  <a:prstDash val="solid"/>
                </a:ln>
              </a:rPr>
            </a:br>
            <a:r>
              <a:rPr lang="uk-UA" sz="3200" dirty="0" smtClean="0">
                <a:ln w="9000" cmpd="sng">
                  <a:solidFill>
                    <a:srgbClr val="0070C0"/>
                  </a:solidFill>
                  <a:prstDash val="solid"/>
                </a:ln>
              </a:rPr>
              <a:t>- теоретичну роботу і практичну апробацію особистих матеріалів.</a:t>
            </a:r>
            <a:endParaRPr lang="uk-UA" sz="3200" dirty="0">
              <a:ln w="9000" cmpd="sng">
                <a:solidFill>
                  <a:srgbClr val="0070C0"/>
                </a:solidFill>
                <a:prstDash val="solid"/>
              </a:ln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0166" y="2000240"/>
            <a:ext cx="6400800" cy="1752600"/>
          </a:xfrm>
        </p:spPr>
        <p:txBody>
          <a:bodyPr/>
          <a:lstStyle/>
          <a:p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57166"/>
            <a:ext cx="7772400" cy="5857915"/>
          </a:xfrm>
        </p:spPr>
        <p:txBody>
          <a:bodyPr>
            <a:normAutofit fontScale="90000"/>
          </a:bodyPr>
          <a:lstStyle/>
          <a:p>
            <a:pPr algn="l"/>
            <a:r>
              <a:rPr lang="uk-UA" sz="4000" dirty="0" smtClean="0"/>
              <a:t>Результат самоосвіти може подаватися у різній формі:</a:t>
            </a:r>
            <a:br>
              <a:rPr lang="uk-UA" sz="4000" dirty="0" smtClean="0"/>
            </a:br>
            <a:r>
              <a:rPr lang="uk-UA" sz="3600" dirty="0" smtClean="0"/>
              <a:t/>
            </a:r>
            <a:br>
              <a:rPr lang="uk-UA" sz="3600" dirty="0" smtClean="0"/>
            </a:br>
            <a:r>
              <a:rPr lang="uk-UA" sz="3600" dirty="0" smtClean="0"/>
              <a:t>- доповіді, виступи на семінарі, методичному об'єднанні;</a:t>
            </a:r>
            <a:br>
              <a:rPr lang="uk-UA" sz="3600" dirty="0" smtClean="0"/>
            </a:br>
            <a:r>
              <a:rPr lang="uk-UA" sz="3600" dirty="0" smtClean="0"/>
              <a:t>- методичного посібника;</a:t>
            </a:r>
            <a:br>
              <a:rPr lang="uk-UA" sz="3600" dirty="0" smtClean="0"/>
            </a:br>
            <a:r>
              <a:rPr lang="uk-UA" sz="3600" dirty="0" smtClean="0"/>
              <a:t>- статті до фахового видання;</a:t>
            </a:r>
            <a:br>
              <a:rPr lang="uk-UA" sz="3600" dirty="0" smtClean="0"/>
            </a:br>
            <a:r>
              <a:rPr lang="uk-UA" sz="3600" dirty="0" smtClean="0"/>
              <a:t>- дидактичного матеріалу;</a:t>
            </a:r>
            <a:br>
              <a:rPr lang="uk-UA" sz="3600" dirty="0" smtClean="0"/>
            </a:br>
            <a:r>
              <a:rPr lang="uk-UA" sz="3600" dirty="0" smtClean="0"/>
              <a:t>- науково-методичної розробки;</a:t>
            </a:r>
            <a:br>
              <a:rPr lang="uk-UA" sz="3600" dirty="0" smtClean="0"/>
            </a:br>
            <a:r>
              <a:rPr lang="uk-UA" sz="3600" dirty="0" smtClean="0"/>
              <a:t>- проекту;</a:t>
            </a:r>
            <a:br>
              <a:rPr lang="uk-UA" sz="3600" dirty="0" smtClean="0"/>
            </a:br>
            <a:r>
              <a:rPr lang="uk-UA" sz="3600" dirty="0" smtClean="0"/>
              <a:t>- методичного </a:t>
            </a:r>
            <a:r>
              <a:rPr lang="uk-UA" sz="3600" dirty="0" err="1" smtClean="0"/>
              <a:t>портфоліо</a:t>
            </a:r>
            <a:r>
              <a:rPr lang="uk-UA" sz="3600" dirty="0" smtClean="0"/>
              <a:t>.</a:t>
            </a: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357166"/>
            <a:ext cx="7772400" cy="1470025"/>
          </a:xfrm>
        </p:spPr>
        <p:txBody>
          <a:bodyPr/>
          <a:lstStyle/>
          <a:p>
            <a:r>
              <a:rPr lang="uk-UA" dirty="0" smtClean="0"/>
              <a:t>Нові засоби самоосвіти</a:t>
            </a: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1571612"/>
            <a:ext cx="8358246" cy="4714908"/>
          </a:xfrm>
        </p:spPr>
        <p:txBody>
          <a:bodyPr>
            <a:normAutofit lnSpcReduction="10000"/>
          </a:bodyPr>
          <a:lstStyle/>
          <a:p>
            <a:pPr algn="l">
              <a:buFontTx/>
              <a:buChar char="-"/>
            </a:pPr>
            <a:r>
              <a:rPr lang="uk-UA" dirty="0" smtClean="0">
                <a:ln w="12700">
                  <a:solidFill>
                    <a:srgbClr val="FF0000"/>
                  </a:solidFill>
                  <a:prstDash val="solid"/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Розробка електронних уроків, посібників, тощо;</a:t>
            </a:r>
          </a:p>
          <a:p>
            <a:pPr algn="l">
              <a:buFontTx/>
              <a:buChar char="-"/>
            </a:pPr>
            <a:r>
              <a:rPr lang="uk-UA" dirty="0" smtClean="0">
                <a:ln w="12700">
                  <a:solidFill>
                    <a:srgbClr val="FF0000"/>
                  </a:solidFill>
                  <a:prstDash val="solid"/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Розробка пакету тестового матеріалу в електронному вигляді;</a:t>
            </a:r>
          </a:p>
          <a:p>
            <a:pPr algn="l">
              <a:buFontTx/>
              <a:buChar char="-"/>
            </a:pPr>
            <a:r>
              <a:rPr lang="uk-UA" dirty="0" smtClean="0">
                <a:ln w="12700">
                  <a:solidFill>
                    <a:srgbClr val="FF0000"/>
                  </a:solidFill>
                  <a:prstDash val="solid"/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Комплект дидактичного матеріалу з предмета;</a:t>
            </a:r>
          </a:p>
          <a:p>
            <a:pPr algn="l">
              <a:buFontTx/>
              <a:buChar char="-"/>
            </a:pPr>
            <a:r>
              <a:rPr lang="uk-UA" dirty="0" smtClean="0">
                <a:ln w="12700">
                  <a:solidFill>
                    <a:srgbClr val="FF0000"/>
                  </a:solidFill>
                  <a:prstDash val="solid"/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Розробка навчальних проектів;</a:t>
            </a:r>
          </a:p>
          <a:p>
            <a:pPr algn="l">
              <a:buFontTx/>
              <a:buChar char="-"/>
            </a:pPr>
            <a:r>
              <a:rPr lang="uk-UA" dirty="0" smtClean="0">
                <a:ln w="12700">
                  <a:solidFill>
                    <a:srgbClr val="FF0000"/>
                  </a:solidFill>
                  <a:prstDash val="solid"/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Проект особистої методичної </a:t>
            </a:r>
            <a:r>
              <a:rPr lang="uk-UA" dirty="0" err="1" smtClean="0">
                <a:ln w="12700">
                  <a:solidFill>
                    <a:srgbClr val="FF0000"/>
                  </a:solidFill>
                  <a:prstDash val="solid"/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веб-сторінки</a:t>
            </a:r>
            <a:r>
              <a:rPr lang="uk-UA" dirty="0" smtClean="0">
                <a:ln w="12700">
                  <a:solidFill>
                    <a:srgbClr val="FF0000"/>
                  </a:solidFill>
                  <a:prstDash val="solid"/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;</a:t>
            </a:r>
          </a:p>
          <a:p>
            <a:pPr algn="l">
              <a:buFontTx/>
              <a:buChar char="-"/>
            </a:pPr>
            <a:r>
              <a:rPr lang="uk-UA" dirty="0" smtClean="0">
                <a:ln w="12700">
                  <a:solidFill>
                    <a:srgbClr val="FF0000"/>
                  </a:solidFill>
                  <a:prstDash val="solid"/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База даних питань і задач з предмета.</a:t>
            </a:r>
          </a:p>
          <a:p>
            <a:pPr algn="l">
              <a:buFontTx/>
              <a:buChar char="-"/>
            </a:pPr>
            <a:endParaRPr lang="uk-UA" dirty="0">
              <a:ln w="12700">
                <a:solidFill>
                  <a:srgbClr val="FF0000"/>
                </a:solidFill>
                <a:prstDash val="solid"/>
              </a:ln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57166"/>
            <a:ext cx="7772400" cy="5572163"/>
          </a:xfrm>
        </p:spPr>
        <p:txBody>
          <a:bodyPr>
            <a:normAutofit fontScale="90000"/>
          </a:bodyPr>
          <a:lstStyle/>
          <a:p>
            <a:pPr algn="l"/>
            <a:r>
              <a:rPr lang="uk-UA" sz="2800" i="1" dirty="0" smtClean="0"/>
              <a:t>види діяльності, що сприяють професійному зростанню вчителя іноземної мови: </a:t>
            </a:r>
            <a:r>
              <a:rPr lang="uk-UA" sz="2800" dirty="0" smtClean="0"/>
              <a:t/>
            </a:r>
            <a:br>
              <a:rPr lang="uk-UA" sz="2800" dirty="0" smtClean="0"/>
            </a:br>
            <a:r>
              <a:rPr lang="uk-UA" sz="2200" dirty="0" smtClean="0"/>
              <a:t/>
            </a:r>
            <a:br>
              <a:rPr lang="uk-UA" sz="2200" dirty="0" smtClean="0"/>
            </a:br>
            <a:r>
              <a:rPr lang="uk-UA" sz="2700" dirty="0" smtClean="0"/>
              <a:t>- систематичний перегляд телепередач, слухання радіопередач на англійській та німецькій мовах;</a:t>
            </a:r>
            <a:br>
              <a:rPr lang="uk-UA" sz="2700" dirty="0" smtClean="0"/>
            </a:br>
            <a:r>
              <a:rPr lang="uk-UA" sz="2700" dirty="0" smtClean="0"/>
              <a:t>- читання методичної, педагогічної та предметної літератури;</a:t>
            </a:r>
            <a:br>
              <a:rPr lang="uk-UA" sz="2700" dirty="0" smtClean="0"/>
            </a:br>
            <a:r>
              <a:rPr lang="uk-UA" sz="2700" dirty="0" smtClean="0"/>
              <a:t>- знаходження в Інтернеті інформації з методики викладання предметів, педагогіки, психології, педагогічних технологій;</a:t>
            </a:r>
            <a:br>
              <a:rPr lang="uk-UA" sz="2700" dirty="0" smtClean="0"/>
            </a:br>
            <a:r>
              <a:rPr lang="uk-UA" sz="2700" dirty="0" smtClean="0"/>
              <a:t>- добірка </a:t>
            </a:r>
            <a:r>
              <a:rPr lang="uk-UA" sz="2700" dirty="0" err="1" smtClean="0"/>
              <a:t>олімпіадних</a:t>
            </a:r>
            <a:r>
              <a:rPr lang="uk-UA" sz="2700" dirty="0" smtClean="0"/>
              <a:t> завдань, тестів, питань ЗНО  та інших завдань підвищеної складності або нестандартної форми з англійської та німецької мов;</a:t>
            </a:r>
            <a:br>
              <a:rPr lang="uk-UA" sz="2700" dirty="0" smtClean="0"/>
            </a:br>
            <a:endParaRPr lang="uk-UA" sz="27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500034" y="5638800"/>
            <a:ext cx="7272366" cy="790596"/>
          </a:xfrm>
        </p:spPr>
        <p:txBody>
          <a:bodyPr/>
          <a:lstStyle/>
          <a:p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zellllennnni564312">
  <a:themeElements>
    <a:clrScheme name="Mod">
      <a:dk1>
        <a:sysClr val="windowText" lastClr="000000"/>
      </a:dk1>
      <a:lt1>
        <a:sysClr val="window" lastClr="FFFFFF"/>
      </a:lt1>
      <a:dk2>
        <a:srgbClr val="065218"/>
      </a:dk2>
      <a:lt2>
        <a:srgbClr val="EDF3AE"/>
      </a:lt2>
      <a:accent1>
        <a:srgbClr val="8FCB17"/>
      </a:accent1>
      <a:accent2>
        <a:srgbClr val="769F11"/>
      </a:accent2>
      <a:accent3>
        <a:srgbClr val="D4E336"/>
      </a:accent3>
      <a:accent4>
        <a:srgbClr val="0C8228"/>
      </a:accent4>
      <a:accent5>
        <a:srgbClr val="C0EDA8"/>
      </a:accent5>
      <a:accent6>
        <a:srgbClr val="3B4F18"/>
      </a:accent6>
      <a:hlink>
        <a:srgbClr val="0A6A21"/>
      </a:hlink>
      <a:folHlink>
        <a:srgbClr val="406EA5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zellllennnni564312</Template>
  <TotalTime>399</TotalTime>
  <Words>398</Words>
  <Application>Microsoft Office PowerPoint</Application>
  <PresentationFormat>Экран (4:3)</PresentationFormat>
  <Paragraphs>64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zellllennnni564312</vt:lpstr>
      <vt:lpstr>Кременецький районний методичний кабінет  Підвищення професійного рівня учителів як передумова покращення якості іншомовної освіти:  з досвіду роботи Кременецького РМК</vt:lpstr>
      <vt:lpstr>  Роль самоосвіти у підвищенні професійної компетентності учителя іноземної мови. </vt:lpstr>
      <vt:lpstr>У сучасних умовах учителю, як ніколи, необхідно не тільки по-новому вчити, але й по-новому вчитись, бути у постійному творчому пошуку.  Безперервна освіта педагога - необхідна умова професійної майстерності, готовності до інноваційної діяльності.</vt:lpstr>
      <vt:lpstr>Компетентність педагога є набором знань, умінь, навичок, здібностей, способів діяльності, що дає можливість педагогу ефективно працювати, сприяє особистому успіху, покращує якість навчально-виховного процесу.  Педагогічна компетентність – комплекс якостей особистості, що забезпечує високий рівень самоорганізації професійної діяльності та її результатів.</vt:lpstr>
      <vt:lpstr>Самоосвітня діяльність як сукупність декількох     “само-”:  - самооцінка – вміння оцінювати свої можливості; - самооблік – вміння брати до уваги наявність своїх якостей; - самовизначення – вміння вибрати своє місце в житті, суспільстві, усвідомлювати свої інтереси; - самоорганізація – вміння знайти джерело пізнання й адекватні своїм можливостям форми самоосвіти, планувати, організовувати робоче місце та діяльність; -  самореалізація – реалізація особистістю своїх можливостей; - самокритичність – вміння критично оцінювати перевагу та недоліки власної роботи;  - самоконтроль – здатність контролювати свою діяльність; - саморозвиток – результат самоосвіти. </vt:lpstr>
      <vt:lpstr>Самоосвітня діяльність педагога включає: - науково-дослідницьку роботу з проблемою; - вивчення наукової, методичної та                     навчальної літератури; - участь у колективних і групових формах методичної роботи; - вивчення досвіду своїх колег; - теоретичну роботу і практичну апробацію особистих матеріалів.</vt:lpstr>
      <vt:lpstr>Результат самоосвіти може подаватися у різній формі:  - доповіді, виступи на семінарі, методичному об'єднанні; - методичного посібника; - статті до фахового видання; - дидактичного матеріалу; - науково-методичної розробки; - проекту; - методичного портфоліо. </vt:lpstr>
      <vt:lpstr>Нові засоби самоосвіти</vt:lpstr>
      <vt:lpstr>види діяльності, що сприяють професійному зростанню вчителя іноземної мови:   - систематичний перегляд телепередач, слухання радіопередач на англійській та німецькій мовах; - читання методичної, педагогічної та предметної літератури; - знаходження в Інтернеті інформації з методики викладання предметів, педагогіки, психології, педагогічних технологій; - добірка олімпіадних завдань, тестів, питань ЗНО  та інших завдань підвищеної складності або нестандартної форми з англійської та німецької мов; </vt:lpstr>
      <vt:lpstr>- відвідування семінарів, тренінгів, конференцій, уроків колег; - дискусії, наради, обмін досвідом з колегами; - систематичне проходження курсів підвищення кваліфікації; - організація гурткової та позакласної діяльності з предмету; - використання інформаційно-комп’ютерних технологій; - відвідування предметних виставок та тематичних екскурсій з предмета при проходженні курсів; - спілкування з колегами в школі, районі, області та  в Інтернеті; - подорожі за кордон. </vt:lpstr>
      <vt:lpstr>мотиви, які спонукають вчителів до самоосвіти:     бажання творчості, зміни, що відбуваються в житті суспільства, конкуренція,  громадська думка, матеріальне стимулювання,  інтерес. </vt:lpstr>
      <vt:lpstr>Якісний склад вчителів іноземної мови загальноосвітніх навчальних закладів кременецького району</vt:lpstr>
      <vt:lpstr>Стаж педагогічної роботи:  </vt:lpstr>
      <vt:lpstr>Районні методичні об′єднання та семінарські заняття вчителів іноземної мови</vt:lpstr>
      <vt:lpstr>Слайд 15</vt:lpstr>
      <vt:lpstr>Слайд 16</vt:lpstr>
      <vt:lpstr>Слайд 17</vt:lpstr>
      <vt:lpstr>Слайд 18</vt:lpstr>
      <vt:lpstr>…якщо ви хочете бути улюбленим учителем, дбайте про те, щоб вихованцеві було що у вас відкривати. Якщо ж ви кілька років однаковий, якщо минулий день нічого не додав до вашого багатства, ви можете стати обридливим і навіть ненависним… серця й уми юнацтва можна завоювати в наші дні тим сплавом моральної краси та інтелектуального багатства, Який відкриває перед братством все нові і нові якості людини.                                                 В.О.Сухомлинський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Якісний склад педагогічних працівників загальноосвітніх навчальних закладів району</dc:title>
  <dc:creator>TAMARA</dc:creator>
  <cp:lastModifiedBy>Петр</cp:lastModifiedBy>
  <cp:revision>37</cp:revision>
  <dcterms:created xsi:type="dcterms:W3CDTF">2017-03-23T14:17:11Z</dcterms:created>
  <dcterms:modified xsi:type="dcterms:W3CDTF">2017-04-16T21:07:20Z</dcterms:modified>
</cp:coreProperties>
</file>