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FFCC66"/>
    <a:srgbClr val="FF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E71C-46A6-4241-8044-6C734DB7F6AF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93CF-D70C-4E98-9874-53EF2ACB2E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49275"/>
            <a:ext cx="21605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88913"/>
            <a:ext cx="7019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b="1">
                <a:solidFill>
                  <a:schemeClr val="tx2"/>
                </a:solidFill>
                <a:latin typeface="Comic Sans MS" pitchFamily="66" charset="0"/>
              </a:rPr>
              <a:t>Кременецька спеціалізована школа </a:t>
            </a:r>
            <a:br>
              <a:rPr lang="uk-UA" sz="2400" b="1">
                <a:solidFill>
                  <a:schemeClr val="tx2"/>
                </a:solidFill>
                <a:latin typeface="Comic Sans MS" pitchFamily="66" charset="0"/>
              </a:rPr>
            </a:br>
            <a:r>
              <a:rPr lang="uk-UA" sz="2400" b="1">
                <a:solidFill>
                  <a:schemeClr val="tx2"/>
                </a:solidFill>
                <a:latin typeface="Comic Sans MS" pitchFamily="66" charset="0"/>
              </a:rPr>
              <a:t>І-ІІІ ступенів №2</a:t>
            </a:r>
            <a:endParaRPr lang="ru-RU" sz="2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0825" y="2060575"/>
            <a:ext cx="5326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5400" b="1">
                <a:solidFill>
                  <a:srgbClr val="CC0000"/>
                </a:solidFill>
                <a:latin typeface="Monotype Corsiva" pitchFamily="66" charset="0"/>
              </a:rPr>
              <a:t>П О Р Т Ф О Л І О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0825" y="3789363"/>
            <a:ext cx="627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400" b="1" i="1">
                <a:latin typeface="Times New Roman" pitchFamily="18" charset="0"/>
              </a:rPr>
              <a:t>СТЕПАНЮК НАТАЛІЇ ВОЛОДИМИРІВНИ,</a:t>
            </a:r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uk-UA" sz="2400" b="1" i="1">
                <a:latin typeface="Times New Roman" pitchFamily="18" charset="0"/>
              </a:rPr>
              <a:t>учителя німецької мови, </a:t>
            </a:r>
            <a:endParaRPr lang="en-US" sz="2400" b="1" i="1">
              <a:latin typeface="Times New Roman" pitchFamily="18" charset="0"/>
            </a:endParaRPr>
          </a:p>
          <a:p>
            <a:pPr algn="ctr"/>
            <a:r>
              <a:rPr lang="uk-UA" sz="2400" b="1" i="1">
                <a:latin typeface="Times New Roman" pitchFamily="18" charset="0"/>
              </a:rPr>
              <a:t>заступника директора з іноземних 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89288" y="360363"/>
            <a:ext cx="3086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400" b="1" i="1">
                <a:latin typeface="Times New Roman" pitchFamily="18" charset="0"/>
              </a:rPr>
              <a:t>Методична скринька</a:t>
            </a:r>
            <a:endParaRPr lang="ru-RU" sz="2400">
              <a:latin typeface="Times New Roman" pitchFamily="18" charset="0"/>
            </a:endParaRPr>
          </a:p>
          <a:p>
            <a:pPr algn="ctr"/>
            <a:r>
              <a:rPr lang="uk-UA" b="1" i="1"/>
              <a:t>Робота у ММО, НМЛ</a:t>
            </a:r>
          </a:p>
        </p:txBody>
      </p:sp>
      <p:graphicFrame>
        <p:nvGraphicFramePr>
          <p:cNvPr id="4" name="Group 124"/>
          <p:cNvGraphicFramePr>
            <a:graphicFrameLocks noGrp="1"/>
          </p:cNvGraphicFramePr>
          <p:nvPr/>
        </p:nvGraphicFramePr>
        <p:xfrm>
          <a:off x="827088" y="1125538"/>
          <a:ext cx="7561262" cy="4511040"/>
        </p:xfrm>
        <a:graphic>
          <a:graphicData uri="http://schemas.openxmlformats.org/drawingml/2006/table">
            <a:tbl>
              <a:tblPr/>
              <a:tblGrid>
                <a:gridCol w="576262"/>
                <a:gridCol w="2592388"/>
                <a:gridCol w="3455987"/>
                <a:gridCol w="9366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Рік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Рівень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Проблема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 участі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2013/2014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Шкільне методичне об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єднання   учителів іноземних мов.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”Стимулювання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творчої  активності учнів на уроках іноземних мов  шляхом використання 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ейдетики”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2013/2014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Авторська творча майстерня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Учителів німецької мови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“Формування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соціокультурної компетенції учнів засобами технології розвитку критичного 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мислення”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2013/2014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Міське методичне об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єднання   учителів іноземних мов.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“Формування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соціокультурної компетенції учнів. Приклади та класифікації лексичного 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матеріалу”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Учасник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2014/2015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Районне  методичне  об’єднання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вчителів німецької мови</a:t>
                      </a: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Формування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соціокультурної компетенції учнів засобами технології розвитку критичного 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мислення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Розкриття поняття ТРКМ та застосування в процесі вивчення іноземних мов.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27088" y="476250"/>
            <a:ext cx="81147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800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Участь у методичних та предметних тижнях</a:t>
            </a:r>
            <a:endParaRPr lang="ru-RU" sz="2800" dirty="0"/>
          </a:p>
          <a:p>
            <a:pPr algn="ctr" eaLnBrk="0" hangingPunct="0"/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</a:rPr>
              <a:t>010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-201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1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 i="1" dirty="0" err="1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навч.рік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                  </a:t>
            </a:r>
            <a:endParaRPr lang="uk-UA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650" y="1773238"/>
            <a:ext cx="7200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 i="1"/>
              <a:t>Участь  у предметному тижні  “</a:t>
            </a:r>
            <a:r>
              <a:rPr lang="de-DE" b="1" i="1"/>
              <a:t>Am Tag der deutschen Sprache</a:t>
            </a:r>
            <a:r>
              <a:rPr lang="uk-UA" b="1" i="1"/>
              <a:t>” та організація імпровізованої мандрівки-проекту  “</a:t>
            </a:r>
            <a:r>
              <a:rPr lang="de-DE" b="1" i="1"/>
              <a:t>In Deutschland unterwegs</a:t>
            </a:r>
            <a:r>
              <a:rPr lang="uk-UA" b="1" i="1"/>
              <a:t>”.</a:t>
            </a:r>
            <a:r>
              <a:rPr lang="uk-UA"/>
              <a:t> </a:t>
            </a:r>
          </a:p>
        </p:txBody>
      </p:sp>
      <p:pic>
        <p:nvPicPr>
          <p:cNvPr id="5" name="Picture 11" descr="DSC02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9268">
            <a:off x="323850" y="2997200"/>
            <a:ext cx="35290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3644900"/>
            <a:ext cx="2409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DSC024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2405">
            <a:off x="4284663" y="2781300"/>
            <a:ext cx="30607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 descr="DSC024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668838"/>
            <a:ext cx="291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7088" y="476250"/>
            <a:ext cx="81147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800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Участь у методичних та предметних тижнях</a:t>
            </a:r>
            <a:endParaRPr lang="ru-RU" sz="2800" dirty="0"/>
          </a:p>
          <a:p>
            <a:pPr algn="ctr" eaLnBrk="0" hangingPunct="0"/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</a:rPr>
              <a:t>11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-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2012 </a:t>
            </a:r>
            <a:r>
              <a:rPr lang="uk-UA" b="1" i="1" dirty="0" err="1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навч.рік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                  </a:t>
            </a:r>
            <a:endParaRPr lang="uk-UA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6013" y="1612900"/>
            <a:ext cx="5184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800" b="1" i="1">
                <a:latin typeface="Monotype Corsiva" pitchFamily="66" charset="0"/>
              </a:rPr>
              <a:t>Постановка музичної вистави, казки на сучасний лад “</a:t>
            </a:r>
            <a:r>
              <a:rPr lang="de-DE" sz="2800" b="1" i="1">
                <a:latin typeface="Monotype Corsiva" pitchFamily="66" charset="0"/>
              </a:rPr>
              <a:t>Aschenputtelino</a:t>
            </a:r>
            <a:r>
              <a:rPr lang="uk-UA" sz="2800" b="1" i="1">
                <a:latin typeface="Monotype Corsiva" pitchFamily="66" charset="0"/>
              </a:rPr>
              <a:t>”</a:t>
            </a:r>
          </a:p>
        </p:txBody>
      </p:sp>
      <p:pic>
        <p:nvPicPr>
          <p:cNvPr id="5" name="Picture 7" descr="P2131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492375"/>
            <a:ext cx="5400675" cy="3754438"/>
          </a:xfrm>
          <a:prstGeom prst="rect">
            <a:avLst/>
          </a:prstGeom>
          <a:noFill/>
        </p:spPr>
      </p:pic>
      <p:pic>
        <p:nvPicPr>
          <p:cNvPr id="6" name="Picture 8" descr="P2131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437063"/>
            <a:ext cx="3313113" cy="2227262"/>
          </a:xfrm>
          <a:prstGeom prst="rect">
            <a:avLst/>
          </a:prstGeom>
          <a:noFill/>
        </p:spPr>
      </p:pic>
      <p:pic>
        <p:nvPicPr>
          <p:cNvPr id="7" name="Picture 9" descr="P21313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437063"/>
            <a:ext cx="3203575" cy="226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7088" y="476250"/>
            <a:ext cx="81147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800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Участь у методичних та предметних тижнях</a:t>
            </a:r>
            <a:endParaRPr lang="ru-RU" sz="2800" dirty="0"/>
          </a:p>
          <a:p>
            <a:pPr algn="ctr" eaLnBrk="0" hangingPunct="0"/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</a:rPr>
              <a:t>12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-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2013 </a:t>
            </a:r>
            <a:r>
              <a:rPr lang="uk-UA" b="1" i="1" dirty="0" err="1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навч.рік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                  </a:t>
            </a:r>
            <a:endParaRPr lang="uk-UA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00113" y="1735138"/>
            <a:ext cx="5759450" cy="7016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000" b="1" i="1">
                <a:latin typeface="Times New Roman" pitchFamily="18" charset="0"/>
              </a:rPr>
              <a:t>Організація та проведення кінофестивалю </a:t>
            </a:r>
            <a:endParaRPr lang="de-DE" sz="2000" b="1" i="1">
              <a:latin typeface="Times New Roman" pitchFamily="18" charset="0"/>
            </a:endParaRPr>
          </a:p>
          <a:p>
            <a:r>
              <a:rPr lang="uk-UA" sz="2000" b="1" i="1">
                <a:latin typeface="Times New Roman" pitchFamily="18" charset="0"/>
              </a:rPr>
              <a:t>„ </a:t>
            </a:r>
            <a:r>
              <a:rPr lang="de-DE" sz="2000" b="1" i="1">
                <a:latin typeface="Times New Roman" pitchFamily="18" charset="0"/>
              </a:rPr>
              <a:t>Die Filmkunst auf Deutsch</a:t>
            </a:r>
            <a:r>
              <a:rPr lang="uk-UA" sz="2000" b="1" i="1">
                <a:latin typeface="Times New Roman" pitchFamily="18" charset="0"/>
              </a:rPr>
              <a:t>“(спільний проект)</a:t>
            </a:r>
            <a:r>
              <a:rPr lang="uk-UA" sz="2000" i="1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7" descr="DSC04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852738"/>
            <a:ext cx="5024438" cy="3768725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635375" y="2924175"/>
            <a:ext cx="50609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</a:rPr>
              <a:t>Die Gewinnergruppe der 10. Klasse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08313">
            <a:off x="539750" y="3500438"/>
            <a:ext cx="3708400" cy="2781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 rot="21060053">
            <a:off x="0" y="2852738"/>
            <a:ext cx="4032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 err="1">
                <a:latin typeface="Comic Sans MS" pitchFamily="66" charset="0"/>
              </a:rPr>
              <a:t>Herzlich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Willkommen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zu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unserem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Kinofestival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55650" y="765175"/>
            <a:ext cx="81147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800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Участь у методичних та предметних тижнях</a:t>
            </a:r>
            <a:endParaRPr lang="ru-RU" sz="2800" dirty="0"/>
          </a:p>
          <a:p>
            <a:pPr algn="ctr" eaLnBrk="0" hangingPunct="0"/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</a:rPr>
              <a:t>12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-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2013 </a:t>
            </a:r>
            <a:r>
              <a:rPr lang="uk-UA" b="1" i="1" dirty="0" err="1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навч.рік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                  </a:t>
            </a:r>
            <a:endParaRPr lang="uk-UA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162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Monotype Corsiva" pitchFamily="66" charset="0"/>
              </a:rPr>
              <a:t>HERZLICH WILLKOMMEN ZUM TEETRINKEN</a:t>
            </a:r>
            <a:br>
              <a:rPr lang="en-US" sz="3200" b="1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uk-UA" sz="2000" b="1" dirty="0">
                <a:solidFill>
                  <a:srgbClr val="006600"/>
                </a:solidFill>
                <a:latin typeface="Monotype Corsiva" pitchFamily="66" charset="0"/>
              </a:rPr>
              <a:t>Спільний проект учителів іноземних мов “ Чаювання </a:t>
            </a:r>
            <a:r>
              <a:rPr lang="uk-UA" sz="2000" b="1" dirty="0" err="1">
                <a:solidFill>
                  <a:srgbClr val="006600"/>
                </a:solidFill>
                <a:latin typeface="Monotype Corsiva" pitchFamily="66" charset="0"/>
              </a:rPr>
              <a:t>по-європейськи”</a:t>
            </a:r>
            <a:endParaRPr lang="ru-RU" sz="2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5" name="Picture 7" descr="DSC04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924175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DSC04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508500"/>
            <a:ext cx="2843212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55650" y="765175"/>
            <a:ext cx="81147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800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Участь у методичних та предметних тижнях</a:t>
            </a:r>
            <a:endParaRPr lang="ru-RU" sz="2800" dirty="0"/>
          </a:p>
          <a:p>
            <a:pPr algn="ctr" eaLnBrk="0" hangingPunct="0"/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</a:rPr>
              <a:t>13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-</a:t>
            </a:r>
            <a:r>
              <a:rPr lang="uk-UA" b="1" i="1" dirty="0" smtClean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2014 </a:t>
            </a:r>
            <a:r>
              <a:rPr lang="uk-UA" b="1" i="1" dirty="0" err="1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навч.рік</a:t>
            </a:r>
            <a:r>
              <a:rPr lang="uk-UA" b="1" i="1" dirty="0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                   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57161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та проведення фестивалю </a:t>
            </a:r>
            <a:r>
              <a:rPr lang="uk-UA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“Різдвяна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планета”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різдвяний фестиваль\IMG_0243.JPG"/>
          <p:cNvPicPr>
            <a:picLocks noChangeAspect="1" noChangeArrowheads="1"/>
          </p:cNvPicPr>
          <p:nvPr/>
        </p:nvPicPr>
        <p:blipFill>
          <a:blip r:embed="rId3" cstate="print"/>
          <a:srcRect r="13749" b="13209"/>
          <a:stretch>
            <a:fillRect/>
          </a:stretch>
        </p:blipFill>
        <p:spPr bwMode="auto">
          <a:xfrm>
            <a:off x="857224" y="2928934"/>
            <a:ext cx="378621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різдвяний фестиваль\IMG_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2743">
            <a:off x="4967477" y="3007645"/>
            <a:ext cx="3647290" cy="273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35150" y="1484313"/>
            <a:ext cx="5975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Участь у конкурсі “Учитель року 2011” </a:t>
            </a:r>
            <a:br>
              <a:rPr lang="uk-UA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( німецька мова)</a:t>
            </a:r>
            <a:br>
              <a:rPr lang="uk-UA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Переможець І та ІІ етапів конкурсу “ Учитель року 2011”</a:t>
            </a:r>
            <a:endParaRPr lang="ru-RU" sz="32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1172">
            <a:off x="1403350" y="2997200"/>
            <a:ext cx="2544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51275" y="4005263"/>
            <a:ext cx="4103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Скільки б ти не жив, </a:t>
            </a:r>
            <a:br>
              <a:rPr lang="ru-RU" sz="24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усе життя слід вдосконалюватися.</a:t>
            </a:r>
            <a:br>
              <a:rPr lang="ru-RU" sz="2400" b="1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b="1">
                <a:solidFill>
                  <a:schemeClr val="tx2"/>
                </a:solidFill>
                <a:latin typeface="Monotype Corsiva" pitchFamily="66" charset="0"/>
              </a:rPr>
              <a:t>                                              Сенека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1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Участь в організації та проведення авторської майстерні для учителів німецької мови, лауреатів конкурсу “ Учитель року 2011”</a:t>
            </a:r>
            <a:r>
              <a:rPr lang="uk-UA" sz="2400" b="1" dirty="0">
                <a:solidFill>
                  <a:schemeClr val="tx2"/>
                </a:solidFill>
              </a:rPr>
              <a:t/>
            </a:r>
            <a:br>
              <a:rPr lang="uk-UA" sz="2400" b="1" dirty="0">
                <a:solidFill>
                  <a:schemeClr val="tx2"/>
                </a:solidFill>
              </a:rPr>
            </a:br>
            <a:r>
              <a:rPr lang="uk-UA" sz="2400" b="1" dirty="0">
                <a:solidFill>
                  <a:schemeClr val="tx2"/>
                </a:solidFill>
              </a:rPr>
              <a:t/>
            </a:r>
            <a:br>
              <a:rPr lang="uk-UA" sz="2400" b="1" dirty="0">
                <a:solidFill>
                  <a:schemeClr val="tx2"/>
                </a:solidFill>
              </a:rPr>
            </a:b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Тема: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Впровадження інтерактивної та проектної технологій на уроках німецької мови у школі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6"/>
          <p:cNvSpPr>
            <a:spLocks noRot="1" noChangeArrowheads="1"/>
          </p:cNvSpPr>
          <p:nvPr/>
        </p:nvSpPr>
        <p:spPr bwMode="auto">
          <a:xfrm>
            <a:off x="611188" y="256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Мета:</a:t>
            </a:r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Втілення інноваційних технологій в практику викладання німецької мови з метою розширення пізнавальних можливостей учнів, формування глибокої внутрішньої мотивації та розвитку творчого продуктивного мислення</a:t>
            </a:r>
            <a:r>
              <a:rPr lang="uk-UA" sz="2000" b="1" dirty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7" descr="P210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3560763" cy="2670175"/>
          </a:xfrm>
          <a:prstGeom prst="rect">
            <a:avLst/>
          </a:prstGeom>
          <a:noFill/>
        </p:spPr>
      </p:pic>
      <p:pic>
        <p:nvPicPr>
          <p:cNvPr id="6" name="Picture 8" descr="P2100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3489325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8080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571480"/>
            <a:ext cx="442915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1600" b="1"/>
              <a:t>План роботи</a:t>
            </a:r>
          </a:p>
          <a:p>
            <a:pPr algn="ctr"/>
            <a:r>
              <a:rPr lang="uk-UA" sz="1600" b="1"/>
              <a:t>І. Презентація навчального закладу та кафедри учителів іноземної мови</a:t>
            </a:r>
            <a:endParaRPr lang="ru-RU" sz="1600"/>
          </a:p>
          <a:p>
            <a:pPr algn="ctr"/>
            <a:r>
              <a:rPr lang="uk-UA" sz="1600" b="1"/>
              <a:t>  ( екскурс в історію школи)</a:t>
            </a:r>
            <a:endParaRPr lang="ru-RU" sz="1600"/>
          </a:p>
          <a:p>
            <a:pPr algn="ctr"/>
            <a:r>
              <a:rPr lang="uk-UA" sz="1600" b="1"/>
              <a:t>ІІ. Авторська майстерня вчителя</a:t>
            </a:r>
            <a:endParaRPr lang="ru-RU" sz="1600"/>
          </a:p>
          <a:p>
            <a:pPr algn="ctr"/>
            <a:r>
              <a:rPr lang="uk-UA" sz="1600" b="1"/>
              <a:t>- Доповідь по темі</a:t>
            </a:r>
            <a:endParaRPr lang="ru-RU" sz="1600"/>
          </a:p>
          <a:p>
            <a:pPr algn="ctr"/>
            <a:r>
              <a:rPr lang="uk-UA" sz="1600" b="1"/>
              <a:t> «Впровадження інтерактивної та проектної технологій у вивчення німецької мови у школі.»</a:t>
            </a:r>
            <a:endParaRPr lang="ru-RU" sz="1600"/>
          </a:p>
          <a:p>
            <a:pPr algn="ctr"/>
            <a:r>
              <a:rPr lang="uk-UA" sz="1600" b="1"/>
              <a:t>- Майстер-клас з використанням інтерактивних методів і форм роботи та організації навчальної діяльності на уроках німецької мови.</a:t>
            </a:r>
            <a:endParaRPr lang="ru-RU" sz="1600"/>
          </a:p>
          <a:p>
            <a:pPr algn="ctr"/>
            <a:r>
              <a:rPr lang="uk-UA" sz="1600" b="1"/>
              <a:t>ІІІ. Спільний проект по темі заняття.</a:t>
            </a:r>
            <a:endParaRPr lang="ru-RU" sz="1600"/>
          </a:p>
          <a:p>
            <a:pPr algn="ctr"/>
            <a:r>
              <a:rPr lang="ru-RU" sz="1600" b="1"/>
              <a:t>І</a:t>
            </a:r>
            <a:r>
              <a:rPr lang="en-US" sz="1600" b="1"/>
              <a:t>V</a:t>
            </a:r>
            <a:r>
              <a:rPr lang="uk-UA" sz="1600" b="1"/>
              <a:t>. Методичний полілог ( круглий стіл). </a:t>
            </a:r>
            <a:endParaRPr lang="ru-RU" sz="1600"/>
          </a:p>
          <a:p>
            <a:pPr algn="ctr"/>
            <a:r>
              <a:rPr lang="en-US" sz="1600" b="1"/>
              <a:t>V</a:t>
            </a:r>
            <a:r>
              <a:rPr lang="uk-UA" sz="1600" b="1"/>
              <a:t>. Рефлексія.</a:t>
            </a:r>
            <a:endParaRPr lang="ru-RU" sz="1600"/>
          </a:p>
          <a:p>
            <a:pPr algn="ctr"/>
            <a:r>
              <a:rPr lang="en-US" sz="1600" b="1"/>
              <a:t>V</a:t>
            </a:r>
            <a:r>
              <a:rPr lang="uk-UA" sz="1600" b="1"/>
              <a:t>І. Творчий виступ учнів ( міні - концерт).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1555">
            <a:off x="4899880" y="1920601"/>
            <a:ext cx="2439885" cy="42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0901495">
            <a:off x="5014693" y="2953231"/>
            <a:ext cx="1660323" cy="1331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54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ston"/>
              </a:rPr>
              <a:t>DAS WUNDER </a:t>
            </a:r>
          </a:p>
          <a:p>
            <a:pPr algn="ctr"/>
            <a:r>
              <a:rPr lang="de-DE" sz="54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ston"/>
              </a:rPr>
              <a:t>ALLER WUNDER</a:t>
            </a:r>
          </a:p>
          <a:p>
            <a:pPr algn="ctr"/>
            <a:r>
              <a:rPr lang="de-DE" sz="54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ston"/>
              </a:rPr>
              <a:t> IST  DIE   LIEBE</a:t>
            </a:r>
            <a:endParaRPr lang="ru-RU" sz="5400" b="1" kern="1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ston"/>
            </a:endParaRPr>
          </a:p>
        </p:txBody>
      </p:sp>
      <p:pic>
        <p:nvPicPr>
          <p:cNvPr id="6" name="Picture 8" descr="73B9110E"/>
          <p:cNvPicPr>
            <a:picLocks noChangeAspect="1" noChangeArrowheads="1"/>
          </p:cNvPicPr>
          <p:nvPr/>
        </p:nvPicPr>
        <p:blipFill>
          <a:blip r:embed="rId4"/>
          <a:srcRect t="1353" b="50981"/>
          <a:stretch>
            <a:fillRect/>
          </a:stretch>
        </p:blipFill>
        <p:spPr bwMode="auto">
          <a:xfrm rot="5652321">
            <a:off x="5303941" y="2942581"/>
            <a:ext cx="4621120" cy="253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62431" y="585767"/>
            <a:ext cx="468797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b="1"/>
              <a:t>Результат роботи.</a:t>
            </a:r>
          </a:p>
          <a:p>
            <a:r>
              <a:rPr lang="uk-UA" sz="1600" b="1">
                <a:latin typeface="Times New Roman" pitchFamily="18" charset="0"/>
              </a:rPr>
              <a:t>Створення методичного посібника для учителів німецької мови та упорядкування дидактичного матеріалу до теми “ Життя та кохання”.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4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організації та проведенні районного методичног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семінару для учителів німецької мови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6400800" cy="17526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2800" b="1" dirty="0" smtClean="0">
                <a:solidFill>
                  <a:srgbClr val="006600"/>
                </a:solidFill>
              </a:rPr>
              <a:t>Тема: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“Формування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соціокультурної компетенції учнів засобами технології розвитку критичного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мислення”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. Розкриття поняття ТРКМ та застосування її в процесі вивчення іноземних мов.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21045750">
            <a:off x="5878513" y="1765300"/>
            <a:ext cx="288131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Завдання </a:t>
            </a:r>
            <a:r>
              <a:rPr lang="uk-UA" sz="3200" b="1">
                <a:latin typeface="Monotype Corsiva" pitchFamily="66" charset="0"/>
              </a:rPr>
              <a:t>учителя</a:t>
            </a:r>
            <a:r>
              <a:rPr lang="ru-RU" sz="3200" b="1">
                <a:latin typeface="Monotype Corsiva" pitchFamily="66" charset="0"/>
              </a:rPr>
              <a:t>- навчити жити. Ми повинні виховати Людину, здатну створити своє особисте життя.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" name="Рисунок 2" descr="D:\2014.12.18(сучасний учитель)\P1140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898774" cy="286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2014.12.18(сучасний учитель)\P11408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2738946" cy="244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2014.12.18(сучасний учитель)\P11408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2970212" cy="294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2014.12.18(сучасний учитель)\P11409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876"/>
            <a:ext cx="3684592" cy="294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2014.12.18(сучасний учитель)\P11408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857364"/>
            <a:ext cx="3682575" cy="254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4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Робота з творчо-обдарованими дітьми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539750" y="2133600"/>
            <a:ext cx="8229600" cy="4525963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Участь у захисті науково-дослідницьких робіт учнів-членів МАН України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Участь учнів у Всеукраїнських предметних олімпіадах ( німецька мова)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Участь учнів 11класу у Всеукраїнському конкурсі учнівської та студентської молоді «Україна-Німеччина: міжкультурний діалог» оголошеному центром німецької культури “ </a:t>
            </a: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Widerstrahl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de-DE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 </a:t>
            </a: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Участь учнів школи у Всеукраїнському інтерактивному конкурсі знавців німецької мови “ </a:t>
            </a:r>
            <a:r>
              <a:rPr kumimoji="0" lang="uk-UA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Орлятко”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4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15898" y="246050"/>
            <a:ext cx="82296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Участь у захисті науково-дослідницьких робіт учнів-членів МАН України</a:t>
            </a:r>
            <a:br>
              <a:rPr kumimoji="0" lang="uk-UA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4" name="Group 30"/>
          <p:cNvGraphicFramePr>
            <a:graphicFrameLocks/>
          </p:cNvGraphicFramePr>
          <p:nvPr/>
        </p:nvGraphicFramePr>
        <p:xfrm>
          <a:off x="714348" y="1571612"/>
          <a:ext cx="7931150" cy="3819271"/>
        </p:xfrm>
        <a:graphic>
          <a:graphicData uri="http://schemas.openxmlformats.org/drawingml/2006/table">
            <a:tbl>
              <a:tblPr/>
              <a:tblGrid>
                <a:gridCol w="792163"/>
                <a:gridCol w="2303462"/>
                <a:gridCol w="3600450"/>
                <a:gridCol w="12350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Учасник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 роботи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Результат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Учениця 10 класу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Тернова Марія Миколаївна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Учениця 10 класу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Данилюк Юлія Володимирівна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Тема: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“Фразеологічні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одиниці емоційного концепту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“страх”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на матеріалі твору В.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Гольбайна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Маг.Пісок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часу”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Дослідження поняття </a:t>
                      </a:r>
                      <a:r>
                        <a:rPr lang="uk-U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лакунарності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матеріалі поезій Генріха Гейне із циклу „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Wieder in der Heimat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порівняльна характеристика авторського тексту та його перекладів)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ІІІ місце у ІІ етапі захисту науково-дослідних робіт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ІІІ місце у ІІ етапі захисту науково-дослідних робіт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hkolnyj_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71833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88913"/>
            <a:ext cx="13049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DSC_0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221163"/>
            <a:ext cx="3743325" cy="2487612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133600"/>
            <a:ext cx="302418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07950" y="476250"/>
            <a:ext cx="8229600" cy="1143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Організація та проведення загальношкільної премії  “Фортуна ”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23850" y="2133600"/>
            <a:ext cx="5051425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Проект створений за власною ініціативою спільно  із педагогічним колективом  навчального закладу з метою виявлення і розвитку здібностей кожної дитини, формування духовно-багатої, фізично-розвинутої, творчо-мислячої, конкурентно-спроможної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особистості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цей </a:t>
            </a:r>
            <a:r>
              <a:rPr kumimoji="0" lang="ru-RU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незвичайний день</a:t>
            </a:r>
            <a:r>
              <a:rPr kumimoji="0" lang="uk-UA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школа вшановує  найрозумніших , найкмітливіших , найдопитливіших! Одним словом – найталановитіших</a:t>
            </a:r>
            <a:r>
              <a:rPr kumimoji="0" lang="uk-UA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  <a:endParaRPr kumimoji="0" lang="ru-RU" sz="16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Любов до науки, захоплення нею, бажання вчитися й пізнавати все нові і нові грані улюбленого предмету - все це притаманне нашим </a:t>
            </a:r>
            <a:r>
              <a:rPr kumimoji="0" lang="uk-UA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номінантам.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Вшановуються кращі учні: переможці олімпіад, конкурсів, активні учасники шкільного руху та вчителі, які підготували переможців.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46"/>
          <p:cNvSpPr>
            <a:spLocks noChangeArrowheads="1"/>
          </p:cNvSpPr>
          <p:nvPr/>
        </p:nvSpPr>
        <p:spPr bwMode="auto">
          <a:xfrm>
            <a:off x="4284663" y="342900"/>
            <a:ext cx="2519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3600" b="1" i="1">
                <a:solidFill>
                  <a:srgbClr val="000080"/>
                </a:solidFill>
                <a:latin typeface="Book Antiqua" pitchFamily="18" charset="0"/>
                <a:cs typeface="Times New Roman" pitchFamily="18" charset="0"/>
              </a:rPr>
              <a:t>Зміст</a:t>
            </a:r>
            <a:endParaRPr lang="uk-UA" sz="3600"/>
          </a:p>
        </p:txBody>
      </p:sp>
      <p:sp>
        <p:nvSpPr>
          <p:cNvPr id="6" name="Rectangle 247"/>
          <p:cNvSpPr>
            <a:spLocks noChangeArrowheads="1"/>
          </p:cNvSpPr>
          <p:nvPr/>
        </p:nvSpPr>
        <p:spPr bwMode="auto">
          <a:xfrm>
            <a:off x="857224" y="571480"/>
            <a:ext cx="2557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i="1" dirty="0"/>
              <a:t>1. Портрет автора</a:t>
            </a:r>
            <a:r>
              <a:rPr lang="ru-RU" dirty="0"/>
              <a:t> </a:t>
            </a:r>
          </a:p>
        </p:txBody>
      </p:sp>
      <p:sp>
        <p:nvSpPr>
          <p:cNvPr id="7" name="Rectangle 248"/>
          <p:cNvSpPr>
            <a:spLocks noChangeArrowheads="1"/>
          </p:cNvSpPr>
          <p:nvPr/>
        </p:nvSpPr>
        <p:spPr bwMode="auto">
          <a:xfrm>
            <a:off x="857224" y="1000108"/>
            <a:ext cx="2932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i="1" dirty="0">
                <a:latin typeface="Times New Roman" pitchFamily="18" charset="0"/>
              </a:rPr>
              <a:t>Прізвище ,ім'я, по батькові</a:t>
            </a:r>
            <a:r>
              <a:rPr lang="uk-UA" dirty="0">
                <a:latin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</a:rPr>
            </a:br>
            <a:r>
              <a:rPr lang="uk-UA" i="1" dirty="0">
                <a:latin typeface="Times New Roman" pitchFamily="18" charset="0"/>
              </a:rPr>
              <a:t>Дата  народження</a:t>
            </a:r>
            <a:r>
              <a:rPr lang="uk-UA" dirty="0">
                <a:latin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</a:rPr>
            </a:br>
            <a:r>
              <a:rPr lang="uk-UA" i="1" dirty="0">
                <a:latin typeface="Times New Roman" pitchFamily="18" charset="0"/>
              </a:rPr>
              <a:t>Освіта</a:t>
            </a:r>
            <a:r>
              <a:rPr lang="uk-UA" dirty="0">
                <a:latin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</a:rPr>
            </a:br>
            <a:r>
              <a:rPr lang="uk-UA" i="1" dirty="0">
                <a:latin typeface="Times New Roman" pitchFamily="18" charset="0"/>
              </a:rPr>
              <a:t>Педагогічний стаж роботи</a:t>
            </a:r>
            <a:r>
              <a:rPr lang="uk-UA" dirty="0">
                <a:latin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</a:rPr>
            </a:br>
            <a:r>
              <a:rPr lang="uk-UA" i="1" dirty="0">
                <a:latin typeface="Times New Roman" pitchFamily="18" charset="0"/>
              </a:rPr>
              <a:t>Підвищення кваліфікації </a:t>
            </a:r>
            <a:r>
              <a:rPr lang="uk-UA" dirty="0">
                <a:latin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</a:rPr>
            </a:br>
            <a:r>
              <a:rPr lang="uk-UA" i="1" dirty="0">
                <a:latin typeface="Times New Roman" pitchFamily="18" charset="0"/>
              </a:rPr>
              <a:t>Офіційні документи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8" name="Rectangle 249"/>
          <p:cNvSpPr>
            <a:spLocks noChangeArrowheads="1"/>
          </p:cNvSpPr>
          <p:nvPr/>
        </p:nvSpPr>
        <p:spPr bwMode="auto">
          <a:xfrm>
            <a:off x="857224" y="2857496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i="1" dirty="0"/>
              <a:t>2. Шлях, який я обрала…</a:t>
            </a:r>
            <a:r>
              <a:rPr lang="ru-RU" dirty="0"/>
              <a:t> </a:t>
            </a:r>
          </a:p>
        </p:txBody>
      </p:sp>
      <p:graphicFrame>
        <p:nvGraphicFramePr>
          <p:cNvPr id="9" name="Group 260"/>
          <p:cNvGraphicFramePr>
            <a:graphicFrameLocks noGrp="1"/>
          </p:cNvGraphicFramePr>
          <p:nvPr/>
        </p:nvGraphicFramePr>
        <p:xfrm>
          <a:off x="857224" y="3357562"/>
          <a:ext cx="2849563" cy="1463040"/>
        </p:xfrm>
        <a:graphic>
          <a:graphicData uri="http://schemas.openxmlformats.org/drawingml/2006/table">
            <a:tbl>
              <a:tblPr/>
              <a:tblGrid>
                <a:gridCol w="2849563"/>
              </a:tblGrid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Мета </a:t>
                      </a:r>
                      <a:r>
                        <a:rPr kumimoji="0" lang="uk-UA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портфоліо</a:t>
                      </a: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Педагогічне кредо.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Навчально</a:t>
                      </a: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методична проблема.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Тема самоосвіти.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61"/>
          <p:cNvSpPr>
            <a:spLocks noChangeArrowheads="1"/>
          </p:cNvSpPr>
          <p:nvPr/>
        </p:nvSpPr>
        <p:spPr bwMode="auto">
          <a:xfrm>
            <a:off x="3857620" y="1000108"/>
            <a:ext cx="493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i="1" dirty="0"/>
              <a:t>3. Методична скринька </a:t>
            </a:r>
          </a:p>
          <a:p>
            <a:r>
              <a:rPr lang="uk-UA" b="1" i="1" dirty="0"/>
              <a:t>(опис науково – методичної діяльності)</a:t>
            </a:r>
            <a:r>
              <a:rPr lang="uk-UA" dirty="0"/>
              <a:t> </a:t>
            </a:r>
          </a:p>
        </p:txBody>
      </p:sp>
      <p:graphicFrame>
        <p:nvGraphicFramePr>
          <p:cNvPr id="11" name="Group 273"/>
          <p:cNvGraphicFramePr>
            <a:graphicFrameLocks noGrp="1"/>
          </p:cNvGraphicFramePr>
          <p:nvPr/>
        </p:nvGraphicFramePr>
        <p:xfrm>
          <a:off x="3929058" y="1643050"/>
          <a:ext cx="4959350" cy="1737360"/>
        </p:xfrm>
        <a:graphic>
          <a:graphicData uri="http://schemas.openxmlformats.org/drawingml/2006/table">
            <a:tbl>
              <a:tblPr/>
              <a:tblGrid>
                <a:gridCol w="49593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Робота в  ММО, НМЛ 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Участь у методичних і предметних тижнях.</a:t>
                      </a:r>
                      <a:b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Організація та проведення семінарів,</a:t>
                      </a:r>
                      <a:endParaRPr kumimoji="0" lang="uk-U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авторських майстерень.</a:t>
                      </a:r>
                      <a:b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Участь у конкурсі «Учитель року -2011».</a:t>
                      </a:r>
                      <a:endParaRPr kumimoji="0" lang="uk-U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74"/>
          <p:cNvSpPr>
            <a:spLocks noChangeArrowheads="1"/>
          </p:cNvSpPr>
          <p:nvPr/>
        </p:nvSpPr>
        <p:spPr bwMode="auto">
          <a:xfrm>
            <a:off x="3929058" y="3429000"/>
            <a:ext cx="3983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i="1" dirty="0"/>
              <a:t>4. Узагальнення та поширення </a:t>
            </a:r>
          </a:p>
          <a:p>
            <a:r>
              <a:rPr lang="uk-UA" b="1" i="1" dirty="0"/>
              <a:t>власного педагогічного досвіду</a:t>
            </a:r>
            <a:r>
              <a:rPr lang="ru-RU" dirty="0"/>
              <a:t> </a:t>
            </a:r>
          </a:p>
        </p:txBody>
      </p:sp>
      <p:graphicFrame>
        <p:nvGraphicFramePr>
          <p:cNvPr id="13" name="Group 286"/>
          <p:cNvGraphicFramePr>
            <a:graphicFrameLocks noGrp="1"/>
          </p:cNvGraphicFramePr>
          <p:nvPr/>
        </p:nvGraphicFramePr>
        <p:xfrm>
          <a:off x="3714744" y="4071942"/>
          <a:ext cx="5059362" cy="1188720"/>
        </p:xfrm>
        <a:graphic>
          <a:graphicData uri="http://schemas.openxmlformats.org/drawingml/2006/table">
            <a:tbl>
              <a:tblPr/>
              <a:tblGrid>
                <a:gridCol w="5059362"/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Методичні  доробки.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Організація та проведення майстерень, </a:t>
                      </a:r>
                      <a:endParaRPr kumimoji="0" lang="uk-U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премій та фестивалів.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Участь у виставці  педагогічного досвіду.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87"/>
          <p:cNvSpPr>
            <a:spLocks noChangeArrowheads="1"/>
          </p:cNvSpPr>
          <p:nvPr/>
        </p:nvSpPr>
        <p:spPr bwMode="auto">
          <a:xfrm>
            <a:off x="928662" y="5214950"/>
            <a:ext cx="423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b="1" i="1" dirty="0"/>
              <a:t>5. Робота з творчо-обдарованими</a:t>
            </a:r>
          </a:p>
          <a:p>
            <a:r>
              <a:rPr lang="uk-UA" b="1" i="1" dirty="0"/>
              <a:t> дітьми</a:t>
            </a:r>
            <a:r>
              <a:rPr lang="ru-RU" dirty="0"/>
              <a:t> </a:t>
            </a:r>
          </a:p>
        </p:txBody>
      </p:sp>
      <p:graphicFrame>
        <p:nvGraphicFramePr>
          <p:cNvPr id="15" name="Group 300"/>
          <p:cNvGraphicFramePr>
            <a:graphicFrameLocks noGrp="1"/>
          </p:cNvGraphicFramePr>
          <p:nvPr/>
        </p:nvGraphicFramePr>
        <p:xfrm>
          <a:off x="2663825" y="5394960"/>
          <a:ext cx="6480175" cy="1463040"/>
        </p:xfrm>
        <a:graphic>
          <a:graphicData uri="http://schemas.openxmlformats.org/drawingml/2006/table">
            <a:tbl>
              <a:tblPr/>
              <a:tblGrid>
                <a:gridCol w="6480175"/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Участь у захисті науково-дослідницьких робіт учнів у МАН,</a:t>
                      </a:r>
                      <a:endParaRPr kumimoji="0" lang="uk-UA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мовних конкурсах та Всеукраїнських предметних олімпіадах . Результати роботи з творчо обдарованими учнями.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Портрет автора</a:t>
            </a:r>
            <a:endParaRPr kumimoji="0" lang="ru-RU" sz="4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57200" y="1600200"/>
            <a:ext cx="4038600" cy="482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-Прізвище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,ім'я, по батькові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-Дата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народження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-Освіта. Рік закінчення </a:t>
            </a: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ВУЗу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Назва </a:t>
            </a: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ВУЗу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Спеціальність. Кваліфікація.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Педагогічний стаж роботи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-Кваліфікаційна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категорія, звання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-Підвищення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каліфікації</a:t>
            </a: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Рік проходження курсів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 проходження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Свідотцтво</a:t>
            </a: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роботи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-Офіційні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документи,винагороди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Копії дипломів, свідоцтв,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-Моя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електронна скринька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Степанюк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Наталія Володимирівна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-26.05.1979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-Повна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вища 2000 Рівненський Державний Гуманітарний Університет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«Іноземна філологія» Вчитель німецької мови та світової літератури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- 13 років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-Учитель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вищої категорії, старший учитель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-2010р.,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Тернопільський ОКІППО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de-DE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Lebensqualit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ä</a:t>
            </a:r>
            <a:r>
              <a:rPr kumimoji="0" lang="de-DE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und Kultur im Kanton St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Gallen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i="1" dirty="0" smtClean="0"/>
              <a:t>-2014р.,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Програма професійного розвитку з проблеми </a:t>
            </a: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“Інноваційні</a:t>
            </a: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підходи до організації навчально-виховного </a:t>
            </a:r>
            <a:r>
              <a:rPr kumimoji="0" lang="uk-UA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процесу”</a:t>
            </a: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natalienett@rambler.ru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188" y="11255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Шлях, який я обрала</a:t>
            </a:r>
            <a:endParaRPr lang="ru-RU" sz="40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35150" y="1844675"/>
            <a:ext cx="58324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i="1">
                <a:cs typeface="Arial" charset="0"/>
              </a:rPr>
              <a:t>   </a:t>
            </a:r>
          </a:p>
          <a:p>
            <a:pPr algn="ctr"/>
            <a:r>
              <a:rPr lang="uk-UA" sz="24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Мета створення портфоліо:</a:t>
            </a:r>
            <a:r>
              <a:rPr lang="uk-UA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algn="ctr"/>
            <a:endParaRPr lang="ru-RU" i="1">
              <a:cs typeface="Arial" charset="0"/>
            </a:endParaRPr>
          </a:p>
          <a:p>
            <a:pPr>
              <a:buFontTx/>
              <a:buChar char="•"/>
            </a:pPr>
            <a:r>
              <a:rPr lang="ru-RU" sz="2000" i="1">
                <a:latin typeface="Times New Roman" pitchFamily="18" charset="0"/>
                <a:cs typeface="Arial" charset="0"/>
              </a:rPr>
              <a:t>Узагальнення та розповсюдження власного досвіду.</a:t>
            </a:r>
          </a:p>
          <a:p>
            <a:pPr>
              <a:buFontTx/>
              <a:buChar char="•"/>
            </a:pPr>
            <a:r>
              <a:rPr lang="ru-RU" sz="2000" i="1">
                <a:latin typeface="Times New Roman" pitchFamily="18" charset="0"/>
                <a:cs typeface="Arial" charset="0"/>
              </a:rPr>
              <a:t>Створення презентації своєї роботи.</a:t>
            </a:r>
          </a:p>
          <a:p>
            <a:pPr>
              <a:buFontTx/>
              <a:buChar char="•"/>
            </a:pPr>
            <a:r>
              <a:rPr lang="ru-RU" sz="2000" i="1">
                <a:latin typeface="Times New Roman" pitchFamily="18" charset="0"/>
                <a:cs typeface="Arial" charset="0"/>
              </a:rPr>
              <a:t>Використання можливості особистістного та професійного зростання.</a:t>
            </a:r>
          </a:p>
          <a:p>
            <a:pPr>
              <a:buFontTx/>
              <a:buChar char="•"/>
            </a:pPr>
            <a:r>
              <a:rPr lang="ru-RU" sz="2000" i="1">
                <a:latin typeface="Times New Roman" pitchFamily="18" charset="0"/>
                <a:cs typeface="Arial" charset="0"/>
              </a:rPr>
              <a:t>Розкриття творчого потенціалу.</a:t>
            </a:r>
          </a:p>
          <a:p>
            <a:endParaRPr lang="ru-RU" sz="160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328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88913"/>
            <a:ext cx="77724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Педагогічне кредо:</a:t>
            </a: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850" y="1341438"/>
            <a:ext cx="5256213" cy="201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“</a:t>
            </a:r>
            <a:r>
              <a:rPr kumimoji="0" lang="uk-U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uk-UA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Ми, вчителі, не маємо права забути, що живемо у сучасному суспільстві, яке вимагає від нас нових ідей, креативності та організаторських здібностей ”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4663" y="5661025"/>
            <a:ext cx="448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/>
              <a:t> </a:t>
            </a:r>
            <a:r>
              <a:rPr lang="uk-UA" b="1" i="1"/>
              <a:t>«</a:t>
            </a:r>
            <a:r>
              <a:rPr lang="de-DE" b="1" i="1"/>
              <a:t>Es ist die wichtigste Kunst des Lehrers</a:t>
            </a:r>
            <a:r>
              <a:rPr lang="uk-UA" b="1" i="1"/>
              <a:t>, </a:t>
            </a:r>
            <a:r>
              <a:rPr lang="de-DE" b="1" i="1"/>
              <a:t>die Freude am Schaffen und Erkennen zu erwecken</a:t>
            </a:r>
            <a:r>
              <a:rPr lang="uk-UA" b="1" i="1"/>
              <a:t>»</a:t>
            </a:r>
            <a:r>
              <a:rPr lang="uk-UA"/>
              <a:t> </a:t>
            </a: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6600" y="3357563"/>
            <a:ext cx="55133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 b="1" i="1">
                <a:latin typeface="Comic Sans MS" pitchFamily="66" charset="0"/>
              </a:rPr>
              <a:t>Навчально – методична проблема:</a:t>
            </a:r>
          </a:p>
          <a:p>
            <a:pPr algn="ctr"/>
            <a:endParaRPr lang="ru-RU" sz="2400">
              <a:latin typeface="Comic Sans MS" pitchFamily="66" charset="0"/>
            </a:endParaRPr>
          </a:p>
          <a:p>
            <a:pPr algn="ctr"/>
            <a:r>
              <a:rPr lang="uk-UA" sz="2400" b="1" i="1">
                <a:latin typeface="Comic Sans MS" pitchFamily="66" charset="0"/>
              </a:rPr>
              <a:t>«Формування</a:t>
            </a:r>
            <a:r>
              <a:rPr lang="uk-UA" sz="2400">
                <a:latin typeface="Comic Sans MS" pitchFamily="66" charset="0"/>
              </a:rPr>
              <a:t>  </a:t>
            </a:r>
            <a:r>
              <a:rPr lang="uk-UA" sz="2400" b="1" i="1">
                <a:latin typeface="Comic Sans MS" pitchFamily="66" charset="0"/>
              </a:rPr>
              <a:t>мовленнєвої компетенції школярів шляхом використання інноваційних технологій 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DSC04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00438"/>
            <a:ext cx="29194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SC04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435">
            <a:off x="6011863" y="4365625"/>
            <a:ext cx="29194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DSC037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868863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981075"/>
            <a:ext cx="2809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DSC037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636838"/>
            <a:ext cx="29194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88913"/>
            <a:ext cx="280828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 descr="DSC037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50955">
            <a:off x="1979613" y="1628775"/>
            <a:ext cx="29194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1214414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 досвіду роботи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Lehrer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und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Bücher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geben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Denkanstöße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Notwendig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ist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aber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daß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einer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lernt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,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selbst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zu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denken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(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Wiliam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J. </a:t>
            </a:r>
            <a:r>
              <a:rPr kumimoji="0" lang="uk-U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Mayo</a:t>
            </a: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0113" y="869950"/>
            <a:ext cx="7642225" cy="1552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 b="1" i="1">
                <a:latin typeface="Monotype Corsiva" pitchFamily="66" charset="0"/>
              </a:rPr>
              <a:t>Моя робота - улюблений спосіб пізнання, творчості, спілкування, самовираження. </a:t>
            </a:r>
          </a:p>
          <a:p>
            <a:pPr algn="ctr"/>
            <a:r>
              <a:rPr lang="uk-UA" sz="2400" b="1" i="1">
                <a:latin typeface="Monotype Corsiva" pitchFamily="66" charset="0"/>
              </a:rPr>
              <a:t>Мої учні - мої однодумці, що довірили мені частку своєї долі. </a:t>
            </a:r>
            <a:r>
              <a:rPr lang="ru-RU" sz="2400" b="1" i="1">
                <a:latin typeface="Monotype Corsiva" pitchFamily="66" charset="0"/>
              </a:rPr>
              <a:t>Усім цим мені треба розпорядитися мудро і точно.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27538" y="2781300"/>
            <a:ext cx="4716462" cy="1190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Comic Sans MS" pitchFamily="66" charset="0"/>
              </a:rPr>
              <a:t>Ніхто тобі не друг, ніхто тобі не ворог, але всяка людина – твій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ru-RU" b="1">
                <a:latin typeface="Comic Sans MS" pitchFamily="66" charset="0"/>
              </a:rPr>
              <a:t>учитель. </a:t>
            </a:r>
            <a:endParaRPr lang="en-US" b="1">
              <a:latin typeface="Comic Sans MS" pitchFamily="66" charset="0"/>
            </a:endParaRPr>
          </a:p>
          <a:p>
            <a:r>
              <a:rPr lang="en-US" b="1">
                <a:latin typeface="Comic Sans MS" pitchFamily="66" charset="0"/>
              </a:rPr>
              <a:t>                       </a:t>
            </a:r>
            <a:r>
              <a:rPr lang="ru-RU" b="1">
                <a:latin typeface="Comic Sans MS" pitchFamily="66" charset="0"/>
              </a:rPr>
              <a:t>Східна мудрість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27313" y="4149725"/>
            <a:ext cx="5913437" cy="641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Гарний лише той учитель, у якому ще не вмер учень. Тойшибеков Бауржан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35150" y="4941888"/>
            <a:ext cx="4572000" cy="1739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latin typeface="Segoe UI" pitchFamily="34" charset="0"/>
              </a:rPr>
              <a:t>Нехай учитель поспішає до дітей, радіє кожній зустрічі з ними, тоді й діти поспішатимуть у школу і щиро радітимуть кожній зустрічі зі своїм учителем.</a:t>
            </a:r>
          </a:p>
          <a:p>
            <a:r>
              <a:rPr lang="en-US" b="1" i="1">
                <a:latin typeface="Segoe UI" pitchFamily="34" charset="0"/>
              </a:rPr>
              <a:t>                                 </a:t>
            </a:r>
            <a:r>
              <a:rPr lang="ru-RU" b="1" i="1">
                <a:latin typeface="Segoe UI" pitchFamily="34" charset="0"/>
              </a:rPr>
              <a:t>Ш. Амонашвілі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00113" y="2486025"/>
            <a:ext cx="3024187" cy="1465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 i="1">
                <a:latin typeface="Times New Roman" pitchFamily="18" charset="0"/>
              </a:rPr>
              <a:t>Учитель, котрий намагається викладати без того, щоб викликати бажання вчитися, кує холодне залізо.        Г.Манн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89288" y="360363"/>
            <a:ext cx="3086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sz="2400" b="1" i="1">
                <a:latin typeface="Times New Roman" pitchFamily="18" charset="0"/>
              </a:rPr>
              <a:t>Методична скринька</a:t>
            </a:r>
            <a:endParaRPr lang="ru-RU" sz="2400">
              <a:latin typeface="Times New Roman" pitchFamily="18" charset="0"/>
            </a:endParaRPr>
          </a:p>
          <a:p>
            <a:pPr algn="ctr"/>
            <a:r>
              <a:rPr lang="uk-UA" b="1" i="1"/>
              <a:t>Робота у ММО, НМЛ</a:t>
            </a:r>
          </a:p>
        </p:txBody>
      </p:sp>
      <p:graphicFrame>
        <p:nvGraphicFramePr>
          <p:cNvPr id="6" name="Group 124"/>
          <p:cNvGraphicFramePr>
            <a:graphicFrameLocks noGrp="1"/>
          </p:cNvGraphicFramePr>
          <p:nvPr/>
        </p:nvGraphicFramePr>
        <p:xfrm>
          <a:off x="827088" y="1125538"/>
          <a:ext cx="7561262" cy="5602224"/>
        </p:xfrm>
        <a:graphic>
          <a:graphicData uri="http://schemas.openxmlformats.org/drawingml/2006/table">
            <a:tbl>
              <a:tblPr/>
              <a:tblGrid>
                <a:gridCol w="576262"/>
                <a:gridCol w="2592388"/>
                <a:gridCol w="3455987"/>
                <a:gridCol w="9366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Рік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Рівень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Проблема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 участі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Шкільне методичне об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єднання   учителів іноземних мов.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”Стимулювання  творчої  активності учнів на уроках іноземних мов  шляхом використання і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нноваційних 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технологій”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Шкільне методичне об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єднання   учителів іноземних мов.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“Формування мовленнєвих компетентностей   учнів  у позаурочній    діяльності”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Учасник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 н.р.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Шкільне методичне об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єднання   учителів іноземних мов.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Формування соціокультурної компетенції учнів засобами технології розвитку критичного мислення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Учасник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Міське  методичне  об’єднання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вчителів німецької мови</a:t>
                      </a: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“Формування  мовних та мовленнєвих компетенцій школярів засобами інтерактивної та проектної технологій”.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н.р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Педагогічна майстерня вчителів німецької мови.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Втілення інноваційних технологій в практику викладання німецької мови з метою розширення пізнавальних можливостей учнів, формування глибокої внутрішньої мотивації та розвитку творчого, продуктивного мислення.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Керівник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2012-2013н.р.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Педагогічна рада (майстер-клас)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Формування наукового світогляду учнів на уроках і в позаурочний час засобами технології розвитку критичного 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мислення”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1360</Words>
  <Application>Microsoft Office PowerPoint</Application>
  <PresentationFormat>Экран (4:3)</PresentationFormat>
  <Paragraphs>218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Організація та проведення фестивалю “Різдвяна планета”</vt:lpstr>
      <vt:lpstr>Слайд 16</vt:lpstr>
      <vt:lpstr>Слайд 17</vt:lpstr>
      <vt:lpstr>Слайд 18</vt:lpstr>
      <vt:lpstr>Участь організації та проведенні районного методичного семінару для учителів німецької мови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2015-03-03T17:07:42Z</dcterms:created>
  <dcterms:modified xsi:type="dcterms:W3CDTF">2015-03-03T18:31:52Z</dcterms:modified>
</cp:coreProperties>
</file>