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8001056" cy="235745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      Тире ставиться: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  <a:cs typeface="Aharoni" pitchFamily="2" charset="-79"/>
              </a:rPr>
              <a:t>1)якщо перша частина вказує на час або умову того,про що говориться в другій(перед нею можна,як правило,</a:t>
            </a:r>
            <a:br>
              <a:rPr lang="uk-UA" sz="2800" dirty="0" smtClean="0">
                <a:solidFill>
                  <a:schemeClr val="tx1"/>
                </a:solidFill>
                <a:cs typeface="Aharoni" pitchFamily="2" charset="-79"/>
              </a:rPr>
            </a:br>
            <a:r>
              <a:rPr lang="uk-UA" sz="2800" dirty="0" smtClean="0">
                <a:solidFill>
                  <a:schemeClr val="tx1"/>
                </a:solidFill>
                <a:cs typeface="Aharoni" pitchFamily="2" charset="-79"/>
              </a:rPr>
              <a:t>поставити сполучники </a:t>
            </a:r>
            <a:r>
              <a:rPr lang="uk-UA" sz="2800" u="sng" dirty="0" smtClean="0">
                <a:solidFill>
                  <a:schemeClr val="tx1"/>
                </a:solidFill>
                <a:cs typeface="Aharoni" pitchFamily="2" charset="-79"/>
              </a:rPr>
              <a:t>якщо, коли</a:t>
            </a:r>
            <a:r>
              <a:rPr lang="uk-UA" sz="2800" dirty="0" smtClean="0">
                <a:solidFill>
                  <a:schemeClr val="tx1"/>
                </a:solidFill>
                <a:cs typeface="Aharoni" pitchFamily="2" charset="-79"/>
              </a:rPr>
              <a:t>);</a:t>
            </a:r>
            <a:r>
              <a:rPr lang="uk-UA" sz="3200" dirty="0" smtClean="0">
                <a:solidFill>
                  <a:schemeClr val="tx1"/>
                </a:solidFill>
              </a:rPr>
              <a:t/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/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/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/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00034" y="2786058"/>
            <a:ext cx="7772400" cy="1508760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Посієш вчасно    вродить рясно.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71868" y="364331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-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5429264"/>
            <a:ext cx="82153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[</a:t>
            </a:r>
            <a:r>
              <a:rPr lang="uk-UA" sz="3200" dirty="0" smtClean="0"/>
              <a:t>ч</a:t>
            </a:r>
            <a:r>
              <a:rPr lang="uk-UA" sz="3200" dirty="0" smtClean="0"/>
              <a:t>ас</a:t>
            </a:r>
            <a:r>
              <a:rPr lang="en-US" sz="3200" dirty="0" smtClean="0"/>
              <a:t>]</a:t>
            </a:r>
            <a:r>
              <a:rPr lang="uk-UA" sz="3200" dirty="0" smtClean="0"/>
              <a:t> – </a:t>
            </a:r>
            <a:r>
              <a:rPr lang="en-US" sz="3200" dirty="0" smtClean="0"/>
              <a:t>[</a:t>
            </a:r>
            <a:r>
              <a:rPr lang="uk-UA" sz="3200" dirty="0" smtClean="0"/>
              <a:t>     </a:t>
            </a:r>
            <a:r>
              <a:rPr lang="en-US" sz="3200" dirty="0" smtClean="0"/>
              <a:t>]</a:t>
            </a:r>
            <a:r>
              <a:rPr lang="uk-UA" sz="3200" dirty="0" smtClean="0"/>
              <a:t>.            </a:t>
            </a:r>
          </a:p>
          <a:p>
            <a:r>
              <a:rPr lang="en-US" sz="3200" dirty="0" smtClean="0"/>
              <a:t>[</a:t>
            </a:r>
            <a:r>
              <a:rPr lang="uk-UA" sz="3200" dirty="0" smtClean="0"/>
              <a:t>умова</a:t>
            </a:r>
            <a:r>
              <a:rPr lang="en-US" sz="3200" dirty="0" smtClean="0"/>
              <a:t>]</a:t>
            </a:r>
            <a:r>
              <a:rPr lang="en-US" sz="3200" dirty="0" smtClean="0"/>
              <a:t> – </a:t>
            </a:r>
            <a:r>
              <a:rPr lang="en-US" sz="3200" dirty="0" smtClean="0"/>
              <a:t>[    ]</a:t>
            </a:r>
            <a:r>
              <a:rPr lang="uk-UA" sz="3200" dirty="0" smtClean="0"/>
              <a:t>.</a:t>
            </a:r>
            <a:endParaRPr lang="uk-UA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416738"/>
          </a:xfrm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2) Якщо друга частина виражає наслідок або висновок з того,про що говориться в першій;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428868"/>
            <a:ext cx="7372376" cy="1500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dirty="0" smtClean="0"/>
              <a:t>Зникає мова   зникає нація.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143240" y="242886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-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4143380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[       ] – [</a:t>
            </a:r>
            <a:r>
              <a:rPr lang="uk-UA" sz="3200" dirty="0" smtClean="0"/>
              <a:t>наслідок</a:t>
            </a:r>
            <a:r>
              <a:rPr lang="en-US" sz="3200" dirty="0" smtClean="0"/>
              <a:t>]</a:t>
            </a:r>
            <a:r>
              <a:rPr lang="uk-UA" sz="3200" dirty="0" smtClean="0"/>
              <a:t>.</a:t>
            </a:r>
            <a:r>
              <a:rPr lang="en-US" sz="3200" dirty="0" smtClean="0"/>
              <a:t> 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4929198"/>
            <a:ext cx="764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[   </a:t>
            </a:r>
            <a:r>
              <a:rPr lang="uk-UA" sz="3200" dirty="0" smtClean="0"/>
              <a:t>  </a:t>
            </a:r>
            <a:r>
              <a:rPr lang="en-US" sz="3200" dirty="0" smtClean="0"/>
              <a:t>  ]</a:t>
            </a:r>
            <a:r>
              <a:rPr lang="en-US" sz="3200" dirty="0" smtClean="0"/>
              <a:t> –</a:t>
            </a:r>
            <a:r>
              <a:rPr lang="uk-UA" sz="3200" dirty="0" smtClean="0"/>
              <a:t> </a:t>
            </a:r>
            <a:r>
              <a:rPr lang="en-US" sz="3200" dirty="0" smtClean="0"/>
              <a:t>[</a:t>
            </a:r>
            <a:r>
              <a:rPr lang="uk-UA" sz="3200" dirty="0" smtClean="0"/>
              <a:t> висновок</a:t>
            </a:r>
            <a:r>
              <a:rPr lang="en-US" sz="3200" dirty="0" smtClean="0"/>
              <a:t>]</a:t>
            </a:r>
            <a:r>
              <a:rPr lang="uk-UA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801004" cy="2059680"/>
          </a:xfrm>
        </p:spPr>
        <p:txBody>
          <a:bodyPr/>
          <a:lstStyle/>
          <a:p>
            <a:r>
              <a:rPr lang="uk-UA" sz="3200" dirty="0" smtClean="0">
                <a:solidFill>
                  <a:schemeClr val="tx1"/>
                </a:solidFill>
              </a:rPr>
              <a:t>3)Якщо зміст обох частин зіставляється або протиставляється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(між ними можна поставити сполучники 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u="sng" dirty="0" smtClean="0">
                <a:solidFill>
                  <a:schemeClr val="tx1"/>
                </a:solidFill>
              </a:rPr>
              <a:t>наче, а</a:t>
            </a:r>
            <a:r>
              <a:rPr lang="uk-UA" sz="3200" dirty="0" smtClean="0">
                <a:solidFill>
                  <a:schemeClr val="tx1"/>
                </a:solidFill>
              </a:rPr>
              <a:t>)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3000372"/>
            <a:ext cx="7143800" cy="1857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dirty="0" smtClean="0"/>
              <a:t>Ще сонячні промені сплять    досвітні</a:t>
            </a:r>
          </a:p>
          <a:p>
            <a:pPr>
              <a:buNone/>
            </a:pPr>
            <a:r>
              <a:rPr lang="uk-UA" sz="3200" dirty="0" smtClean="0"/>
              <a:t>огні вже горять.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929322" y="3000372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-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4572008"/>
            <a:ext cx="77867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[    ]</a:t>
            </a:r>
            <a:r>
              <a:rPr lang="uk-UA" sz="3200" dirty="0" smtClean="0"/>
              <a:t> </a:t>
            </a:r>
            <a:r>
              <a:rPr lang="en-US" sz="3200" dirty="0" smtClean="0"/>
              <a:t>–</a:t>
            </a:r>
            <a:r>
              <a:rPr lang="en-US" sz="3200" dirty="0" smtClean="0"/>
              <a:t> [    ] – </a:t>
            </a:r>
            <a:r>
              <a:rPr lang="uk-UA" sz="3200" dirty="0" smtClean="0"/>
              <a:t>протиставлення</a:t>
            </a:r>
          </a:p>
          <a:p>
            <a:r>
              <a:rPr lang="en-US" sz="3200" dirty="0" smtClean="0"/>
              <a:t>[    ]</a:t>
            </a:r>
            <a:r>
              <a:rPr lang="en-US" sz="3200" dirty="0" smtClean="0"/>
              <a:t> – </a:t>
            </a:r>
            <a:r>
              <a:rPr lang="en-US" sz="3200" dirty="0" smtClean="0"/>
              <a:t>[    ]</a:t>
            </a:r>
            <a:r>
              <a:rPr lang="en-US" sz="3200" dirty="0" smtClean="0"/>
              <a:t> – </a:t>
            </a:r>
            <a:r>
              <a:rPr lang="uk-UA" sz="3200" dirty="0" smtClean="0"/>
              <a:t>порівняння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943880" cy="5274390"/>
          </a:xfrm>
        </p:spPr>
        <p:txBody>
          <a:bodyPr/>
          <a:lstStyle/>
          <a:p>
            <a:r>
              <a:rPr lang="uk-UA" sz="3200" dirty="0" smtClean="0">
                <a:solidFill>
                  <a:schemeClr val="tx1"/>
                </a:solidFill>
              </a:rPr>
              <a:t>Між частинами БСР треба поставити кому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А Була б охота знайдеться робота.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Б Поглянув я на ягнята не мої ягнята.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В Білі мухи налетіли все подвір’я стало біле.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Г Поглянь в обличчя тоді питай про здоров’я.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Д Пахнуть сонцем дині спілі хмелем б’ють </a:t>
            </a:r>
            <a:r>
              <a:rPr lang="uk-UA" sz="3200" dirty="0" err="1" smtClean="0">
                <a:solidFill>
                  <a:schemeClr val="tx1"/>
                </a:solidFill>
              </a:rPr>
              <a:t>меди</a:t>
            </a:r>
            <a:r>
              <a:rPr lang="uk-UA" sz="3200" dirty="0" smtClean="0">
                <a:solidFill>
                  <a:schemeClr val="tx1"/>
                </a:solidFill>
              </a:rPr>
              <a:t> скажені.</a:t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5929330"/>
            <a:ext cx="7643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/>
              <a:t>д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658128" cy="4345696"/>
          </a:xfrm>
        </p:spPr>
        <p:txBody>
          <a:bodyPr/>
          <a:lstStyle/>
          <a:p>
            <a:r>
              <a:rPr lang="uk-UA" sz="3200" dirty="0" smtClean="0">
                <a:solidFill>
                  <a:schemeClr val="tx1"/>
                </a:solidFill>
              </a:rPr>
              <a:t>Між частинами БСР треба поставити двокрапку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А Весна іде красу вона несе.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Б Я знаю мова мамина свята.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В Боятися вовків у ліс не ходити.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Г Не штука ганьбити штука ліпше зробити.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Д Будеш сіяти з сумом вродить печаль.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5286388"/>
            <a:ext cx="7786742" cy="9286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400" dirty="0" smtClean="0"/>
              <a:t>Б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801004" cy="3917068"/>
          </a:xfrm>
        </p:spPr>
        <p:txBody>
          <a:bodyPr/>
          <a:lstStyle/>
          <a:p>
            <a:r>
              <a:rPr lang="uk-UA" sz="3200" dirty="0" smtClean="0">
                <a:solidFill>
                  <a:schemeClr val="tx1"/>
                </a:solidFill>
              </a:rPr>
              <a:t>Ранок сонячний… треба поставити тире, якщо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А подуває легкий вітерець.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Б у небі жодної хмаринки.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В море виграє хвилями.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Г вечір доволі холодний.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Д сади буяють ароматами.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5000636"/>
            <a:ext cx="7772400" cy="926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400" dirty="0" smtClean="0"/>
              <a:t>Г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28596" y="285728"/>
            <a:ext cx="6000792" cy="550072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sz="3500" b="1" dirty="0" smtClean="0"/>
              <a:t>Установіть відповідність.</a:t>
            </a:r>
          </a:p>
          <a:p>
            <a:pPr>
              <a:buNone/>
            </a:pPr>
            <a:r>
              <a:rPr lang="uk-UA" sz="2400" b="1" dirty="0" smtClean="0"/>
              <a:t>А </a:t>
            </a:r>
            <a:r>
              <a:rPr lang="uk-UA" b="1" dirty="0" smtClean="0"/>
              <a:t>Посріблені ліси окуталися тінню, а небосхил горить і віти золотить.</a:t>
            </a:r>
          </a:p>
          <a:p>
            <a:pPr>
              <a:buNone/>
            </a:pPr>
            <a:r>
              <a:rPr lang="uk-UA" b="1" dirty="0" smtClean="0"/>
              <a:t>Б  </a:t>
            </a:r>
            <a:r>
              <a:rPr lang="uk-UA" sz="3000" b="1" dirty="0" smtClean="0"/>
              <a:t>Я  Нептуну півкопи грошей в руку суну, аби на морі шторм </a:t>
            </a:r>
            <a:r>
              <a:rPr lang="uk-UA" sz="3000" b="1" dirty="0" err="1" smtClean="0"/>
              <a:t>утих</a:t>
            </a:r>
            <a:r>
              <a:rPr lang="uk-UA" sz="3000" b="1" dirty="0" smtClean="0"/>
              <a:t>.</a:t>
            </a:r>
          </a:p>
          <a:p>
            <a:pPr>
              <a:buNone/>
            </a:pPr>
            <a:r>
              <a:rPr lang="uk-UA" sz="3000" b="1" dirty="0" smtClean="0"/>
              <a:t>В  Скрізь: на подвір’ї, і в саду, і на городі </a:t>
            </a:r>
            <a:r>
              <a:rPr lang="en-US" sz="3200" b="1" dirty="0" smtClean="0"/>
              <a:t>–</a:t>
            </a:r>
            <a:r>
              <a:rPr lang="uk-UA" sz="3200" b="1" dirty="0" smtClean="0"/>
              <a:t> </a:t>
            </a:r>
            <a:r>
              <a:rPr lang="uk-UA" sz="3200" b="1" dirty="0" smtClean="0"/>
              <a:t>все тяглося до сонця і раділо йому.</a:t>
            </a:r>
          </a:p>
          <a:p>
            <a:pPr>
              <a:buNone/>
            </a:pPr>
            <a:r>
              <a:rPr lang="uk-UA" sz="3200" b="1" dirty="0" smtClean="0"/>
              <a:t>Г  У цьому ж лісі я пив самоту осінню, тут весну цілувала ти під шелест верховіть.</a:t>
            </a:r>
          </a:p>
          <a:p>
            <a:pPr>
              <a:buNone/>
            </a:pPr>
            <a:r>
              <a:rPr lang="uk-UA" sz="3200" b="1" dirty="0" smtClean="0"/>
              <a:t>Д  Ще сніг кругом, ще голі віти в дуба,і не курличуть в небі журавлі.</a:t>
            </a:r>
            <a:endParaRPr lang="ru-RU" sz="30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786578" y="571480"/>
            <a:ext cx="2214578" cy="32861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dirty="0" smtClean="0"/>
              <a:t>1. ССР</a:t>
            </a:r>
          </a:p>
          <a:p>
            <a:pPr>
              <a:buNone/>
            </a:pPr>
            <a:r>
              <a:rPr lang="uk-UA" dirty="0" smtClean="0"/>
              <a:t>2. СПР</a:t>
            </a:r>
          </a:p>
          <a:p>
            <a:pPr>
              <a:buNone/>
            </a:pPr>
            <a:r>
              <a:rPr lang="uk-UA" dirty="0" smtClean="0"/>
              <a:t>3.БСР</a:t>
            </a:r>
          </a:p>
          <a:p>
            <a:pPr>
              <a:buNone/>
            </a:pPr>
            <a:r>
              <a:rPr lang="uk-UA" dirty="0" smtClean="0"/>
              <a:t>4. З різними видами зв’язку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00034" y="6000768"/>
            <a:ext cx="8286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1-А, 2-Б,3-Г,4-Д.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4488572"/>
          </a:xfrm>
        </p:spPr>
        <p:txBody>
          <a:bodyPr/>
          <a:lstStyle/>
          <a:p>
            <a:r>
              <a:rPr lang="uk-UA" sz="3200" dirty="0" smtClean="0">
                <a:solidFill>
                  <a:schemeClr val="tx1"/>
                </a:solidFill>
              </a:rPr>
              <a:t>Домашнє завдання: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А)виконати тестові завдання с.234-238.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Б)скласти речення за схемами.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[  ]</a:t>
            </a:r>
            <a:r>
              <a:rPr lang="uk-UA" sz="3200" dirty="0" smtClean="0">
                <a:solidFill>
                  <a:schemeClr val="tx1"/>
                </a:solidFill>
              </a:rPr>
              <a:t>:</a:t>
            </a:r>
            <a:r>
              <a:rPr lang="en-US" sz="3200" dirty="0" smtClean="0">
                <a:solidFill>
                  <a:schemeClr val="tx1"/>
                </a:solidFill>
              </a:rPr>
              <a:t>[</a:t>
            </a:r>
            <a:r>
              <a:rPr lang="uk-UA" sz="3200" dirty="0" smtClean="0">
                <a:solidFill>
                  <a:schemeClr val="tx1"/>
                </a:solidFill>
              </a:rPr>
              <a:t>причина</a:t>
            </a:r>
            <a:r>
              <a:rPr lang="en-US" sz="3200" dirty="0" smtClean="0">
                <a:solidFill>
                  <a:schemeClr val="tx1"/>
                </a:solidFill>
              </a:rPr>
              <a:t>]</a:t>
            </a:r>
            <a:r>
              <a:rPr lang="uk-UA" sz="3200" dirty="0" smtClean="0">
                <a:solidFill>
                  <a:schemeClr val="tx1"/>
                </a:solidFill>
              </a:rPr>
              <a:t>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[</a:t>
            </a:r>
            <a:r>
              <a:rPr lang="uk-UA" sz="3200" dirty="0" smtClean="0">
                <a:solidFill>
                  <a:schemeClr val="tx1"/>
                </a:solidFill>
              </a:rPr>
              <a:t>умова</a:t>
            </a:r>
            <a:r>
              <a:rPr lang="en-US" sz="3200" dirty="0" smtClean="0">
                <a:solidFill>
                  <a:schemeClr val="tx1"/>
                </a:solidFill>
              </a:rPr>
              <a:t>]–[  ]</a:t>
            </a:r>
            <a:r>
              <a:rPr lang="uk-UA" sz="3200" dirty="0" smtClean="0">
                <a:solidFill>
                  <a:schemeClr val="tx1"/>
                </a:solidFill>
              </a:rPr>
              <a:t>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[  ]</a:t>
            </a:r>
            <a:r>
              <a:rPr lang="uk-UA" sz="3200" dirty="0" smtClean="0">
                <a:solidFill>
                  <a:schemeClr val="tx1"/>
                </a:solidFill>
              </a:rPr>
              <a:t>;</a:t>
            </a:r>
            <a:r>
              <a:rPr lang="en-US" sz="3200" dirty="0" smtClean="0">
                <a:solidFill>
                  <a:schemeClr val="tx1"/>
                </a:solidFill>
              </a:rPr>
              <a:t> [  ]</a:t>
            </a:r>
            <a:r>
              <a:rPr lang="uk-UA" sz="3200" dirty="0" smtClean="0">
                <a:solidFill>
                  <a:schemeClr val="tx1"/>
                </a:solidFill>
              </a:rPr>
              <a:t>;</a:t>
            </a:r>
            <a:r>
              <a:rPr lang="en-US" sz="3200" dirty="0" smtClean="0">
                <a:solidFill>
                  <a:schemeClr val="tx1"/>
                </a:solidFill>
              </a:rPr>
              <a:t> [  ]</a:t>
            </a:r>
            <a:r>
              <a:rPr lang="uk-UA" sz="3200" dirty="0" smtClean="0">
                <a:solidFill>
                  <a:schemeClr val="tx1"/>
                </a:solidFill>
              </a:rPr>
              <a:t>.</a:t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102</TotalTime>
  <Words>221</Words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Метро</vt:lpstr>
      <vt:lpstr>      Тире ставиться: 1)якщо перша частина вказує на час або умову того,про що говориться в другій(перед нею можна,як правило, поставити сполучники якщо, коли);    </vt:lpstr>
      <vt:lpstr>2) Якщо друга частина виражає наслідок або висновок з того,про що говориться в першій;</vt:lpstr>
      <vt:lpstr>3)Якщо зміст обох частин зіставляється або протиставляється (між ними можна поставити сполучники  наче, а)</vt:lpstr>
      <vt:lpstr>Між частинами БСР треба поставити кому А Була б охота знайдеться робота. Б Поглянув я на ягнята не мої ягнята. В Білі мухи налетіли все подвір’я стало біле. Г Поглянь в обличчя тоді питай про здоров’я. Д Пахнуть сонцем дині спілі хмелем б’ють меди скажені. </vt:lpstr>
      <vt:lpstr>Між частинами БСР треба поставити двокрапку А Весна іде красу вона несе. Б Я знаю мова мамина свята. В Боятися вовків у ліс не ходити. Г Не штука ганьбити штука ліпше зробити. Д Будеш сіяти з сумом вродить печаль.</vt:lpstr>
      <vt:lpstr>Ранок сонячний… треба поставити тире, якщо А подуває легкий вітерець. Б у небі жодної хмаринки. В море виграє хвилями. Г вечір доволі холодний. Д сади буяють ароматами.</vt:lpstr>
      <vt:lpstr>Слайд 7</vt:lpstr>
      <vt:lpstr>Домашнє завдання: А)виконати тестові завдання с.234-238. Б)скласти речення за схемами. [  ]:[причина]. [умова]–[  ]. [  ]; [  ]; [  ].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ANKOR</dc:creator>
  <cp:lastModifiedBy>ANKOR</cp:lastModifiedBy>
  <cp:revision>12</cp:revision>
  <dcterms:created xsi:type="dcterms:W3CDTF">2017-02-08T17:39:31Z</dcterms:created>
  <dcterms:modified xsi:type="dcterms:W3CDTF">2017-02-08T19:32:34Z</dcterms:modified>
</cp:coreProperties>
</file>