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8001056" cy="235745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      Тире ставиться: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  <a:cs typeface="Aharoni" pitchFamily="2" charset="-79"/>
              </a:rPr>
              <a:t>1)якщо перша частина вказує на час або умову того,про що говориться в другій(перед нею можна,як правило,</a:t>
            </a:r>
            <a:br>
              <a:rPr lang="uk-UA" sz="2800" dirty="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uk-UA" sz="2800" dirty="0" smtClean="0">
                <a:solidFill>
                  <a:schemeClr val="tx1"/>
                </a:solidFill>
                <a:cs typeface="Aharoni" pitchFamily="2" charset="-79"/>
              </a:rPr>
              <a:t>поставити сполучники </a:t>
            </a:r>
            <a:r>
              <a:rPr lang="uk-UA" sz="2800" u="sng" dirty="0" smtClean="0">
                <a:solidFill>
                  <a:schemeClr val="tx1"/>
                </a:solidFill>
                <a:cs typeface="Aharoni" pitchFamily="2" charset="-79"/>
              </a:rPr>
              <a:t>якщо, коли</a:t>
            </a:r>
            <a:r>
              <a:rPr lang="uk-UA" sz="2800" dirty="0" smtClean="0">
                <a:solidFill>
                  <a:schemeClr val="tx1"/>
                </a:solidFill>
                <a:cs typeface="Aharoni" pitchFamily="2" charset="-79"/>
              </a:rPr>
              <a:t>);</a:t>
            </a:r>
            <a:r>
              <a:rPr lang="uk-UA" sz="3200" dirty="0" smtClean="0">
                <a:solidFill>
                  <a:schemeClr val="tx1"/>
                </a:solidFill>
              </a:rPr>
              <a:t/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/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/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/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7772400" cy="150876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Посієш вчасно    вродить рясно.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364331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-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5429264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</a:t>
            </a:r>
            <a:r>
              <a:rPr lang="uk-UA" sz="3200" dirty="0" smtClean="0"/>
              <a:t>ч</a:t>
            </a:r>
            <a:r>
              <a:rPr lang="uk-UA" sz="3200" dirty="0" smtClean="0"/>
              <a:t>ас</a:t>
            </a:r>
            <a:r>
              <a:rPr lang="en-US" sz="3200" dirty="0" smtClean="0"/>
              <a:t>]</a:t>
            </a:r>
            <a:r>
              <a:rPr lang="uk-UA" sz="3200" dirty="0" smtClean="0"/>
              <a:t> – </a:t>
            </a:r>
            <a:r>
              <a:rPr lang="en-US" sz="3200" dirty="0" smtClean="0"/>
              <a:t>[</a:t>
            </a:r>
            <a:r>
              <a:rPr lang="uk-UA" sz="3200" dirty="0" smtClean="0"/>
              <a:t>     </a:t>
            </a:r>
            <a:r>
              <a:rPr lang="en-US" sz="3200" dirty="0" smtClean="0"/>
              <a:t>]</a:t>
            </a:r>
            <a:r>
              <a:rPr lang="uk-UA" sz="3200" dirty="0" smtClean="0"/>
              <a:t>.            </a:t>
            </a:r>
          </a:p>
          <a:p>
            <a:r>
              <a:rPr lang="en-US" sz="3200" dirty="0" smtClean="0"/>
              <a:t>[</a:t>
            </a:r>
            <a:r>
              <a:rPr lang="uk-UA" sz="3200" dirty="0" smtClean="0"/>
              <a:t>умова</a:t>
            </a:r>
            <a:r>
              <a:rPr lang="en-US" sz="3200" dirty="0" smtClean="0"/>
              <a:t>]</a:t>
            </a:r>
            <a:r>
              <a:rPr lang="en-US" sz="3200" dirty="0" smtClean="0"/>
              <a:t> – </a:t>
            </a:r>
            <a:r>
              <a:rPr lang="en-US" sz="3200" dirty="0" smtClean="0"/>
              <a:t>[    ]</a:t>
            </a:r>
            <a:r>
              <a:rPr lang="uk-UA" sz="3200" dirty="0" smtClean="0"/>
              <a:t>.</a:t>
            </a:r>
            <a:endParaRPr lang="uk-U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16738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2) Якщо друга частина виражає наслідок або висновок з того,про що говориться в першій;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428868"/>
            <a:ext cx="7372376" cy="1500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Зникає мова   зникає нація.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43240" y="242886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-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4143380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       ] – [</a:t>
            </a:r>
            <a:r>
              <a:rPr lang="uk-UA" sz="3200" dirty="0" smtClean="0"/>
              <a:t>наслідок</a:t>
            </a:r>
            <a:r>
              <a:rPr lang="en-US" sz="3200" dirty="0" smtClean="0"/>
              <a:t>]</a:t>
            </a:r>
            <a:r>
              <a:rPr lang="uk-UA" sz="3200" dirty="0" smtClean="0"/>
              <a:t>.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92919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   </a:t>
            </a:r>
            <a:r>
              <a:rPr lang="uk-UA" sz="3200" dirty="0" smtClean="0"/>
              <a:t>  </a:t>
            </a:r>
            <a:r>
              <a:rPr lang="en-US" sz="3200" dirty="0" smtClean="0"/>
              <a:t>  ]</a:t>
            </a:r>
            <a:r>
              <a:rPr lang="en-US" sz="3200" dirty="0" smtClean="0"/>
              <a:t> –</a:t>
            </a:r>
            <a:r>
              <a:rPr lang="uk-UA" sz="3200" dirty="0" smtClean="0"/>
              <a:t> </a:t>
            </a:r>
            <a:r>
              <a:rPr lang="en-US" sz="3200" dirty="0" smtClean="0"/>
              <a:t>[</a:t>
            </a:r>
            <a:r>
              <a:rPr lang="uk-UA" sz="3200" dirty="0" smtClean="0"/>
              <a:t> висновок</a:t>
            </a:r>
            <a:r>
              <a:rPr lang="en-US" sz="3200" dirty="0" smtClean="0"/>
              <a:t>]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01004" cy="2059680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</a:rPr>
              <a:t>3)Якщо зміст обох частин зіставляється або протиставляється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(між ними можна поставити сполучники 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u="sng" dirty="0" smtClean="0">
                <a:solidFill>
                  <a:schemeClr val="tx1"/>
                </a:solidFill>
              </a:rPr>
              <a:t>наче, а</a:t>
            </a:r>
            <a:r>
              <a:rPr lang="uk-UA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000372"/>
            <a:ext cx="714380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Ще сонячні промені сплять    досвітні</a:t>
            </a:r>
          </a:p>
          <a:p>
            <a:pPr>
              <a:buNone/>
            </a:pPr>
            <a:r>
              <a:rPr lang="uk-UA" sz="3200" dirty="0" smtClean="0"/>
              <a:t>огні вже горять.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300037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-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572008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    ]</a:t>
            </a:r>
            <a:r>
              <a:rPr lang="uk-UA" sz="3200" dirty="0" smtClean="0"/>
              <a:t> </a:t>
            </a:r>
            <a:r>
              <a:rPr lang="en-US" sz="3200" dirty="0" smtClean="0"/>
              <a:t>–</a:t>
            </a:r>
            <a:r>
              <a:rPr lang="en-US" sz="3200" dirty="0" smtClean="0"/>
              <a:t> [    ] – </a:t>
            </a:r>
            <a:r>
              <a:rPr lang="uk-UA" sz="3200" dirty="0" smtClean="0"/>
              <a:t>протиставлення</a:t>
            </a:r>
          </a:p>
          <a:p>
            <a:r>
              <a:rPr lang="en-US" sz="3200" dirty="0" smtClean="0"/>
              <a:t>[    ]</a:t>
            </a:r>
            <a:r>
              <a:rPr lang="en-US" sz="3200" dirty="0" smtClean="0"/>
              <a:t> – </a:t>
            </a:r>
            <a:r>
              <a:rPr lang="en-US" sz="3200" dirty="0" smtClean="0"/>
              <a:t>[    ]</a:t>
            </a:r>
            <a:r>
              <a:rPr lang="en-US" sz="3200" dirty="0" smtClean="0"/>
              <a:t> – </a:t>
            </a:r>
            <a:r>
              <a:rPr lang="uk-UA" sz="3200" dirty="0" smtClean="0"/>
              <a:t>порівняння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5274390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</a:rPr>
              <a:t>Між частинами БСР треба поставити кому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А Була б охота знайдеться робота.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Б Поглянув я на ягнята не мої ягнята.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В Білі мухи налетіли все подвір’я стало біле.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Г Поглянь в обличчя тоді питай про здоров’я.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Д Пахнуть сонцем дині спілі хмелем б’ють </a:t>
            </a:r>
            <a:r>
              <a:rPr lang="uk-UA" sz="3200" dirty="0" err="1" smtClean="0">
                <a:solidFill>
                  <a:schemeClr val="tx1"/>
                </a:solidFill>
              </a:rPr>
              <a:t>меди</a:t>
            </a:r>
            <a:r>
              <a:rPr lang="uk-UA" sz="3200" dirty="0" smtClean="0">
                <a:solidFill>
                  <a:schemeClr val="tx1"/>
                </a:solidFill>
              </a:rPr>
              <a:t> скажені.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929330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658128" cy="4345696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</a:rPr>
              <a:t>Між частинами БСР треба поставити двокрапку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А Весна іде красу вона несе.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Б Я знаю мова мамина свята.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В Боятися вовків у ліс не ходити.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Г Не штука ганьбити штука ліпше зробити.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Д Будеш сіяти з сумом вродить печаль.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286388"/>
            <a:ext cx="7786742" cy="928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/>
              <a:t>Б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01004" cy="3917068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</a:rPr>
              <a:t>Ранок сонячний… треба поставити тире, якщо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А подуває легкий вітерець.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Б у небі жодної хмаринки.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В море виграє хвилями.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Г вечір доволі холодний.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Д сади буяють ароматами.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636"/>
            <a:ext cx="7772400" cy="926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/>
              <a:t>Г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285728"/>
            <a:ext cx="6000792" cy="55007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z="3500" b="1" dirty="0" smtClean="0"/>
              <a:t>Установіть відповідність.</a:t>
            </a:r>
          </a:p>
          <a:p>
            <a:pPr>
              <a:buNone/>
            </a:pPr>
            <a:r>
              <a:rPr lang="uk-UA" sz="2400" b="1" dirty="0" smtClean="0"/>
              <a:t>А </a:t>
            </a:r>
            <a:r>
              <a:rPr lang="uk-UA" b="1" dirty="0" smtClean="0"/>
              <a:t>Посріблені ліси окуталися тінню, а небосхил горить і віти золотить.</a:t>
            </a:r>
          </a:p>
          <a:p>
            <a:pPr>
              <a:buNone/>
            </a:pPr>
            <a:r>
              <a:rPr lang="uk-UA" b="1" dirty="0" smtClean="0"/>
              <a:t>Б  </a:t>
            </a:r>
            <a:r>
              <a:rPr lang="uk-UA" sz="3000" b="1" dirty="0" smtClean="0"/>
              <a:t>Я  Нептуну півкопи грошей в руку суну, аби на морі шторм </a:t>
            </a:r>
            <a:r>
              <a:rPr lang="uk-UA" sz="3000" b="1" dirty="0" err="1" smtClean="0"/>
              <a:t>утих</a:t>
            </a:r>
            <a:r>
              <a:rPr lang="uk-UA" sz="3000" b="1" dirty="0" smtClean="0"/>
              <a:t>.</a:t>
            </a:r>
          </a:p>
          <a:p>
            <a:pPr>
              <a:buNone/>
            </a:pPr>
            <a:r>
              <a:rPr lang="uk-UA" sz="3000" b="1" dirty="0" smtClean="0"/>
              <a:t>В  Скрізь: на подвір’ї, і в саду, і на городі </a:t>
            </a:r>
            <a:r>
              <a:rPr lang="en-US" sz="3200" b="1" dirty="0" smtClean="0"/>
              <a:t>–</a:t>
            </a:r>
            <a:r>
              <a:rPr lang="uk-UA" sz="3200" b="1" dirty="0" smtClean="0"/>
              <a:t> </a:t>
            </a:r>
            <a:r>
              <a:rPr lang="uk-UA" sz="3200" b="1" dirty="0" smtClean="0"/>
              <a:t>все тяглося до сонця і раділо йому.</a:t>
            </a:r>
          </a:p>
          <a:p>
            <a:pPr>
              <a:buNone/>
            </a:pPr>
            <a:r>
              <a:rPr lang="uk-UA" sz="3200" b="1" dirty="0" smtClean="0"/>
              <a:t>Г  У цьому ж лісі я пив самоту осінню, тут весну цілувала ти під шелест верховіть.</a:t>
            </a:r>
          </a:p>
          <a:p>
            <a:pPr>
              <a:buNone/>
            </a:pPr>
            <a:r>
              <a:rPr lang="uk-UA" sz="3200" b="1" dirty="0" smtClean="0"/>
              <a:t>Д  Ще сніг кругом, ще голі віти в дуба,і не курличуть в небі журавлі.</a:t>
            </a:r>
            <a:endParaRPr lang="ru-RU" sz="3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786578" y="571480"/>
            <a:ext cx="2214578" cy="3286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dirty="0" smtClean="0"/>
              <a:t>1. ССР</a:t>
            </a:r>
          </a:p>
          <a:p>
            <a:pPr>
              <a:buNone/>
            </a:pPr>
            <a:r>
              <a:rPr lang="uk-UA" dirty="0" smtClean="0"/>
              <a:t>2. СПР</a:t>
            </a:r>
          </a:p>
          <a:p>
            <a:pPr>
              <a:buNone/>
            </a:pPr>
            <a:r>
              <a:rPr lang="uk-UA" dirty="0" smtClean="0"/>
              <a:t>3.БСР</a:t>
            </a:r>
          </a:p>
          <a:p>
            <a:pPr>
              <a:buNone/>
            </a:pPr>
            <a:r>
              <a:rPr lang="uk-UA" dirty="0" smtClean="0"/>
              <a:t>4. З різними видами зв’язку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6000768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1-А, 2-Б,3-Г,4-Д.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488572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</a:rPr>
              <a:t>Домашнє завдання: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А)виконати тестові завдання с.234-238.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Б)скласти речення за схемами.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[  ]</a:t>
            </a:r>
            <a:r>
              <a:rPr lang="uk-UA" sz="3200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chemeClr val="tx1"/>
                </a:solidFill>
              </a:rPr>
              <a:t>[</a:t>
            </a:r>
            <a:r>
              <a:rPr lang="uk-UA" sz="3200" dirty="0" smtClean="0">
                <a:solidFill>
                  <a:schemeClr val="tx1"/>
                </a:solidFill>
              </a:rPr>
              <a:t>причина</a:t>
            </a:r>
            <a:r>
              <a:rPr lang="en-US" sz="3200" dirty="0" smtClean="0">
                <a:solidFill>
                  <a:schemeClr val="tx1"/>
                </a:solidFill>
              </a:rPr>
              <a:t>]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[</a:t>
            </a:r>
            <a:r>
              <a:rPr lang="uk-UA" sz="3200" dirty="0" smtClean="0">
                <a:solidFill>
                  <a:schemeClr val="tx1"/>
                </a:solidFill>
              </a:rPr>
              <a:t>умова</a:t>
            </a:r>
            <a:r>
              <a:rPr lang="en-US" sz="3200" dirty="0" smtClean="0">
                <a:solidFill>
                  <a:schemeClr val="tx1"/>
                </a:solidFill>
              </a:rPr>
              <a:t>]–[  ]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[  ]</a:t>
            </a:r>
            <a:r>
              <a:rPr lang="uk-UA" sz="3200" dirty="0" smtClean="0">
                <a:solidFill>
                  <a:schemeClr val="tx1"/>
                </a:solidFill>
              </a:rPr>
              <a:t>;</a:t>
            </a:r>
            <a:r>
              <a:rPr lang="en-US" sz="3200" dirty="0" smtClean="0">
                <a:solidFill>
                  <a:schemeClr val="tx1"/>
                </a:solidFill>
              </a:rPr>
              <a:t> [  ]</a:t>
            </a:r>
            <a:r>
              <a:rPr lang="uk-UA" sz="3200" dirty="0" smtClean="0">
                <a:solidFill>
                  <a:schemeClr val="tx1"/>
                </a:solidFill>
              </a:rPr>
              <a:t>;</a:t>
            </a:r>
            <a:r>
              <a:rPr lang="en-US" sz="3200" dirty="0" smtClean="0">
                <a:solidFill>
                  <a:schemeClr val="tx1"/>
                </a:solidFill>
              </a:rPr>
              <a:t> [  ]</a:t>
            </a:r>
            <a:r>
              <a:rPr lang="uk-UA" sz="3200" dirty="0" smtClean="0">
                <a:solidFill>
                  <a:schemeClr val="tx1"/>
                </a:solidFill>
              </a:rPr>
              <a:t>.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</TotalTime>
  <Words>221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      Тире ставиться: 1)якщо перша частина вказує на час або умову того,про що говориться в другій(перед нею можна,як правило, поставити сполучники якщо, коли);    </vt:lpstr>
      <vt:lpstr>2) Якщо друга частина виражає наслідок або висновок з того,про що говориться в першій;</vt:lpstr>
      <vt:lpstr>3)Якщо зміст обох частин зіставляється або протиставляється (між ними можна поставити сполучники  наче, а)</vt:lpstr>
      <vt:lpstr>Між частинами БСР треба поставити кому А Була б охота знайдеться робота. Б Поглянув я на ягнята не мої ягнята. В Білі мухи налетіли все подвір’я стало біле. Г Поглянь в обличчя тоді питай про здоров’я. Д Пахнуть сонцем дині спілі хмелем б’ють меди скажені. </vt:lpstr>
      <vt:lpstr>Між частинами БСР треба поставити двокрапку А Весна іде красу вона несе. Б Я знаю мова мамина свята. В Боятися вовків у ліс не ходити. Г Не штука ганьбити штука ліпше зробити. Д Будеш сіяти з сумом вродить печаль.</vt:lpstr>
      <vt:lpstr>Ранок сонячний… треба поставити тире, якщо А подуває легкий вітерець. Б у небі жодної хмаринки. В море виграє хвилями. Г вечір доволі холодний. Д сади буяють ароматами.</vt:lpstr>
      <vt:lpstr>Слайд 7</vt:lpstr>
      <vt:lpstr>Домашнє завдання: А)виконати тестові завдання с.234-238. Б)скласти речення за схемами. [  ]:[причина]. [умова]–[  ]. [  ]; [  ]; [  ].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ANKOR</dc:creator>
  <cp:lastModifiedBy>ANKOR</cp:lastModifiedBy>
  <cp:revision>12</cp:revision>
  <dcterms:created xsi:type="dcterms:W3CDTF">2017-02-08T17:39:31Z</dcterms:created>
  <dcterms:modified xsi:type="dcterms:W3CDTF">2017-02-08T19:32:34Z</dcterms:modified>
</cp:coreProperties>
</file>