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F32E75-922C-43CB-90DB-9638E5E8AEE9}" type="datetimeFigureOut">
              <a:rPr lang="ru-RU" smtClean="0"/>
              <a:pPr/>
              <a:t>08.02.2017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8053C1-3FAB-4EE8-A202-45B825C52E31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886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" name="Picture 23" descr="C:\Documents and Settings\Admin.CFF322345A6847D\Local Settings\Temporary Internet Files\Content.IE5\VF0AM0NH\MC9004232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1151230" cy="1364285"/>
          </a:xfrm>
          <a:prstGeom prst="rect">
            <a:avLst/>
          </a:prstGeom>
          <a:noFill/>
        </p:spPr>
      </p:pic>
      <p:pic>
        <p:nvPicPr>
          <p:cNvPr id="7" name="Picture 15" descr="C:\Documents and Settings\Admin.CFF322345A6847D\Local Settings\Temporary Internet Files\Content.IE5\4J5C4RY2\MC9004232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676400"/>
            <a:ext cx="1272845" cy="1366114"/>
          </a:xfrm>
          <a:prstGeom prst="rect">
            <a:avLst/>
          </a:prstGeom>
          <a:noFill/>
        </p:spPr>
      </p:pic>
      <p:pic>
        <p:nvPicPr>
          <p:cNvPr id="8" name="Picture 13" descr="C:\Documents and Settings\Admin.CFF322345A6847D\Local Settings\Temporary Internet Files\Content.IE5\VZB5P2XS\MC90042323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1295400"/>
            <a:ext cx="1383487" cy="1362456"/>
          </a:xfrm>
          <a:prstGeom prst="rect">
            <a:avLst/>
          </a:prstGeom>
          <a:noFill/>
        </p:spPr>
      </p:pic>
      <p:pic>
        <p:nvPicPr>
          <p:cNvPr id="9" name="Picture 24" descr="C:\Documents and Settings\Admin.CFF322345A6847D\Local Settings\Temporary Internet Files\Content.IE5\VF0AM0NH\MC90032035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1676400"/>
            <a:ext cx="1413797" cy="1524000"/>
          </a:xfrm>
          <a:prstGeom prst="rect">
            <a:avLst/>
          </a:prstGeom>
          <a:noFill/>
        </p:spPr>
      </p:pic>
      <p:pic>
        <p:nvPicPr>
          <p:cNvPr id="10" name="Picture 16" descr="C:\Documents and Settings\Admin.CFF322345A6847D\Local Settings\Temporary Internet Files\Content.IE5\VF0AM0NH\MC90042322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1295400"/>
            <a:ext cx="1488643" cy="1794967"/>
          </a:xfrm>
          <a:prstGeom prst="rect">
            <a:avLst/>
          </a:prstGeom>
          <a:noFill/>
        </p:spPr>
      </p:pic>
      <p:pic>
        <p:nvPicPr>
          <p:cNvPr id="11" name="Picture 10" descr="C:\Documents and Settings\Admin.CFF322345A6847D\Local Settings\Temporary Internet Files\Content.IE5\8N0G613I\MC900423289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1676400"/>
            <a:ext cx="1538021" cy="1681582"/>
          </a:xfrm>
          <a:prstGeom prst="rect">
            <a:avLst/>
          </a:prstGeom>
          <a:noFill/>
        </p:spPr>
      </p:pic>
      <p:pic>
        <p:nvPicPr>
          <p:cNvPr id="12" name="Picture 19" descr="C:\Documents and Settings\Admin.CFF322345A6847D\Local Settings\Temporary Internet Files\Content.IE5\4TTHT7EA\MC900423223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37500" y="1295400"/>
            <a:ext cx="1206500" cy="1366837"/>
          </a:xfrm>
          <a:prstGeom prst="rect">
            <a:avLst/>
          </a:prstGeom>
          <a:noFill/>
        </p:spPr>
      </p:pic>
      <p:pic>
        <p:nvPicPr>
          <p:cNvPr id="14" name="Picture 12" descr="C:\Documents and Settings\Admin.CFF322345A6847D\Local Settings\Temporary Internet Files\Content.IE5\8N0G613I\MC90042324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" y="4495800"/>
            <a:ext cx="1068934" cy="1363370"/>
          </a:xfrm>
          <a:prstGeom prst="rect">
            <a:avLst/>
          </a:prstGeom>
          <a:noFill/>
        </p:spPr>
      </p:pic>
      <p:pic>
        <p:nvPicPr>
          <p:cNvPr id="15" name="Picture 18" descr="C:\Documents and Settings\Admin.CFF322345A6847D\Local Settings\Temporary Internet Files\Content.IE5\4TTHT7EA\MC900423223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0" y="4114800"/>
            <a:ext cx="1207008" cy="1367028"/>
          </a:xfrm>
          <a:prstGeom prst="rect">
            <a:avLst/>
          </a:prstGeom>
          <a:noFill/>
        </p:spPr>
      </p:pic>
      <p:pic>
        <p:nvPicPr>
          <p:cNvPr id="16" name="Picture 22" descr="C:\Documents and Settings\Admin.CFF322345A6847D\Local Settings\Temporary Internet Files\Content.IE5\VZB5P2XS\MC900423259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90800" y="4419600"/>
            <a:ext cx="1436522" cy="1366114"/>
          </a:xfrm>
          <a:prstGeom prst="rect">
            <a:avLst/>
          </a:prstGeom>
          <a:noFill/>
        </p:spPr>
      </p:pic>
      <p:pic>
        <p:nvPicPr>
          <p:cNvPr id="17" name="Picture 17" descr="C:\Documents and Settings\Admin.CFF322345A6847D\Local Settings\Temporary Internet Files\Content.IE5\4TTHT7EA\MC900423223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38600" y="4419600"/>
            <a:ext cx="1207008" cy="1367028"/>
          </a:xfrm>
          <a:prstGeom prst="rect">
            <a:avLst/>
          </a:prstGeom>
          <a:noFill/>
        </p:spPr>
      </p:pic>
      <p:pic>
        <p:nvPicPr>
          <p:cNvPr id="18" name="Picture 14" descr="C:\Documents and Settings\Admin.CFF322345A6847D\Local Settings\Temporary Internet Files\Content.IE5\BSGNX2OT\MC900423239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57800" y="4419600"/>
            <a:ext cx="1514246" cy="1362456"/>
          </a:xfrm>
          <a:prstGeom prst="rect">
            <a:avLst/>
          </a:prstGeom>
          <a:noFill/>
        </p:spPr>
      </p:pic>
      <p:pic>
        <p:nvPicPr>
          <p:cNvPr id="19" name="Picture 14" descr="C:\Documents and Settings\Admin.CFF322345A6847D\Local Settings\Temporary Internet Files\Content.IE5\BSGNX2OT\MC900423239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53200" y="4038600"/>
            <a:ext cx="1514246" cy="1362456"/>
          </a:xfrm>
          <a:prstGeom prst="rect">
            <a:avLst/>
          </a:prstGeom>
          <a:noFill/>
        </p:spPr>
      </p:pic>
      <p:pic>
        <p:nvPicPr>
          <p:cNvPr id="20" name="Picture 11" descr="C:\Documents and Settings\Admin.CFF322345A6847D\Local Settings\Temporary Internet Files\Content.IE5\9DWOB25H\MC900423275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87945" y="4572000"/>
            <a:ext cx="1356055" cy="1365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                                         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</a:t>
            </a:r>
            <a:br>
              <a:rPr lang="uk-UA" dirty="0" smtClean="0"/>
            </a:br>
            <a:r>
              <a:rPr lang="uk-UA" dirty="0" smtClean="0"/>
              <a:t>                      </a:t>
            </a:r>
            <a:r>
              <a:rPr lang="uk-UA" dirty="0" smtClean="0">
                <a:solidFill>
                  <a:srgbClr val="FF0000"/>
                </a:solidFill>
              </a:rPr>
              <a:t>Повторення</a:t>
            </a:r>
            <a:r>
              <a:rPr lang="uk-UA" sz="5400" b="1" i="1" dirty="0" smtClean="0">
                <a:solidFill>
                  <a:srgbClr val="FF0000"/>
                </a:solidFill>
              </a:rPr>
              <a:t/>
            </a:r>
            <a:br>
              <a:rPr lang="uk-UA" sz="5400" b="1" i="1" dirty="0" smtClean="0">
                <a:solidFill>
                  <a:srgbClr val="FF0000"/>
                </a:solidFill>
              </a:rPr>
            </a:br>
            <a:r>
              <a:rPr lang="uk-UA" sz="3100" b="1" i="1" dirty="0" smtClean="0">
                <a:solidFill>
                  <a:schemeClr val="tx1"/>
                </a:solidFill>
              </a:rPr>
              <a:t>                  Яке з виділених  речень є складним?</a:t>
            </a: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4" name="Содержимое 13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941168"/>
          </a:xfrm>
          <a:gradFill>
            <a:gsLst>
              <a:gs pos="23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2400" b="1" i="1" dirty="0" smtClean="0"/>
              <a:t>Сьогодні в селі велике свято. </a:t>
            </a:r>
            <a:r>
              <a:rPr lang="uk-UA" sz="2400" b="1" i="1" dirty="0" smtClean="0">
                <a:solidFill>
                  <a:srgbClr val="FF0000"/>
                </a:solidFill>
              </a:rPr>
              <a:t>Комбайнери дожинають останні загінки. </a:t>
            </a:r>
            <a:r>
              <a:rPr lang="uk-UA" sz="2400" b="1" i="1" dirty="0" smtClean="0"/>
              <a:t>Нарешті кінець, комбайнери розминають затерплі ноги. Вони сідають на краях розстеленого брезенту. </a:t>
            </a:r>
            <a:r>
              <a:rPr lang="uk-UA" sz="2400" b="1" i="1" dirty="0" smtClean="0">
                <a:solidFill>
                  <a:srgbClr val="FF0000"/>
                </a:solidFill>
              </a:rPr>
              <a:t>Це і є найсвятковіший стіл, накритий у лісосмузі проти неба. Для них гримить духовий оркестр, лунають дівочі пісні. </a:t>
            </a:r>
            <a:r>
              <a:rPr lang="uk-UA" sz="2400" b="1" i="1" dirty="0" smtClean="0"/>
              <a:t>Двійко дівчат на вишиваному рушнику несуть коровай. Це хліб з нового врожаю.</a:t>
            </a:r>
            <a:endParaRPr lang="ru-RU" sz="2400" b="1" i="1" dirty="0"/>
          </a:p>
        </p:txBody>
      </p:sp>
      <p:sp>
        <p:nvSpPr>
          <p:cNvPr id="5" name="Минус 4"/>
          <p:cNvSpPr/>
          <p:nvPr/>
        </p:nvSpPr>
        <p:spPr>
          <a:xfrm>
            <a:off x="4067944" y="2492896"/>
            <a:ext cx="252028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6156176" y="2420888"/>
            <a:ext cx="2304256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6156176" y="2564904"/>
            <a:ext cx="2304256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7236296" y="4077072"/>
            <a:ext cx="864096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3995936" y="4077072"/>
            <a:ext cx="3384376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инус 15"/>
          <p:cNvSpPr/>
          <p:nvPr/>
        </p:nvSpPr>
        <p:spPr>
          <a:xfrm>
            <a:off x="4067944" y="4221088"/>
            <a:ext cx="3528392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>
            <a:off x="1115616" y="5157192"/>
            <a:ext cx="1728192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инус 17"/>
          <p:cNvSpPr/>
          <p:nvPr/>
        </p:nvSpPr>
        <p:spPr>
          <a:xfrm>
            <a:off x="6372200" y="4581128"/>
            <a:ext cx="1872208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Минус 18"/>
          <p:cNvSpPr/>
          <p:nvPr/>
        </p:nvSpPr>
        <p:spPr>
          <a:xfrm>
            <a:off x="6372200" y="4725144"/>
            <a:ext cx="1800200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инус 19"/>
          <p:cNvSpPr/>
          <p:nvPr/>
        </p:nvSpPr>
        <p:spPr>
          <a:xfrm>
            <a:off x="4932040" y="5157192"/>
            <a:ext cx="1224136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инус 20"/>
          <p:cNvSpPr/>
          <p:nvPr/>
        </p:nvSpPr>
        <p:spPr>
          <a:xfrm>
            <a:off x="2555776" y="5157192"/>
            <a:ext cx="1944216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Минус 21"/>
          <p:cNvSpPr/>
          <p:nvPr/>
        </p:nvSpPr>
        <p:spPr>
          <a:xfrm>
            <a:off x="2555776" y="5301208"/>
            <a:ext cx="2088232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852704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        Складне речення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96544"/>
          </a:xfrm>
        </p:spPr>
        <p:txBody>
          <a:bodyPr/>
          <a:lstStyle/>
          <a:p>
            <a:pPr>
              <a:buNone/>
            </a:pPr>
            <a:r>
              <a:rPr lang="uk-UA" sz="2800" dirty="0" smtClean="0">
                <a:solidFill>
                  <a:srgbClr val="C00000"/>
                </a:solidFill>
              </a:rPr>
              <a:t>Складним називається </a:t>
            </a:r>
            <a:r>
              <a:rPr lang="uk-UA" sz="2800" dirty="0" smtClean="0"/>
              <a:t>речення, що складається з двох або кількох простих ,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єднаних</a:t>
            </a:r>
            <a:r>
              <a:rPr lang="uk-UA" sz="2800" dirty="0" smtClean="0"/>
              <a:t> в одне ціле за змістом і інтонацією , за допомогою сполучників чи без них:</a:t>
            </a:r>
            <a:endParaRPr lang="en-US" sz="2800" dirty="0" smtClean="0"/>
          </a:p>
          <a:p>
            <a:pPr>
              <a:buNone/>
            </a:pPr>
            <a:r>
              <a:rPr lang="uk-UA" dirty="0" smtClean="0"/>
              <a:t>   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4826675"/>
            <a:ext cx="32221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Черемха</a:t>
            </a:r>
            <a:r>
              <a:rPr lang="ru-RU" dirty="0"/>
              <a:t> </a:t>
            </a:r>
            <a:r>
              <a:rPr lang="ru-RU" dirty="0" err="1"/>
              <a:t>клубочилась</a:t>
            </a:r>
            <a:r>
              <a:rPr lang="ru-RU" dirty="0"/>
              <a:t> </a:t>
            </a:r>
            <a:r>
              <a:rPr lang="ru-RU" dirty="0" err="1"/>
              <a:t>піною</a:t>
            </a:r>
            <a:r>
              <a:rPr lang="ru-RU" dirty="0"/>
              <a:t> </a:t>
            </a:r>
            <a:r>
              <a:rPr lang="ru-RU" dirty="0" err="1"/>
              <a:t>цвіту</a:t>
            </a:r>
            <a:r>
              <a:rPr lang="ru-RU" dirty="0"/>
              <a:t>, </a:t>
            </a:r>
            <a:r>
              <a:rPr lang="ru-RU" b="1" i="1" dirty="0" smtClean="0">
                <a:solidFill>
                  <a:srgbClr val="FF0000"/>
                </a:solidFill>
              </a:rPr>
              <a:t>а</a:t>
            </a:r>
            <a:r>
              <a:rPr lang="ru-RU" dirty="0"/>
              <a:t> бузина ловила те пахуче </a:t>
            </a:r>
            <a:r>
              <a:rPr lang="ru-RU" dirty="0" err="1"/>
              <a:t>шумовиння</a:t>
            </a:r>
            <a:r>
              <a:rPr lang="ru-RU" dirty="0"/>
              <a:t>, </a:t>
            </a:r>
            <a:r>
              <a:rPr lang="ru-RU" dirty="0" err="1"/>
              <a:t>піднісши</a:t>
            </a:r>
            <a:r>
              <a:rPr lang="ru-RU" dirty="0"/>
              <a:t> </a:t>
            </a:r>
            <a:r>
              <a:rPr lang="ru-RU" dirty="0" err="1"/>
              <a:t>вгору</a:t>
            </a:r>
            <a:r>
              <a:rPr lang="ru-RU" dirty="0"/>
              <a:t> </a:t>
            </a:r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долоні</a:t>
            </a:r>
            <a:r>
              <a:rPr lang="ru-RU" dirty="0"/>
              <a:t> (О. </a:t>
            </a:r>
            <a:r>
              <a:rPr lang="ru-RU" dirty="0" err="1"/>
              <a:t>Донченко</a:t>
            </a:r>
            <a:r>
              <a:rPr lang="ru-RU" dirty="0"/>
              <a:t>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4869160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Пригріло</a:t>
            </a:r>
            <a:r>
              <a:rPr lang="ru-RU" dirty="0"/>
              <a:t> </a:t>
            </a:r>
            <a:r>
              <a:rPr lang="ru-RU" dirty="0" err="1"/>
              <a:t>сонечко</a:t>
            </a:r>
            <a:r>
              <a:rPr lang="ru-RU" dirty="0"/>
              <a:t>, обсохла земля, </a:t>
            </a:r>
            <a:r>
              <a:rPr lang="ru-RU" dirty="0" err="1"/>
              <a:t>потягла</a:t>
            </a:r>
            <a:r>
              <a:rPr lang="ru-RU" dirty="0"/>
              <a:t> </a:t>
            </a:r>
            <a:r>
              <a:rPr lang="ru-RU" dirty="0" err="1"/>
              <a:t>орача</a:t>
            </a:r>
            <a:r>
              <a:rPr lang="ru-RU" dirty="0"/>
              <a:t> в поле (М. </a:t>
            </a:r>
            <a:r>
              <a:rPr lang="ru-RU" dirty="0" err="1"/>
              <a:t>Коцюбинський</a:t>
            </a:r>
            <a:r>
              <a:rPr lang="ru-RU" dirty="0"/>
              <a:t>)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051720" y="3573016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508104" y="3645024"/>
            <a:ext cx="64807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kl_Ckladne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8424936" cy="59322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55679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  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                      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 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sz="1100" dirty="0" smtClean="0">
                <a:solidFill>
                  <a:srgbClr val="FF0000"/>
                </a:solidFill>
              </a:rPr>
              <a:t/>
            </a:r>
            <a:br>
              <a:rPr lang="uk-UA" sz="1100" dirty="0" smtClean="0">
                <a:solidFill>
                  <a:srgbClr val="FF0000"/>
                </a:solidFill>
              </a:rPr>
            </a:br>
            <a:r>
              <a:rPr lang="uk-UA" sz="11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</a:t>
            </a:r>
            <a:r>
              <a:rPr lang="uk-UA" sz="4000" b="1" dirty="0" smtClean="0">
                <a:solidFill>
                  <a:srgbClr val="C00000"/>
                </a:solidFill>
              </a:rPr>
              <a:t>Порівняй!</a:t>
            </a:r>
            <a:r>
              <a:rPr lang="uk-UA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uk-UA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uk-UA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           </a:t>
            </a:r>
            <a:r>
              <a:rPr lang="uk-UA" sz="2700" b="1" i="1" dirty="0" smtClean="0"/>
              <a:t>Сполучникові складні речення</a:t>
            </a:r>
            <a:r>
              <a:rPr lang="uk-UA" sz="2700" dirty="0" smtClean="0">
                <a:solidFill>
                  <a:srgbClr val="FF0000"/>
                </a:solidFill>
              </a:rPr>
              <a:t/>
            </a:r>
            <a:br>
              <a:rPr lang="uk-UA" sz="2700" dirty="0" smtClean="0">
                <a:solidFill>
                  <a:srgbClr val="FF0000"/>
                </a:solidFill>
              </a:rPr>
            </a:br>
            <a:r>
              <a:rPr lang="uk-UA" sz="2700" dirty="0" smtClean="0">
                <a:solidFill>
                  <a:srgbClr val="FF0000"/>
                </a:solidFill>
              </a:rPr>
              <a:t> 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800" dirty="0" smtClean="0"/>
              <a:t>Складносурядне                            Складнопідрядне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4000" dirty="0" smtClean="0"/>
              <a:t>         </a:t>
            </a:r>
            <a:r>
              <a:rPr lang="uk-UA" sz="6000" dirty="0" smtClean="0"/>
              <a:t>,і                        ,   що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Затихла в своїй кімнаті,          Мати сподівалась,що</a:t>
            </a:r>
          </a:p>
          <a:p>
            <a:pPr>
              <a:buNone/>
            </a:pPr>
            <a:r>
              <a:rPr lang="uk-UA" sz="2800" dirty="0" smtClean="0"/>
              <a:t>читала, і в кожнім листі         буде їй захист і опора на</a:t>
            </a:r>
          </a:p>
          <a:p>
            <a:pPr>
              <a:buNone/>
            </a:pPr>
            <a:r>
              <a:rPr lang="uk-UA" sz="2800" dirty="0" smtClean="0"/>
              <a:t>їй відкривалася  нова             старості літ.</a:t>
            </a:r>
          </a:p>
          <a:p>
            <a:pPr>
              <a:buNone/>
            </a:pPr>
            <a:r>
              <a:rPr lang="uk-UA" sz="2800" dirty="0" smtClean="0"/>
              <a:t>людина .</a:t>
            </a:r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uk-UA" sz="1600" dirty="0" smtClean="0"/>
          </a:p>
          <a:p>
            <a:pPr lvl="0">
              <a:buNone/>
            </a:pPr>
            <a:r>
              <a:rPr lang="uk-UA" sz="1600" b="1" dirty="0" smtClean="0"/>
              <a:t>   </a:t>
            </a:r>
          </a:p>
          <a:p>
            <a:pPr lvl="0">
              <a:buNone/>
            </a:pPr>
            <a:endParaRPr lang="uk-UA" sz="1600" b="1" dirty="0" smtClean="0"/>
          </a:p>
          <a:p>
            <a:pPr lvl="0">
              <a:buNone/>
            </a:pPr>
            <a:endParaRPr lang="uk-UA" sz="1050" b="1" dirty="0" smtClean="0"/>
          </a:p>
          <a:p>
            <a:pPr lvl="0">
              <a:buNone/>
            </a:pPr>
            <a:endParaRPr lang="uk-UA" sz="1050" b="1" dirty="0" smtClean="0"/>
          </a:p>
          <a:p>
            <a:pPr lvl="0" algn="r">
              <a:buNone/>
            </a:pPr>
            <a:endParaRPr lang="uk-UA" b="1" dirty="0" smtClean="0"/>
          </a:p>
        </p:txBody>
      </p:sp>
      <p:sp>
        <p:nvSpPr>
          <p:cNvPr id="15" name="Левая круглая скобка 14"/>
          <p:cNvSpPr/>
          <p:nvPr/>
        </p:nvSpPr>
        <p:spPr>
          <a:xfrm>
            <a:off x="539552" y="2564904"/>
            <a:ext cx="360040" cy="7920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круглая скобка 16"/>
          <p:cNvSpPr/>
          <p:nvPr/>
        </p:nvSpPr>
        <p:spPr>
          <a:xfrm>
            <a:off x="1043608" y="2564904"/>
            <a:ext cx="360040" cy="79208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Левая круглая скобка 18"/>
          <p:cNvSpPr/>
          <p:nvPr/>
        </p:nvSpPr>
        <p:spPr>
          <a:xfrm>
            <a:off x="2123728" y="2564904"/>
            <a:ext cx="432048" cy="72008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авая круглая скобка 19"/>
          <p:cNvSpPr/>
          <p:nvPr/>
        </p:nvSpPr>
        <p:spPr>
          <a:xfrm>
            <a:off x="2699792" y="2564904"/>
            <a:ext cx="432048" cy="72008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лево/вправо 21"/>
          <p:cNvSpPr/>
          <p:nvPr/>
        </p:nvSpPr>
        <p:spPr>
          <a:xfrm>
            <a:off x="755576" y="1988840"/>
            <a:ext cx="2016224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Левая круглая скобка 22"/>
          <p:cNvSpPr/>
          <p:nvPr/>
        </p:nvSpPr>
        <p:spPr>
          <a:xfrm>
            <a:off x="5076056" y="2564904"/>
            <a:ext cx="288032" cy="7920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ая круглая скобка 23"/>
          <p:cNvSpPr/>
          <p:nvPr/>
        </p:nvSpPr>
        <p:spPr>
          <a:xfrm>
            <a:off x="5652120" y="2564904"/>
            <a:ext cx="288032" cy="79208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войные круглые скобки 26"/>
          <p:cNvSpPr/>
          <p:nvPr/>
        </p:nvSpPr>
        <p:spPr>
          <a:xfrm>
            <a:off x="6660232" y="2564904"/>
            <a:ext cx="1440160" cy="86409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Выгнутая вверх стрелка 27"/>
          <p:cNvSpPr/>
          <p:nvPr/>
        </p:nvSpPr>
        <p:spPr>
          <a:xfrm>
            <a:off x="5508104" y="1844824"/>
            <a:ext cx="2160240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9" grpId="0" animBg="1"/>
      <p:bldP spid="20" grpId="0" animBg="1"/>
      <p:bldP spid="23" grpId="0" animBg="1"/>
      <p:bldP spid="24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620688"/>
            <a:ext cx="4248472" cy="49266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    Узагальнення!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                                </a:t>
            </a:r>
          </a:p>
          <a:p>
            <a:pPr>
              <a:buNone/>
            </a:pPr>
            <a:r>
              <a:rPr lang="uk-UA" sz="2000" dirty="0" smtClean="0"/>
              <a:t>  Сполучні                Інтонація                   Прості речення</a:t>
            </a:r>
          </a:p>
          <a:p>
            <a:pPr>
              <a:buNone/>
            </a:pPr>
            <a:r>
              <a:rPr lang="uk-UA" sz="2000" dirty="0" smtClean="0"/>
              <a:t>      слова                                             Односкладні                          </a:t>
            </a:r>
          </a:p>
          <a:p>
            <a:pPr>
              <a:buNone/>
            </a:pPr>
            <a:r>
              <a:rPr lang="uk-UA" sz="2000" dirty="0" smtClean="0"/>
              <a:t>                                                                                         Двоскладні </a:t>
            </a:r>
          </a:p>
          <a:p>
            <a:pPr>
              <a:buNone/>
            </a:pPr>
            <a:r>
              <a:rPr lang="uk-UA" sz="2000" dirty="0" smtClean="0"/>
              <a:t>  Безсполучникові</a:t>
            </a:r>
          </a:p>
          <a:p>
            <a:pPr>
              <a:buNone/>
            </a:pPr>
            <a:r>
              <a:rPr lang="uk-UA" sz="2000" dirty="0" smtClean="0"/>
              <a:t>                                     </a:t>
            </a:r>
          </a:p>
          <a:p>
            <a:pPr>
              <a:buNone/>
            </a:pPr>
            <a:r>
              <a:rPr lang="uk-UA" sz="2000" dirty="0" smtClean="0"/>
              <a:t>  Рівноправні                                                                                      Смислові </a:t>
            </a:r>
            <a:r>
              <a:rPr lang="uk-UA" sz="2000" dirty="0" err="1" smtClean="0"/>
              <a:t>зв</a:t>
            </a:r>
            <a:r>
              <a:rPr lang="en-US" sz="2000" dirty="0" smtClean="0"/>
              <a:t>’</a:t>
            </a:r>
            <a:r>
              <a:rPr lang="uk-UA" sz="2000" dirty="0" err="1" smtClean="0"/>
              <a:t>язки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 речення</a:t>
            </a:r>
          </a:p>
          <a:p>
            <a:pPr>
              <a:buNone/>
            </a:pPr>
            <a:r>
              <a:rPr lang="uk-UA" sz="2000" dirty="0" smtClean="0"/>
              <a:t>                                                                                               Сполучники </a:t>
            </a:r>
          </a:p>
          <a:p>
            <a:pPr>
              <a:buNone/>
            </a:pPr>
            <a:r>
              <a:rPr lang="uk-UA" sz="2000" dirty="0" smtClean="0"/>
              <a:t> Головне і               </a:t>
            </a:r>
            <a:r>
              <a:rPr lang="uk-UA" sz="2000" dirty="0" smtClean="0"/>
              <a:t>            </a:t>
            </a:r>
            <a:r>
              <a:rPr lang="uk-UA" sz="2000" dirty="0" smtClean="0"/>
              <a:t>Сполучники                сурядності</a:t>
            </a:r>
          </a:p>
          <a:p>
            <a:pPr>
              <a:buNone/>
            </a:pPr>
            <a:r>
              <a:rPr lang="uk-UA" sz="2000" smtClean="0"/>
              <a:t>Залежне  </a:t>
            </a:r>
            <a:r>
              <a:rPr lang="uk-UA" sz="2000" smtClean="0"/>
              <a:t>речення                </a:t>
            </a:r>
            <a:r>
              <a:rPr lang="uk-UA" sz="2000" dirty="0" smtClean="0"/>
              <a:t>підрядності</a:t>
            </a:r>
          </a:p>
          <a:p>
            <a:pPr>
              <a:buNone/>
            </a:pPr>
            <a:r>
              <a:rPr lang="uk-UA" sz="2000" dirty="0" smtClean="0"/>
              <a:t>                                     Складносурядне                                Складнопідрядне</a:t>
            </a:r>
          </a:p>
          <a:p>
            <a:pPr>
              <a:buNone/>
            </a:pPr>
            <a:r>
              <a:rPr lang="uk-UA" sz="2000" dirty="0" smtClean="0"/>
              <a:t>                                         речення                                                 </a:t>
            </a:r>
            <a:r>
              <a:rPr lang="uk-UA" sz="2000" dirty="0" err="1" smtClean="0"/>
              <a:t>речення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                </a:t>
            </a: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203848" y="3212976"/>
            <a:ext cx="2016224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Складне</a:t>
            </a:r>
          </a:p>
          <a:p>
            <a:pPr algn="ctr"/>
            <a:r>
              <a:rPr lang="uk-UA" sz="2400" b="1" dirty="0" smtClean="0"/>
              <a:t>речення</a:t>
            </a:r>
            <a:endParaRPr lang="ru-RU" sz="24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004048" y="2060848"/>
            <a:ext cx="72008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220072" y="2636912"/>
            <a:ext cx="136815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364088" y="364502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92080" y="4077072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16016" y="4149080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347864" y="4221088"/>
            <a:ext cx="43204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076056" y="4149080"/>
            <a:ext cx="122413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2843808" y="414908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3203848" y="1988840"/>
            <a:ext cx="216024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1691680" y="1988840"/>
            <a:ext cx="158417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4" idx="0"/>
          </p:cNvCxnSpPr>
          <p:nvPr/>
        </p:nvCxnSpPr>
        <p:spPr>
          <a:xfrm flipV="1">
            <a:off x="4211960" y="2348880"/>
            <a:ext cx="21602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 flipV="1">
            <a:off x="1979712" y="2996952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1475656" y="3645024"/>
            <a:ext cx="165618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1259632" y="4005064"/>
            <a:ext cx="20162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197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                                                                                                                                           Повторення                   Яке з виділених  речень є складним?</vt:lpstr>
      <vt:lpstr>        Складне речення</vt:lpstr>
      <vt:lpstr>Слайд 4</vt:lpstr>
      <vt:lpstr>                                                                                                                                                   Порівняй!                                  Сполучникові складні речення  </vt:lpstr>
      <vt:lpstr>    Узагальнення!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ANKOR</cp:lastModifiedBy>
  <cp:revision>3</cp:revision>
  <dcterms:created xsi:type="dcterms:W3CDTF">2017-01-29T13:42:18Z</dcterms:created>
  <dcterms:modified xsi:type="dcterms:W3CDTF">2017-02-08T17:16:14Z</dcterms:modified>
</cp:coreProperties>
</file>