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428604"/>
            <a:ext cx="62119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dirty="0" smtClean="0"/>
              <a:t>Форми опитування учнів</a:t>
            </a:r>
            <a:endParaRPr lang="ru-RU" sz="44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1142976" y="1285860"/>
            <a:ext cx="500066" cy="27146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2786050" y="1285860"/>
            <a:ext cx="500066" cy="20002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929190" y="1285860"/>
            <a:ext cx="500066" cy="25717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7286644" y="1285860"/>
            <a:ext cx="500066" cy="20002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0" y="4214818"/>
            <a:ext cx="29963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/>
              <a:t>Фронтальне</a:t>
            </a:r>
            <a:endParaRPr lang="ru-RU" sz="4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214546" y="3500438"/>
            <a:ext cx="20298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/>
              <a:t>Групове</a:t>
            </a:r>
            <a:endParaRPr lang="ru-RU" sz="4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857620" y="4214818"/>
            <a:ext cx="3129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/>
              <a:t>Індивідуальне</a:t>
            </a:r>
            <a:endParaRPr lang="ru-RU" sz="3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667040" y="3571876"/>
            <a:ext cx="2568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/>
              <a:t>Комбіноване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857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* Попередній контроль спрямований на виявлення знань, умінь і навичок учнів з предмету або розділу, який буде вивчатися.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2071678"/>
            <a:ext cx="87154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*Поточний контроль здійснюється в повсякденній роботі  з метою перевірки засвоєння попереднього матеріалу.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4000504"/>
            <a:ext cx="857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*Тематичний контроль здійснюється періодично, після вивчення нової теми чи нового розділу.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5780782"/>
            <a:ext cx="86439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*Комбінований контроль – це поєднання усного і письмового опитування.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0"/>
            <a:ext cx="65008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Як активізувати розумову діяльність всього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класу?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643050"/>
            <a:ext cx="83930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1.Запис плану своєї майбутньої відповіді.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285992"/>
            <a:ext cx="55925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2. Картка аналізу відповіді.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000372"/>
            <a:ext cx="23256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3. Брифінг.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714752"/>
            <a:ext cx="92869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4.Відповідь за опорним конспектом, опорною</a:t>
            </a:r>
          </a:p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схемою, таблицею.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5000636"/>
            <a:ext cx="85972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5. Відповідь за навчальним відеороликом.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500042"/>
            <a:ext cx="80650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800" b="1" dirty="0" smtClean="0"/>
              <a:t>Прийоми усного опитування</a:t>
            </a:r>
            <a:endParaRPr lang="ru-RU" sz="4800" b="1" dirty="0"/>
          </a:p>
        </p:txBody>
      </p:sp>
      <p:sp>
        <p:nvSpPr>
          <p:cNvPr id="3" name="Стрелка вниз 2"/>
          <p:cNvSpPr/>
          <p:nvPr/>
        </p:nvSpPr>
        <p:spPr>
          <a:xfrm>
            <a:off x="1285852" y="1714488"/>
            <a:ext cx="484632" cy="10715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0" y="3143248"/>
            <a:ext cx="41056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/>
              <a:t>Фронтальне опитування</a:t>
            </a:r>
            <a:endParaRPr lang="ru-RU" sz="2800" b="1" dirty="0"/>
          </a:p>
        </p:txBody>
      </p:sp>
      <p:sp>
        <p:nvSpPr>
          <p:cNvPr id="5" name="Стрелка вниз 4"/>
          <p:cNvSpPr/>
          <p:nvPr/>
        </p:nvSpPr>
        <p:spPr>
          <a:xfrm>
            <a:off x="6286512" y="1785926"/>
            <a:ext cx="484632" cy="10715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714005" y="3143248"/>
            <a:ext cx="44299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/>
              <a:t>Індивідуальне опитування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4429132"/>
            <a:ext cx="42791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(</a:t>
            </a:r>
            <a:r>
              <a:rPr lang="uk-UA" sz="3200" dirty="0" smtClean="0">
                <a:cs typeface="Aharoni" pitchFamily="2" charset="-79"/>
              </a:rPr>
              <a:t>залучається весь клас</a:t>
            </a:r>
            <a:r>
              <a:rPr lang="uk-UA" sz="2800" dirty="0" smtClean="0"/>
              <a:t>)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266848" y="4286256"/>
            <a:ext cx="387715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(</a:t>
            </a:r>
            <a:r>
              <a:rPr lang="uk-UA" sz="3200" dirty="0" err="1" smtClean="0"/>
              <a:t>грунтовна</a:t>
            </a:r>
            <a:r>
              <a:rPr lang="uk-UA" sz="3200" dirty="0" smtClean="0"/>
              <a:t> відповідь</a:t>
            </a:r>
          </a:p>
          <a:p>
            <a:r>
              <a:rPr lang="uk-UA" sz="3200" dirty="0" smtClean="0"/>
              <a:t> учня на питання </a:t>
            </a:r>
            <a:r>
              <a:rPr lang="uk-UA" sz="2400" dirty="0" smtClean="0"/>
              <a:t>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428604"/>
            <a:ext cx="69188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800" dirty="0" smtClean="0"/>
              <a:t>Форми опитування учнів:</a:t>
            </a:r>
            <a:endParaRPr lang="ru-RU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1571612"/>
            <a:ext cx="31297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* індивідуальне;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14282" y="2000240"/>
            <a:ext cx="3889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*усне з коментуванням;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14282" y="2357430"/>
            <a:ext cx="36776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* з опорою на план;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14282" y="2786058"/>
            <a:ext cx="4816318" cy="43088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*з опорою на наочність;</a:t>
            </a:r>
          </a:p>
          <a:p>
            <a:r>
              <a:rPr lang="uk-UA" sz="3200" dirty="0" smtClean="0"/>
              <a:t>*з опорою на схему;</a:t>
            </a:r>
          </a:p>
          <a:p>
            <a:r>
              <a:rPr lang="uk-UA" sz="3200" dirty="0" smtClean="0"/>
              <a:t>*парами, трійками;</a:t>
            </a:r>
          </a:p>
          <a:p>
            <a:r>
              <a:rPr lang="uk-UA" sz="3200" dirty="0" smtClean="0"/>
              <a:t>*програмоване;</a:t>
            </a:r>
          </a:p>
          <a:p>
            <a:r>
              <a:rPr lang="uk-UA" sz="3200" dirty="0" smtClean="0"/>
              <a:t>*у процесі бесіди;</a:t>
            </a:r>
          </a:p>
          <a:p>
            <a:r>
              <a:rPr lang="uk-UA" sz="3200" dirty="0" smtClean="0"/>
              <a:t>*у процесі дискусії;</a:t>
            </a:r>
          </a:p>
          <a:p>
            <a:r>
              <a:rPr lang="uk-UA" sz="3200" dirty="0" smtClean="0"/>
              <a:t>*взаємоперевіркою учнів;</a:t>
            </a:r>
          </a:p>
          <a:p>
            <a:r>
              <a:rPr lang="uk-UA" sz="3200" dirty="0" smtClean="0"/>
              <a:t>*письмове;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521644" y="1643050"/>
            <a:ext cx="462235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*за картками;</a:t>
            </a:r>
          </a:p>
          <a:p>
            <a:r>
              <a:rPr lang="uk-UA" sz="3200" dirty="0" smtClean="0"/>
              <a:t>*тестове;</a:t>
            </a:r>
          </a:p>
          <a:p>
            <a:r>
              <a:rPr lang="uk-UA" sz="3200" dirty="0" smtClean="0"/>
              <a:t>*шляхом аналізу спровокованих  помилок;</a:t>
            </a:r>
          </a:p>
          <a:p>
            <a:r>
              <a:rPr lang="uk-UA" sz="3200" dirty="0" smtClean="0"/>
              <a:t>*коментоване управління.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500042"/>
            <a:ext cx="75798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800" dirty="0" smtClean="0"/>
              <a:t>Форми опитування на уроці</a:t>
            </a:r>
            <a:endParaRPr lang="ru-RU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357298"/>
            <a:ext cx="88692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1.</a:t>
            </a:r>
            <a:r>
              <a:rPr lang="en-US" sz="2800" dirty="0" smtClean="0"/>
              <a:t>”</a:t>
            </a:r>
            <a:r>
              <a:rPr lang="uk-UA" sz="2800" dirty="0" smtClean="0"/>
              <a:t>Хто більше</a:t>
            </a:r>
            <a:r>
              <a:rPr lang="en-US" sz="2800" dirty="0" smtClean="0"/>
              <a:t>”  (</a:t>
            </a:r>
            <a:r>
              <a:rPr lang="uk-UA" sz="2800" dirty="0" smtClean="0"/>
              <a:t>учні проговорюють всі найважливіші </a:t>
            </a:r>
          </a:p>
          <a:p>
            <a:r>
              <a:rPr lang="uk-UA" sz="2800" dirty="0" smtClean="0"/>
              <a:t>поняття та означення з теми, доповнюють один одного)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2357430"/>
            <a:ext cx="82759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2. Інтелектуальна розминка (відповідь на проблемні</a:t>
            </a:r>
          </a:p>
          <a:p>
            <a:r>
              <a:rPr lang="uk-UA" sz="2800" dirty="0" smtClean="0"/>
              <a:t>запитання)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3143248"/>
            <a:ext cx="29119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3</a:t>
            </a:r>
            <a:r>
              <a:rPr lang="uk-UA" sz="2800" dirty="0" smtClean="0"/>
              <a:t>.</a:t>
            </a:r>
            <a:r>
              <a:rPr lang="en-US" sz="2800" dirty="0" smtClean="0"/>
              <a:t>“</a:t>
            </a:r>
            <a:r>
              <a:rPr lang="ru-RU" sz="2800" dirty="0" smtClean="0"/>
              <a:t>В</a:t>
            </a:r>
            <a:r>
              <a:rPr lang="uk-UA" sz="2800" dirty="0" err="1" smtClean="0"/>
              <a:t>ірю</a:t>
            </a:r>
            <a:r>
              <a:rPr lang="uk-UA" sz="2800" dirty="0" smtClean="0"/>
              <a:t> – не вірю</a:t>
            </a:r>
            <a:r>
              <a:rPr lang="en-US" sz="2800" dirty="0" smtClean="0"/>
              <a:t>”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3714752"/>
            <a:ext cx="2118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4. </a:t>
            </a:r>
            <a:r>
              <a:rPr lang="en-US" sz="2800" dirty="0" smtClean="0"/>
              <a:t>“</a:t>
            </a:r>
            <a:r>
              <a:rPr lang="ru-RU" sz="2800" dirty="0" smtClean="0"/>
              <a:t>Так </a:t>
            </a:r>
            <a:r>
              <a:rPr lang="ru-RU" sz="2800" dirty="0" err="1" smtClean="0"/>
              <a:t>чи</a:t>
            </a:r>
            <a:r>
              <a:rPr lang="ru-RU" sz="2800" dirty="0" smtClean="0"/>
              <a:t> </a:t>
            </a:r>
            <a:r>
              <a:rPr lang="ru-RU" sz="2800" dirty="0" err="1" smtClean="0"/>
              <a:t>н</a:t>
            </a:r>
            <a:r>
              <a:rPr lang="uk-UA" sz="2800" dirty="0" smtClean="0"/>
              <a:t>і</a:t>
            </a:r>
            <a:r>
              <a:rPr lang="en-US" sz="2800" dirty="0" smtClean="0"/>
              <a:t>”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28596" y="4286256"/>
            <a:ext cx="53175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5.</a:t>
            </a:r>
            <a:r>
              <a:rPr lang="uk-UA" sz="2800" dirty="0" smtClean="0"/>
              <a:t> </a:t>
            </a:r>
            <a:r>
              <a:rPr lang="uk-UA" sz="2800" dirty="0" err="1" smtClean="0"/>
              <a:t>Бліц-опитування</a:t>
            </a:r>
            <a:r>
              <a:rPr lang="uk-UA" sz="2800" dirty="0" smtClean="0"/>
              <a:t> </a:t>
            </a:r>
            <a:r>
              <a:rPr lang="en-US" sz="2800" dirty="0" smtClean="0"/>
              <a:t>“</a:t>
            </a:r>
            <a:r>
              <a:rPr lang="uk-UA" sz="2800" dirty="0" err="1" smtClean="0"/>
              <a:t>ланц</a:t>
            </a:r>
            <a:r>
              <a:rPr lang="ru-RU" sz="2800" dirty="0" err="1" smtClean="0"/>
              <a:t>ю</a:t>
            </a:r>
            <a:r>
              <a:rPr lang="uk-UA" sz="2800" dirty="0" err="1" smtClean="0"/>
              <a:t>жком</a:t>
            </a:r>
            <a:r>
              <a:rPr lang="en-US" sz="2800" dirty="0" smtClean="0"/>
              <a:t>”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28596" y="4929198"/>
            <a:ext cx="3639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6. “</a:t>
            </a:r>
            <a:r>
              <a:rPr lang="uk-UA" sz="2800" dirty="0" smtClean="0"/>
              <a:t> Спіймай помилку</a:t>
            </a:r>
            <a:r>
              <a:rPr lang="en-US" sz="2800" dirty="0" smtClean="0"/>
              <a:t> ”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28596" y="5500702"/>
            <a:ext cx="2391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7. </a:t>
            </a:r>
            <a:r>
              <a:rPr lang="en-US" sz="2800" dirty="0" smtClean="0"/>
              <a:t>“</a:t>
            </a:r>
            <a:r>
              <a:rPr lang="uk-UA" sz="2800" dirty="0" smtClean="0"/>
              <a:t>Світлофор</a:t>
            </a:r>
            <a:r>
              <a:rPr lang="en-US" sz="2800" dirty="0" smtClean="0"/>
              <a:t>”</a:t>
            </a:r>
            <a:endParaRPr lang="ru-RU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428596" y="6072206"/>
            <a:ext cx="6623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8. “</a:t>
            </a:r>
            <a:r>
              <a:rPr lang="uk-UA" sz="2800" dirty="0" smtClean="0"/>
              <a:t>Тихе опитування</a:t>
            </a:r>
            <a:r>
              <a:rPr lang="en-US" sz="2800" dirty="0" smtClean="0"/>
              <a:t>” (</a:t>
            </a:r>
            <a:r>
              <a:rPr lang="uk-UA" sz="2800" dirty="0" err="1" smtClean="0"/>
              <a:t>взаємоопитування</a:t>
            </a:r>
            <a:r>
              <a:rPr lang="uk-UA" sz="2800" dirty="0" smtClean="0"/>
              <a:t>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428604"/>
            <a:ext cx="22693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9.Тестування.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1142984"/>
            <a:ext cx="40655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10. Незакінчене речення</a:t>
            </a:r>
            <a:r>
              <a:rPr lang="ru-RU" sz="2800" dirty="0" smtClean="0"/>
              <a:t>.</a:t>
            </a:r>
            <a:endParaRPr lang="uk-UA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42910" y="1785926"/>
            <a:ext cx="4023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11. </a:t>
            </a:r>
            <a:r>
              <a:rPr lang="en-US" sz="2800" dirty="0" smtClean="0"/>
              <a:t>“</a:t>
            </a:r>
            <a:r>
              <a:rPr lang="uk-UA" sz="2800" dirty="0" smtClean="0"/>
              <a:t>Логічний ланцюжок</a:t>
            </a:r>
            <a:r>
              <a:rPr lang="en-US" sz="2800" dirty="0" smtClean="0"/>
              <a:t>”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2500306"/>
            <a:ext cx="87387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12. Термінологічний диктант (вчитель називає поняття</a:t>
            </a:r>
            <a:r>
              <a:rPr lang="ru-RU" sz="2800" dirty="0" smtClean="0"/>
              <a:t>,</a:t>
            </a:r>
          </a:p>
          <a:p>
            <a:r>
              <a:rPr lang="uk-UA" sz="2800" dirty="0" smtClean="0"/>
              <a:t>а учні пишуть визначення)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357166"/>
            <a:ext cx="6929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dirty="0" smtClean="0"/>
              <a:t>Методи письмового контролю</a:t>
            </a:r>
            <a:endParaRPr lang="ru-RU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214282" y="3714752"/>
            <a:ext cx="16076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/>
              <a:t>Твори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071670" y="3000372"/>
            <a:ext cx="23823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/>
              <a:t>Перекази</a:t>
            </a:r>
            <a:endParaRPr lang="ru-RU" sz="4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643438" y="3000372"/>
            <a:ext cx="2406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/>
              <a:t>Диктанти</a:t>
            </a:r>
            <a:endParaRPr lang="ru-RU" sz="4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500958" y="3714752"/>
            <a:ext cx="14489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/>
              <a:t>Тести</a:t>
            </a:r>
            <a:endParaRPr lang="ru-RU" sz="4000" b="1" dirty="0"/>
          </a:p>
        </p:txBody>
      </p:sp>
      <p:sp>
        <p:nvSpPr>
          <p:cNvPr id="11" name="Стрелка вниз 10"/>
          <p:cNvSpPr/>
          <p:nvPr/>
        </p:nvSpPr>
        <p:spPr>
          <a:xfrm rot="1264444">
            <a:off x="1218537" y="1208322"/>
            <a:ext cx="428628" cy="2486745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20414447">
            <a:off x="7627575" y="1168883"/>
            <a:ext cx="428628" cy="2459284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3000364" y="1214422"/>
            <a:ext cx="428628" cy="1931915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5429256" y="1214422"/>
            <a:ext cx="428628" cy="1931915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22" grpId="0"/>
      <p:bldP spid="11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357166"/>
            <a:ext cx="76809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dirty="0" smtClean="0"/>
              <a:t>Методи лабораторного контролю</a:t>
            </a:r>
            <a:endParaRPr lang="ru-RU" sz="4000" dirty="0"/>
          </a:p>
        </p:txBody>
      </p:sp>
      <p:sp>
        <p:nvSpPr>
          <p:cNvPr id="5" name="Стрелка вниз 4"/>
          <p:cNvSpPr/>
          <p:nvPr/>
        </p:nvSpPr>
        <p:spPr>
          <a:xfrm>
            <a:off x="4071934" y="1142984"/>
            <a:ext cx="428628" cy="1571636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71472" y="3071810"/>
            <a:ext cx="80457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спрямовані на перевірку вмінь учнів користуватися</a:t>
            </a:r>
          </a:p>
          <a:p>
            <a:pPr algn="ctr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лабораторними  обладнаннями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428604"/>
            <a:ext cx="59257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5400" dirty="0" smtClean="0"/>
              <a:t>Графічна перевірка</a:t>
            </a:r>
            <a:endParaRPr lang="ru-RU" sz="5400" dirty="0"/>
          </a:p>
        </p:txBody>
      </p:sp>
      <p:sp>
        <p:nvSpPr>
          <p:cNvPr id="3" name="Стрелка вниз 2"/>
          <p:cNvSpPr/>
          <p:nvPr/>
        </p:nvSpPr>
        <p:spPr>
          <a:xfrm>
            <a:off x="4000496" y="1285860"/>
            <a:ext cx="428628" cy="1571636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0" y="3071810"/>
            <a:ext cx="869000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передбачає створення узагальненої наочної моделі, яка </a:t>
            </a:r>
          </a:p>
          <a:p>
            <a:pPr algn="ctr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відображає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взаємозв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язки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в об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єктах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і предметах, що </a:t>
            </a:r>
          </a:p>
          <a:p>
            <a:pPr algn="ctr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вивчаються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285728"/>
            <a:ext cx="43194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Види контролю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500438"/>
            <a:ext cx="1785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Попередній контроль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57422" y="3214686"/>
            <a:ext cx="18573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Поточний контроль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86248" y="3214686"/>
            <a:ext cx="2071702" cy="857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Тематичний контроль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72264" y="3286124"/>
            <a:ext cx="2571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Комбінований контроль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 rot="2189982">
            <a:off x="1228004" y="1053238"/>
            <a:ext cx="428628" cy="2486745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4857752" y="1214422"/>
            <a:ext cx="428628" cy="1931915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9215521">
            <a:off x="6889033" y="921266"/>
            <a:ext cx="428628" cy="2486745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3000364" y="1142984"/>
            <a:ext cx="428628" cy="1931915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6" grpId="0"/>
      <p:bldP spid="27" grpId="0"/>
      <p:bldP spid="29" grpId="0"/>
      <p:bldP spid="11" grpId="0" animBg="1"/>
      <p:bldP spid="14" grpId="0" animBg="1"/>
      <p:bldP spid="15" grpId="0" animBg="1"/>
      <p:bldP spid="1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</TotalTime>
  <Words>356</Words>
  <PresentationFormat>Экран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Метро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ANKOR</dc:creator>
  <cp:lastModifiedBy>ANKOR</cp:lastModifiedBy>
  <cp:revision>16</cp:revision>
  <dcterms:created xsi:type="dcterms:W3CDTF">2017-01-24T07:16:44Z</dcterms:created>
  <dcterms:modified xsi:type="dcterms:W3CDTF">2017-02-02T08:59:15Z</dcterms:modified>
</cp:coreProperties>
</file>