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70" r:id="rId6"/>
    <p:sldId id="271" r:id="rId7"/>
    <p:sldId id="272" r:id="rId8"/>
    <p:sldId id="273" r:id="rId9"/>
    <p:sldId id="27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12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77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727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935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405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1591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433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233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41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59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99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97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2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86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282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36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011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E6493A4-1425-4FEE-A483-7CB57650FBD1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37DE4E5-CA73-4D51-A598-EEC4ED133C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3878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68882" y="371698"/>
            <a:ext cx="6367550" cy="947649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Образ </a:t>
            </a:r>
            <a:r>
              <a:rPr lang="uk-UA" sz="4000" b="1" dirty="0" err="1" smtClean="0"/>
              <a:t>криЛ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2385" y="2838202"/>
            <a:ext cx="8056221" cy="4303223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Єгипетській міфології      Грецькій міфології</a:t>
            </a:r>
            <a:endParaRPr lang="ru-RU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2604" y="1371599"/>
            <a:ext cx="3133897" cy="269754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094" y="4200039"/>
            <a:ext cx="3151044" cy="2261722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2061556" y="1371599"/>
            <a:ext cx="1554480" cy="1348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2061556" y="1371599"/>
            <a:ext cx="1554480" cy="1348774"/>
          </a:xfrm>
          <a:prstGeom prst="straightConnector1">
            <a:avLst/>
          </a:prstGeom>
          <a:ln w="127000">
            <a:solidFill>
              <a:schemeClr val="bg2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655127" y="1371599"/>
            <a:ext cx="1338349" cy="13487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688378" y="1371599"/>
            <a:ext cx="1288473" cy="1348774"/>
          </a:xfrm>
          <a:prstGeom prst="straightConnector1">
            <a:avLst/>
          </a:prstGeom>
          <a:ln w="127000">
            <a:solidFill>
              <a:schemeClr val="bg2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60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8966865" cy="960120"/>
          </a:xfrm>
        </p:spPr>
        <p:txBody>
          <a:bodyPr/>
          <a:lstStyle/>
          <a:p>
            <a:r>
              <a:rPr lang="uk-UA" dirty="0" smtClean="0"/>
              <a:t>Єгипетська міфологія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2853" y="4895580"/>
            <a:ext cx="11114116" cy="861753"/>
          </a:xfrm>
        </p:spPr>
        <p:txBody>
          <a:bodyPr>
            <a:normAutofit/>
          </a:bodyPr>
          <a:lstStyle/>
          <a:p>
            <a:r>
              <a:rPr lang="uk-UA" sz="3200" b="1" dirty="0"/>
              <a:t>б</a:t>
            </a:r>
            <a:r>
              <a:rPr lang="uk-UA" sz="3200" b="1" dirty="0" smtClean="0"/>
              <a:t>огиня </a:t>
            </a:r>
            <a:r>
              <a:rPr lang="uk-UA" sz="3200" b="1" dirty="0" err="1" smtClean="0"/>
              <a:t>Ізіда</a:t>
            </a:r>
            <a:r>
              <a:rPr lang="uk-UA" sz="3200" b="1" dirty="0" smtClean="0"/>
              <a:t>                   бог </a:t>
            </a:r>
            <a:r>
              <a:rPr lang="uk-UA" sz="3200" b="1" dirty="0" err="1" smtClean="0"/>
              <a:t>Тот</a:t>
            </a:r>
            <a:r>
              <a:rPr lang="uk-UA" sz="3200" b="1" dirty="0" smtClean="0"/>
              <a:t>                 богиня Нут</a:t>
            </a:r>
            <a:r>
              <a:rPr lang="uk-UA" sz="3600" b="1" dirty="0" smtClean="0"/>
              <a:t>                               </a:t>
            </a:r>
            <a:endParaRPr lang="ru-RU" sz="3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60" y="1873911"/>
            <a:ext cx="2872655" cy="28726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640" y="1873911"/>
            <a:ext cx="2555396" cy="287265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979" y="1873911"/>
            <a:ext cx="3841576" cy="271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57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0238712" cy="876993"/>
          </a:xfrm>
        </p:spPr>
        <p:txBody>
          <a:bodyPr/>
          <a:lstStyle/>
          <a:p>
            <a:pPr algn="ctr"/>
            <a:r>
              <a:rPr lang="uk-UA" dirty="0" smtClean="0"/>
              <a:t>Грецька міфологія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2837" y="5096932"/>
            <a:ext cx="11132896" cy="1075268"/>
          </a:xfrm>
        </p:spPr>
        <p:txBody>
          <a:bodyPr/>
          <a:lstStyle/>
          <a:p>
            <a:r>
              <a:rPr lang="uk-UA" sz="3200" b="1" dirty="0"/>
              <a:t>б</a:t>
            </a:r>
            <a:r>
              <a:rPr lang="uk-UA" sz="3200" b="1" dirty="0" smtClean="0"/>
              <a:t>огиня </a:t>
            </a:r>
            <a:r>
              <a:rPr lang="uk-UA" sz="3200" b="1" dirty="0" err="1" smtClean="0"/>
              <a:t>Ірида</a:t>
            </a:r>
            <a:r>
              <a:rPr lang="uk-UA" sz="3200" b="1" dirty="0" smtClean="0"/>
              <a:t>     Вісник богів Гермес       богиня Ніка </a:t>
            </a:r>
            <a:r>
              <a:rPr lang="uk-UA" b="1" dirty="0" smtClean="0"/>
              <a:t>                                 </a:t>
            </a:r>
            <a:endParaRPr lang="ru-RU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136" y="1918415"/>
            <a:ext cx="2300198" cy="296946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240" y="1918415"/>
            <a:ext cx="2144684" cy="301008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37" y="1918415"/>
            <a:ext cx="2345880" cy="2969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0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2" y="685800"/>
            <a:ext cx="11311053" cy="1608513"/>
          </a:xfrm>
        </p:spPr>
        <p:txBody>
          <a:bodyPr/>
          <a:lstStyle/>
          <a:p>
            <a:pPr algn="ctr"/>
            <a:r>
              <a:rPr lang="uk-UA" dirty="0" smtClean="0"/>
              <a:t>Символ крила у християнській інтерпретації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2" y="2759825"/>
            <a:ext cx="6639302" cy="2593571"/>
          </a:xfrm>
        </p:spPr>
        <p:txBody>
          <a:bodyPr/>
          <a:lstStyle/>
          <a:p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Символ крила, поєднуючи </a:t>
            </a:r>
            <a:r>
              <a:rPr lang="uk-UA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їдеї</a:t>
            </a:r>
            <a:r>
              <a:rPr lang="uk-UA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польоту і захисту, традиційно вживався для означення духовного пориву людини, її взаємодії з Богом та світом.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398" y="2294313"/>
            <a:ext cx="4077393" cy="2718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70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flipH="1">
            <a:off x="1946362" y="235131"/>
            <a:ext cx="8634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У сучасній поезії крило окреслює</a:t>
            </a:r>
            <a:endParaRPr lang="ru-RU" sz="3600" b="1" dirty="0"/>
          </a:p>
        </p:txBody>
      </p:sp>
      <p:sp>
        <p:nvSpPr>
          <p:cNvPr id="8" name="Круговая стрелка 7"/>
          <p:cNvSpPr/>
          <p:nvPr/>
        </p:nvSpPr>
        <p:spPr>
          <a:xfrm rot="4226639" flipV="1">
            <a:off x="2944257" y="3281469"/>
            <a:ext cx="2604805" cy="3124263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98126" y="5447210"/>
            <a:ext cx="2896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Одухотвореність</a:t>
            </a:r>
            <a:endParaRPr lang="ru-RU" sz="2400" b="1" dirty="0"/>
          </a:p>
        </p:txBody>
      </p:sp>
      <p:sp>
        <p:nvSpPr>
          <p:cNvPr id="10" name="Круговая стрелка 9"/>
          <p:cNvSpPr/>
          <p:nvPr/>
        </p:nvSpPr>
        <p:spPr>
          <a:xfrm rot="6079031" flipH="1">
            <a:off x="6485217" y="3368707"/>
            <a:ext cx="2661631" cy="310878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3378925"/>
            <a:ext cx="16450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Творчість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982686" y="2995748"/>
            <a:ext cx="18517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/>
              <a:t>Емоційні</a:t>
            </a:r>
          </a:p>
          <a:p>
            <a:pPr algn="ctr"/>
            <a:r>
              <a:rPr lang="uk-UA" sz="2400" b="1" dirty="0" smtClean="0"/>
              <a:t>поривання</a:t>
            </a:r>
            <a:endParaRPr lang="ru-RU" sz="2400" b="1" dirty="0"/>
          </a:p>
        </p:txBody>
      </p:sp>
      <p:sp>
        <p:nvSpPr>
          <p:cNvPr id="13" name="Круговая стрелка 12"/>
          <p:cNvSpPr/>
          <p:nvPr/>
        </p:nvSpPr>
        <p:spPr>
          <a:xfrm flipH="1">
            <a:off x="4247110" y="1626994"/>
            <a:ext cx="3250969" cy="310878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911634" y="3918857"/>
            <a:ext cx="17684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tx2"/>
                </a:solidFill>
              </a:rPr>
              <a:t>Взаємодія</a:t>
            </a:r>
          </a:p>
          <a:p>
            <a:pPr algn="ctr"/>
            <a:r>
              <a:rPr lang="uk-UA" sz="2400" b="1" dirty="0" smtClean="0">
                <a:solidFill>
                  <a:schemeClr val="tx2"/>
                </a:solidFill>
              </a:rPr>
              <a:t>З</a:t>
            </a:r>
          </a:p>
          <a:p>
            <a:pPr algn="ctr"/>
            <a:r>
              <a:rPr lang="uk-UA" sz="2400" b="1" dirty="0" smtClean="0">
                <a:solidFill>
                  <a:schemeClr val="tx2"/>
                </a:solidFill>
              </a:rPr>
              <a:t>Богом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8228" y="248194"/>
            <a:ext cx="42049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Символ духовності</a:t>
            </a:r>
            <a:endParaRPr lang="ru-RU" sz="3200" b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5094515" y="1449978"/>
            <a:ext cx="1254036" cy="3"/>
          </a:xfrm>
          <a:prstGeom prst="straightConnector1">
            <a:avLst/>
          </a:prstGeom>
          <a:ln w="101600">
            <a:solidFill>
              <a:schemeClr val="bg2"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692434" y="2085703"/>
            <a:ext cx="47772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Християнська основа</a:t>
            </a:r>
            <a:endParaRPr lang="ru-RU" sz="3200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5116286" y="3339738"/>
            <a:ext cx="1254036" cy="3"/>
          </a:xfrm>
          <a:prstGeom prst="straightConnector1">
            <a:avLst/>
          </a:prstGeom>
          <a:ln w="101600">
            <a:solidFill>
              <a:schemeClr val="bg2"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14205" y="3975463"/>
            <a:ext cx="44326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Святий – Дух - голуб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0765" y="-1"/>
            <a:ext cx="5630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/>
              <a:t>Богдан-Ігор Антонич</a:t>
            </a:r>
            <a:endParaRPr lang="ru-RU" sz="6600" b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2886892" y="836022"/>
            <a:ext cx="940526" cy="757646"/>
          </a:xfrm>
          <a:prstGeom prst="straightConnector1">
            <a:avLst/>
          </a:prstGeom>
          <a:ln w="101600">
            <a:solidFill>
              <a:schemeClr val="bg2"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6690360" y="1021079"/>
            <a:ext cx="1467397" cy="827319"/>
          </a:xfrm>
          <a:prstGeom prst="straightConnector1">
            <a:avLst/>
          </a:prstGeom>
          <a:ln w="101600">
            <a:solidFill>
              <a:schemeClr val="bg2"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587827" y="1724299"/>
            <a:ext cx="3905796" cy="1933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Крило - охоронець</a:t>
            </a:r>
            <a:endParaRPr lang="ru-RU" sz="2000" b="1" dirty="0"/>
          </a:p>
        </p:txBody>
      </p:sp>
      <p:sp>
        <p:nvSpPr>
          <p:cNvPr id="12" name="Овал 11"/>
          <p:cNvSpPr/>
          <p:nvPr/>
        </p:nvSpPr>
        <p:spPr>
          <a:xfrm>
            <a:off x="6148250" y="2229395"/>
            <a:ext cx="4119156" cy="1933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Крило – порив Духа</a:t>
            </a:r>
            <a:endParaRPr lang="ru-RU" sz="20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6113418" y="4162694"/>
            <a:ext cx="988425" cy="905698"/>
          </a:xfrm>
          <a:prstGeom prst="straightConnector1">
            <a:avLst/>
          </a:prstGeom>
          <a:ln w="101600">
            <a:solidFill>
              <a:schemeClr val="bg2"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1789613" y="4942117"/>
            <a:ext cx="4846320" cy="1733004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Пробудження(в сенсі часу)</a:t>
            </a:r>
            <a:endParaRPr lang="ru-RU" sz="2000" b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16200000" flipH="1">
            <a:off x="9305107" y="4210591"/>
            <a:ext cx="818611" cy="557353"/>
          </a:xfrm>
          <a:prstGeom prst="straightConnector1">
            <a:avLst/>
          </a:prstGeom>
          <a:ln w="101600">
            <a:solidFill>
              <a:schemeClr val="bg2"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7345680" y="4942116"/>
            <a:ext cx="4632960" cy="1719941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Прозріння(в сенсі сумління)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0766" y="0"/>
            <a:ext cx="57599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Богдан-Ігор Антонич</a:t>
            </a:r>
            <a:endParaRPr lang="ru-RU" sz="4000" b="1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3252652" y="3135085"/>
            <a:ext cx="1136469" cy="875212"/>
          </a:xfrm>
          <a:prstGeom prst="straightConnector1">
            <a:avLst/>
          </a:prstGeom>
          <a:ln w="101600">
            <a:solidFill>
              <a:schemeClr val="bg2"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6585858" y="3398520"/>
            <a:ext cx="1166949" cy="735876"/>
          </a:xfrm>
          <a:prstGeom prst="straightConnector1">
            <a:avLst/>
          </a:prstGeom>
          <a:ln w="101600">
            <a:solidFill>
              <a:schemeClr val="bg2">
                <a:alpha val="6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3705496" y="1210492"/>
            <a:ext cx="4119156" cy="1933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Символ(крила півня)</a:t>
            </a:r>
            <a:endParaRPr lang="ru-RU" sz="2000" b="1" dirty="0"/>
          </a:p>
        </p:txBody>
      </p:sp>
      <p:sp>
        <p:nvSpPr>
          <p:cNvPr id="17" name="Овал 16"/>
          <p:cNvSpPr/>
          <p:nvPr/>
        </p:nvSpPr>
        <p:spPr>
          <a:xfrm>
            <a:off x="892627" y="4210594"/>
            <a:ext cx="4119156" cy="1933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Мотив безсмертя</a:t>
            </a:r>
            <a:endParaRPr lang="ru-RU" sz="2000" b="1" dirty="0"/>
          </a:p>
        </p:txBody>
      </p:sp>
      <p:sp>
        <p:nvSpPr>
          <p:cNvPr id="19" name="Овал 18"/>
          <p:cNvSpPr/>
          <p:nvPr/>
        </p:nvSpPr>
        <p:spPr>
          <a:xfrm>
            <a:off x="5738947" y="4432664"/>
            <a:ext cx="4119156" cy="19333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Очищення стражданням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6994" y="182880"/>
            <a:ext cx="76226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/>
              <a:t>Світ символів у поезії В. Симоненка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4617" y="1175657"/>
            <a:ext cx="2912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b="1" dirty="0" smtClean="0">
                <a:solidFill>
                  <a:schemeClr val="accent1"/>
                </a:solidFill>
              </a:rPr>
              <a:t>Образ крила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 rot="2864932">
            <a:off x="3558916" y="1545128"/>
            <a:ext cx="428628" cy="1769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1084218" y="2821577"/>
            <a:ext cx="2026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/>
              <a:t>Любов матері</a:t>
            </a:r>
            <a:endParaRPr lang="ru-RU" sz="2000" b="1" dirty="0"/>
          </a:p>
        </p:txBody>
      </p:sp>
      <p:sp>
        <p:nvSpPr>
          <p:cNvPr id="10" name="Стрелка вниз 9"/>
          <p:cNvSpPr/>
          <p:nvPr/>
        </p:nvSpPr>
        <p:spPr>
          <a:xfrm rot="2000093">
            <a:off x="4318524" y="1655603"/>
            <a:ext cx="428628" cy="23129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1746068" y="3836123"/>
            <a:ext cx="2223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/>
              <a:t>Турбота матері</a:t>
            </a:r>
            <a:endParaRPr lang="ru-RU" sz="2000" b="1" dirty="0"/>
          </a:p>
        </p:txBody>
      </p:sp>
      <p:sp>
        <p:nvSpPr>
          <p:cNvPr id="12" name="Стрелка вниз 11"/>
          <p:cNvSpPr/>
          <p:nvPr/>
        </p:nvSpPr>
        <p:spPr>
          <a:xfrm rot="1404977">
            <a:off x="4862534" y="1644518"/>
            <a:ext cx="428628" cy="3154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2185851" y="4654732"/>
            <a:ext cx="2249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/>
              <a:t>Ніжність матері</a:t>
            </a:r>
            <a:endParaRPr lang="ru-RU" sz="2000" b="1" dirty="0"/>
          </a:p>
        </p:txBody>
      </p:sp>
      <p:sp>
        <p:nvSpPr>
          <p:cNvPr id="14" name="Стрелка вниз 13"/>
          <p:cNvSpPr/>
          <p:nvPr/>
        </p:nvSpPr>
        <p:spPr>
          <a:xfrm rot="1203349">
            <a:off x="5400163" y="1675598"/>
            <a:ext cx="428628" cy="3588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TextBox 14"/>
          <p:cNvSpPr txBox="1"/>
          <p:nvPr/>
        </p:nvSpPr>
        <p:spPr>
          <a:xfrm>
            <a:off x="1689461" y="5242559"/>
            <a:ext cx="3446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/>
              <a:t>Вболівання за долю сина</a:t>
            </a:r>
            <a:endParaRPr lang="ru-RU" sz="2000" b="1" dirty="0"/>
          </a:p>
        </p:txBody>
      </p:sp>
      <p:sp>
        <p:nvSpPr>
          <p:cNvPr id="16" name="Стрелка вниз 15"/>
          <p:cNvSpPr/>
          <p:nvPr/>
        </p:nvSpPr>
        <p:spPr>
          <a:xfrm rot="20215889">
            <a:off x="7569183" y="1669297"/>
            <a:ext cx="428628" cy="34131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7996004" y="5036883"/>
            <a:ext cx="2105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/>
              <a:t>Образ України</a:t>
            </a:r>
            <a:endParaRPr lang="ru-RU" sz="2000" b="1" dirty="0"/>
          </a:p>
        </p:txBody>
      </p:sp>
      <p:sp>
        <p:nvSpPr>
          <p:cNvPr id="18" name="Овал 17"/>
          <p:cNvSpPr/>
          <p:nvPr/>
        </p:nvSpPr>
        <p:spPr>
          <a:xfrm rot="1617969">
            <a:off x="2131541" y="2009558"/>
            <a:ext cx="5014179" cy="13585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Узагальнений образ материнства</a:t>
            </a:r>
            <a:endParaRPr lang="ru-RU" b="1" dirty="0"/>
          </a:p>
        </p:txBody>
      </p:sp>
      <p:sp>
        <p:nvSpPr>
          <p:cNvPr id="19" name="Стрелка вниз 18"/>
          <p:cNvSpPr/>
          <p:nvPr/>
        </p:nvSpPr>
        <p:spPr>
          <a:xfrm rot="998751">
            <a:off x="5790545" y="1805796"/>
            <a:ext cx="428628" cy="4024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3344090" y="5773781"/>
            <a:ext cx="22108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/>
              <a:t>Працелюбність</a:t>
            </a:r>
            <a:endParaRPr lang="ru-RU" sz="2000" b="1" dirty="0"/>
          </a:p>
        </p:txBody>
      </p:sp>
      <p:sp>
        <p:nvSpPr>
          <p:cNvPr id="21" name="Стрелка вниз 20"/>
          <p:cNvSpPr/>
          <p:nvPr/>
        </p:nvSpPr>
        <p:spPr>
          <a:xfrm rot="674616">
            <a:off x="6282371" y="1917703"/>
            <a:ext cx="428628" cy="4160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TextBox 21"/>
          <p:cNvSpPr txBox="1"/>
          <p:nvPr/>
        </p:nvSpPr>
        <p:spPr>
          <a:xfrm>
            <a:off x="5769427" y="6082935"/>
            <a:ext cx="707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/>
              <a:t>Мрії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341</TotalTime>
  <Words>125</Words>
  <Application>Microsoft Office PowerPoint</Application>
  <PresentationFormat>Широкоэкранный</PresentationFormat>
  <Paragraphs>38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Century Gothic</vt:lpstr>
      <vt:lpstr>Times New Roman</vt:lpstr>
      <vt:lpstr>Wingdings 3</vt:lpstr>
      <vt:lpstr>Сектор</vt:lpstr>
      <vt:lpstr>Образ криЛ</vt:lpstr>
      <vt:lpstr>Єгипетська міфологія</vt:lpstr>
      <vt:lpstr>Грецька міфологія</vt:lpstr>
      <vt:lpstr>Символ крила у християнській інтерпретації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</cp:lastModifiedBy>
  <cp:revision>36</cp:revision>
  <dcterms:created xsi:type="dcterms:W3CDTF">2018-04-10T19:09:45Z</dcterms:created>
  <dcterms:modified xsi:type="dcterms:W3CDTF">2021-01-20T11:47:04Z</dcterms:modified>
</cp:coreProperties>
</file>