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0" r:id="rId9"/>
    <p:sldId id="271" r:id="rId10"/>
    <p:sldId id="264" r:id="rId11"/>
    <p:sldId id="265" r:id="rId12"/>
    <p:sldId id="266" r:id="rId13"/>
    <p:sldId id="273" r:id="rId14"/>
    <p:sldId id="272" r:id="rId15"/>
    <p:sldId id="269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 smtClean="0"/>
              <a:t>Найпоширеніші методи розвитку критичного мислення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595021"/>
            <a:ext cx="79296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               Актуалізація опорних знань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Кластер.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Асоціативний кущ.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Таблиця </a:t>
            </a:r>
            <a:r>
              <a:rPr lang="uk-UA" sz="2800" dirty="0" err="1" smtClean="0"/>
              <a:t>“Знаємо</a:t>
            </a:r>
            <a:r>
              <a:rPr lang="uk-UA" sz="2800" dirty="0" smtClean="0"/>
              <a:t> - Хочемо дізнатися -   </a:t>
            </a:r>
            <a:r>
              <a:rPr lang="uk-UA" sz="2800" dirty="0" err="1" smtClean="0"/>
              <a:t>Дізналися”</a:t>
            </a:r>
            <a:r>
              <a:rPr lang="uk-UA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Мозковий штурм. 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Робота в парах.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Правильні і неправильні судження. 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Опорні схеми.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Діаграма Венна.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Різні види диктантів..</a:t>
            </a:r>
          </a:p>
          <a:p>
            <a:pPr>
              <a:buFont typeface="Arial" pitchFamily="34" charset="0"/>
              <a:buChar char="•"/>
            </a:pP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</a:t>
            </a:r>
            <a:r>
              <a:rPr lang="uk-UA" dirty="0" err="1" smtClean="0"/>
              <a:t>Сенкан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5715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1 рядок</a:t>
            </a:r>
          </a:p>
          <a:p>
            <a:pPr>
              <a:buNone/>
            </a:pPr>
            <a:r>
              <a:rPr lang="uk-UA" dirty="0" smtClean="0"/>
              <a:t>    1 іменник ( тема)</a:t>
            </a:r>
          </a:p>
          <a:p>
            <a:pPr>
              <a:buNone/>
            </a:pPr>
            <a:r>
              <a:rPr lang="uk-UA" dirty="0" smtClean="0"/>
              <a:t> 2 рядок</a:t>
            </a:r>
          </a:p>
          <a:p>
            <a:pPr>
              <a:buNone/>
            </a:pPr>
            <a:r>
              <a:rPr lang="uk-UA" dirty="0" smtClean="0"/>
              <a:t>    2 прикметники (розкривають тему)</a:t>
            </a:r>
          </a:p>
          <a:p>
            <a:pPr>
              <a:buNone/>
            </a:pPr>
            <a:r>
              <a:rPr lang="uk-UA" dirty="0" smtClean="0"/>
              <a:t> 3 рядок</a:t>
            </a:r>
          </a:p>
          <a:p>
            <a:pPr>
              <a:buNone/>
            </a:pPr>
            <a:r>
              <a:rPr lang="uk-UA" dirty="0" smtClean="0"/>
              <a:t>    3 дієслова (описують дію)</a:t>
            </a:r>
          </a:p>
          <a:p>
            <a:pPr>
              <a:buNone/>
            </a:pPr>
            <a:r>
              <a:rPr lang="uk-UA" dirty="0" smtClean="0"/>
              <a:t> 4 рядок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 Речення (ставлення до теми)</a:t>
            </a:r>
          </a:p>
          <a:p>
            <a:pPr>
              <a:buNone/>
            </a:pPr>
            <a:r>
              <a:rPr lang="uk-UA" dirty="0" smtClean="0"/>
              <a:t> 5 рядок</a:t>
            </a:r>
          </a:p>
          <a:p>
            <a:pPr>
              <a:buNone/>
            </a:pPr>
            <a:r>
              <a:rPr lang="uk-UA" dirty="0" smtClean="0"/>
              <a:t>    Одне слово (висновок,синонім до теми)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</a:t>
            </a:r>
            <a:r>
              <a:rPr lang="uk-UA" dirty="0" err="1" smtClean="0"/>
              <a:t>Сенкан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AutoNum type="arabicPeriod"/>
            </a:pPr>
            <a:r>
              <a:rPr lang="uk-UA" dirty="0" smtClean="0"/>
              <a:t>Мова.</a:t>
            </a:r>
          </a:p>
          <a:p>
            <a:pPr marL="550926" indent="-514350">
              <a:buAutoNum type="arabicPeriod"/>
            </a:pPr>
            <a:r>
              <a:rPr lang="uk-UA" dirty="0" smtClean="0"/>
              <a:t>Рідна, барвінкова.</a:t>
            </a:r>
          </a:p>
          <a:p>
            <a:pPr marL="550926" indent="-514350">
              <a:buAutoNum type="arabicPeriod"/>
            </a:pPr>
            <a:r>
              <a:rPr lang="uk-UA" dirty="0" smtClean="0"/>
              <a:t>Служить, об</a:t>
            </a:r>
            <a:r>
              <a:rPr lang="en-US" dirty="0" smtClean="0"/>
              <a:t>’</a:t>
            </a:r>
            <a:r>
              <a:rPr lang="uk-UA" dirty="0" err="1" smtClean="0"/>
              <a:t>єднує</a:t>
            </a:r>
            <a:r>
              <a:rPr lang="uk-UA" dirty="0" smtClean="0"/>
              <a:t>, звучить.</a:t>
            </a:r>
          </a:p>
          <a:p>
            <a:pPr marL="550926" indent="-514350">
              <a:buAutoNum type="arabicPeriod"/>
            </a:pPr>
            <a:r>
              <a:rPr lang="uk-UA" dirty="0" smtClean="0"/>
              <a:t>Вона – єдина й найцінніша.</a:t>
            </a:r>
          </a:p>
          <a:p>
            <a:pPr marL="550926" indent="-514350">
              <a:buAutoNum type="arabicPeriod"/>
            </a:pPr>
            <a:r>
              <a:rPr lang="uk-UA" dirty="0" smtClean="0"/>
              <a:t>Доля.</a:t>
            </a:r>
          </a:p>
          <a:p>
            <a:pPr marL="550926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Бортові журнали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467600" cy="5286412"/>
          </a:xfrm>
        </p:spPr>
        <p:txBody>
          <a:bodyPr>
            <a:normAutofit/>
          </a:bodyPr>
          <a:lstStyle/>
          <a:p>
            <a:r>
              <a:rPr lang="uk-UA" dirty="0" smtClean="0"/>
              <a:t>Що мені відомо з даної теми?</a:t>
            </a:r>
          </a:p>
          <a:p>
            <a:r>
              <a:rPr lang="uk-UA" dirty="0" smtClean="0"/>
              <a:t>Про що нове я дізнався?</a:t>
            </a:r>
          </a:p>
          <a:p>
            <a:r>
              <a:rPr lang="uk-UA" dirty="0" smtClean="0"/>
              <a:t>Знаємо-Хочемо дізнатися-Дізналися</a:t>
            </a:r>
          </a:p>
          <a:p>
            <a:r>
              <a:rPr lang="uk-UA" dirty="0" smtClean="0"/>
              <a:t>Оцінювальне коло</a:t>
            </a:r>
          </a:p>
          <a:p>
            <a:pPr>
              <a:buNone/>
            </a:pPr>
            <a:r>
              <a:rPr lang="uk-UA" dirty="0" smtClean="0"/>
              <a:t>    Зразу можу застосувати-Усе зрозумів</a:t>
            </a:r>
          </a:p>
          <a:p>
            <a:pPr>
              <a:buNone/>
            </a:pPr>
            <a:r>
              <a:rPr lang="uk-UA" dirty="0" smtClean="0"/>
              <a:t>     Не зможу застосувати-Не зрозумів</a:t>
            </a:r>
          </a:p>
          <a:p>
            <a:pPr>
              <a:buNone/>
            </a:pPr>
            <a:r>
              <a:rPr lang="uk-UA" dirty="0" smtClean="0"/>
              <a:t>                              </a:t>
            </a: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643050"/>
            <a:ext cx="27860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b="1" dirty="0" smtClean="0"/>
          </a:p>
          <a:p>
            <a:pPr marL="457200" indent="-457200"/>
            <a:r>
              <a:rPr lang="uk-UA" sz="2000" b="1" dirty="0" smtClean="0"/>
              <a:t>1. Дієприкметник.</a:t>
            </a:r>
          </a:p>
          <a:p>
            <a:pPr marL="514350" indent="-514350"/>
            <a:r>
              <a:rPr lang="uk-UA" sz="2000" b="1" dirty="0" smtClean="0"/>
              <a:t>2. Особлива форма</a:t>
            </a:r>
          </a:p>
          <a:p>
            <a:pPr marL="514350" indent="-514350"/>
            <a:r>
              <a:rPr lang="uk-UA" sz="2000" b="1" dirty="0" smtClean="0"/>
              <a:t>дієслова.</a:t>
            </a:r>
          </a:p>
          <a:p>
            <a:pPr marL="514350" indent="-514350"/>
            <a:r>
              <a:rPr lang="uk-UA" sz="2000" b="1" dirty="0" smtClean="0"/>
              <a:t>3. Морфологічні ознаки (рід, число, відмінок, вид, час).</a:t>
            </a:r>
            <a:endParaRPr lang="uk-UA" sz="3200" b="1" dirty="0" smtClean="0"/>
          </a:p>
          <a:p>
            <a:pPr marL="514350" indent="-514350"/>
            <a:r>
              <a:rPr lang="uk-UA" sz="2000" b="1" dirty="0" smtClean="0"/>
              <a:t>4.Синтаксична роль.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43240" y="714356"/>
            <a:ext cx="30504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Хочемо </a:t>
            </a:r>
            <a:r>
              <a:rPr lang="uk-UA" sz="3200" b="1" dirty="0" err="1" smtClean="0"/>
              <a:t>дізна-</a:t>
            </a:r>
            <a:endParaRPr lang="uk-UA" sz="3200" b="1" dirty="0" smtClean="0"/>
          </a:p>
          <a:p>
            <a:r>
              <a:rPr lang="uk-UA" sz="3200" b="1" dirty="0" err="1" smtClean="0"/>
              <a:t>тися</a:t>
            </a:r>
            <a:endParaRPr lang="uk-UA" sz="3200" b="1" dirty="0" smtClean="0"/>
          </a:p>
          <a:p>
            <a:endParaRPr lang="uk-UA" sz="3200" b="1" dirty="0" smtClean="0"/>
          </a:p>
          <a:p>
            <a:r>
              <a:rPr lang="uk-UA" sz="2000" b="1" dirty="0" smtClean="0"/>
              <a:t>1. Дієприкметниковий </a:t>
            </a:r>
          </a:p>
          <a:p>
            <a:r>
              <a:rPr lang="uk-UA" sz="2000" b="1" dirty="0" smtClean="0"/>
              <a:t>зворот.</a:t>
            </a:r>
          </a:p>
          <a:p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6643702" y="2071678"/>
            <a:ext cx="25002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uk-UA" sz="2000" b="1" dirty="0" smtClean="0"/>
              <a:t>1. Означуване слово.</a:t>
            </a:r>
          </a:p>
          <a:p>
            <a:pPr marL="457200" indent="-457200"/>
            <a:r>
              <a:rPr lang="uk-UA" sz="2000" b="1" dirty="0" smtClean="0"/>
              <a:t>2. Розділові знаки при дієприкметниковому звороті.</a:t>
            </a:r>
          </a:p>
          <a:p>
            <a:pPr marL="457200" indent="-457200"/>
            <a:endParaRPr lang="uk-UA" sz="2000" b="1" dirty="0" smtClean="0"/>
          </a:p>
          <a:p>
            <a:pPr marL="457200" indent="-457200"/>
            <a:endParaRPr lang="uk-UA" sz="2000" b="1" dirty="0" smtClean="0"/>
          </a:p>
          <a:p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00826" y="4214818"/>
            <a:ext cx="3000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3. Ще спить земля, засипана снігами.</a:t>
            </a:r>
          </a:p>
          <a:p>
            <a:r>
              <a:rPr lang="uk-UA" sz="2000" b="1" dirty="0" smtClean="0"/>
              <a:t>Засипана снігами земля ще спить.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714356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Знаємо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29454" y="714356"/>
            <a:ext cx="2249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Дізналися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err="1" smtClean="0"/>
              <a:t>Інсерт</a:t>
            </a:r>
            <a:r>
              <a:rPr lang="uk-UA" sz="3200" dirty="0" smtClean="0"/>
              <a:t> з </a:t>
            </a:r>
            <a:r>
              <a:rPr lang="uk-UA" sz="3200" dirty="0" err="1" smtClean="0"/>
              <a:t>англ.”вставка”</a:t>
            </a:r>
            <a:r>
              <a:rPr lang="uk-UA" sz="3200" dirty="0" smtClean="0"/>
              <a:t>,   </a:t>
            </a:r>
            <a:r>
              <a:rPr lang="uk-UA" sz="3200" dirty="0" err="1" smtClean="0"/>
              <a:t>“вклейка”</a:t>
            </a:r>
            <a:r>
              <a:rPr lang="uk-UA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err="1" smtClean="0"/>
              <a:t>Інсерт</a:t>
            </a:r>
            <a:r>
              <a:rPr lang="uk-UA" dirty="0" smtClean="0"/>
              <a:t> – це прийом такого маркування тексту, коли учні значками позначають те, що відоме, що є цікавим і несподіваним, а також те, про що хочеться дізнатися більш детальніше.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4643446"/>
            <a:ext cx="2117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Я це знав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54693" y="4572008"/>
            <a:ext cx="30893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Я хочу знати</a:t>
            </a:r>
          </a:p>
          <a:p>
            <a:r>
              <a:rPr lang="uk-UA" sz="3200" b="1" dirty="0" smtClean="0"/>
              <a:t>про це більше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00364" y="4500570"/>
            <a:ext cx="27127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Це для мене</a:t>
            </a:r>
          </a:p>
          <a:p>
            <a:r>
              <a:rPr lang="uk-UA" sz="3200" b="1" dirty="0" smtClean="0"/>
              <a:t>нове</a:t>
            </a:r>
            <a:endParaRPr lang="ru-RU" sz="3200" b="1" dirty="0"/>
          </a:p>
        </p:txBody>
      </p:sp>
      <p:sp>
        <p:nvSpPr>
          <p:cNvPr id="8" name="Плюс 7"/>
          <p:cNvSpPr/>
          <p:nvPr/>
        </p:nvSpPr>
        <p:spPr>
          <a:xfrm>
            <a:off x="1071538" y="4000504"/>
            <a:ext cx="857256" cy="7143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3714744" y="4143380"/>
            <a:ext cx="1071570" cy="50006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справка 10">
            <a:hlinkClick r:id="" action="ppaction://noaction" highlightClick="1"/>
          </p:cNvPr>
          <p:cNvSpPr/>
          <p:nvPr/>
        </p:nvSpPr>
        <p:spPr>
          <a:xfrm>
            <a:off x="7143768" y="4000504"/>
            <a:ext cx="714380" cy="642942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hape 36"/>
          <p:cNvCxnSpPr>
            <a:endCxn id="6" idx="1"/>
          </p:cNvCxnSpPr>
          <p:nvPr/>
        </p:nvCxnSpPr>
        <p:spPr>
          <a:xfrm rot="5400000" flipH="1" flipV="1">
            <a:off x="2523946" y="1452384"/>
            <a:ext cx="3953232" cy="3143272"/>
          </a:xfrm>
          <a:prstGeom prst="curvedConnector2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Наголошені та ненаголошені голосні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1428736"/>
            <a:ext cx="85725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Так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72198" y="785794"/>
            <a:ext cx="50045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800" b="1" dirty="0" smtClean="0"/>
              <a:t>ні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4348" y="2571744"/>
            <a:ext cx="2071702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[</a:t>
            </a:r>
            <a:r>
              <a:rPr lang="uk-UA" sz="2800" b="1" dirty="0" smtClean="0"/>
              <a:t>е</a:t>
            </a:r>
            <a:r>
              <a:rPr lang="en-US" sz="2800" b="1" dirty="0" smtClean="0"/>
              <a:t>] [</a:t>
            </a:r>
            <a:r>
              <a:rPr lang="uk-UA" sz="2800" b="1" dirty="0" smtClean="0"/>
              <a:t>и</a:t>
            </a:r>
            <a:r>
              <a:rPr lang="en-US" sz="2800" b="1" dirty="0" smtClean="0"/>
              <a:t>] [</a:t>
            </a:r>
            <a:r>
              <a:rPr lang="ru-RU" sz="2800" b="1" dirty="0" smtClean="0"/>
              <a:t>о</a:t>
            </a:r>
            <a:r>
              <a:rPr lang="en-US" sz="2800" b="1" dirty="0" smtClean="0"/>
              <a:t>]</a:t>
            </a:r>
            <a:endParaRPr lang="uk-UA" sz="2800" b="1" dirty="0" smtClean="0"/>
          </a:p>
          <a:p>
            <a:endParaRPr lang="en-US" sz="28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42910" y="3929066"/>
            <a:ext cx="225818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800" b="1" dirty="0" smtClean="0"/>
              <a:t>Наголошені</a:t>
            </a:r>
            <a:endParaRPr lang="ru-RU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2910" y="4857760"/>
            <a:ext cx="78581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/>
              <a:t>Так</a:t>
            </a:r>
            <a:endParaRPr lang="ru-RU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4282" y="5715016"/>
            <a:ext cx="1785949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b="1" dirty="0" smtClean="0"/>
              <a:t>Широко, гриб, серп</a:t>
            </a:r>
            <a:endParaRPr lang="ru-RU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428860" y="4857760"/>
            <a:ext cx="4924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400" b="1" dirty="0" smtClean="0"/>
              <a:t>Ні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929058" y="2928934"/>
            <a:ext cx="2214578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1400" b="1" dirty="0" smtClean="0"/>
              <a:t>Змінити форму слова( весло – весла, листи – лист)</a:t>
            </a:r>
            <a:endParaRPr lang="ru-RU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57620" y="4000504"/>
            <a:ext cx="2428892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1400" b="1" dirty="0" smtClean="0"/>
              <a:t>Дібрати спільнокореневе слово ( розумний – розум, гречаний – гречка)</a:t>
            </a:r>
            <a:endParaRPr lang="ru-RU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071934" y="5214950"/>
            <a:ext cx="1858266" cy="61555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1400" b="1" dirty="0" err="1" smtClean="0"/>
              <a:t>-ере-</a:t>
            </a:r>
            <a:r>
              <a:rPr lang="uk-UA" sz="1400" b="1" dirty="0" smtClean="0"/>
              <a:t> , </a:t>
            </a:r>
            <a:r>
              <a:rPr lang="uk-UA" sz="1400" b="1" dirty="0" err="1" smtClean="0"/>
              <a:t>-еле-</a:t>
            </a:r>
            <a:r>
              <a:rPr lang="uk-UA" sz="1400" b="1" dirty="0" smtClean="0"/>
              <a:t>,</a:t>
            </a:r>
            <a:endParaRPr lang="en-US" sz="1400" b="1" dirty="0" smtClean="0"/>
          </a:p>
          <a:p>
            <a:r>
              <a:rPr lang="uk-UA" sz="1400" b="1" dirty="0" smtClean="0"/>
              <a:t>( череда, зеленіти</a:t>
            </a:r>
            <a:r>
              <a:rPr lang="uk-UA" sz="2000" b="1" dirty="0" smtClean="0"/>
              <a:t>)</a:t>
            </a:r>
            <a:endParaRPr lang="ru-RU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071934" y="6119336"/>
            <a:ext cx="1928794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1400" b="1" dirty="0" err="1" smtClean="0"/>
              <a:t>-ри-</a:t>
            </a:r>
            <a:r>
              <a:rPr lang="uk-UA" sz="1400" b="1" dirty="0" smtClean="0"/>
              <a:t>, </a:t>
            </a:r>
            <a:r>
              <a:rPr lang="uk-UA" sz="1400" b="1" dirty="0" err="1" smtClean="0"/>
              <a:t>-ли-</a:t>
            </a:r>
            <a:endParaRPr lang="uk-UA" sz="1400" b="1" dirty="0" smtClean="0"/>
          </a:p>
          <a:p>
            <a:r>
              <a:rPr lang="uk-UA" sz="1400" b="1" dirty="0" smtClean="0"/>
              <a:t>( кривавий, блищати)</a:t>
            </a:r>
            <a:endParaRPr lang="ru-RU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500826" y="5473005"/>
            <a:ext cx="1500166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1400" b="1" dirty="0" err="1" smtClean="0"/>
              <a:t>Випадниий</a:t>
            </a:r>
            <a:r>
              <a:rPr lang="uk-UA" sz="1400" b="1" dirty="0" smtClean="0"/>
              <a:t>  </a:t>
            </a:r>
            <a:r>
              <a:rPr lang="en-US" sz="1400" b="1" dirty="0" smtClean="0"/>
              <a:t>[ e ]</a:t>
            </a:r>
            <a:endParaRPr lang="uk-UA" sz="1400" b="1" dirty="0" smtClean="0"/>
          </a:p>
          <a:p>
            <a:r>
              <a:rPr lang="uk-UA" sz="1400" b="1" dirty="0" smtClean="0"/>
              <a:t>(човен, бо човна</a:t>
            </a:r>
            <a:r>
              <a:rPr lang="en-US" sz="1400" b="1" dirty="0" smtClean="0"/>
              <a:t>;</a:t>
            </a:r>
            <a:r>
              <a:rPr lang="uk-UA" sz="1400" b="1" dirty="0" smtClean="0"/>
              <a:t> травень, бо травня)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22002" y="1571612"/>
            <a:ext cx="472199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000" b="1" dirty="0" smtClean="0"/>
              <a:t>Ненаголошені стали наголошеними</a:t>
            </a:r>
            <a:endParaRPr lang="ru-RU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643438" y="2285992"/>
            <a:ext cx="56361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b="1" dirty="0" smtClean="0"/>
              <a:t>Так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001024" y="2285992"/>
            <a:ext cx="41549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b="1" dirty="0" smtClean="0"/>
              <a:t>Ні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000860" y="3000372"/>
            <a:ext cx="214314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Орфографічний словник</a:t>
            </a:r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 rot="2019715">
            <a:off x="1799450" y="708712"/>
            <a:ext cx="473002" cy="8029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1428728" y="2000240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1500166" y="3643314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928662" y="450057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2500298" y="4500570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928662" y="5429264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>
            <a:off x="4786314" y="2000240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 вниз 48"/>
          <p:cNvSpPr/>
          <p:nvPr/>
        </p:nvSpPr>
        <p:spPr>
          <a:xfrm>
            <a:off x="4786314" y="264318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4857752" y="371475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4857752" y="5000636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4857752" y="5857892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низ 52"/>
          <p:cNvSpPr/>
          <p:nvPr/>
        </p:nvSpPr>
        <p:spPr>
          <a:xfrm>
            <a:off x="8072462" y="2000240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низ 53"/>
          <p:cNvSpPr/>
          <p:nvPr/>
        </p:nvSpPr>
        <p:spPr>
          <a:xfrm>
            <a:off x="8072462" y="2714620"/>
            <a:ext cx="28575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 rot="14923263">
            <a:off x="6030642" y="622956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6215074" y="1357298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2" grpId="1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ти хочеш, щоб твоїм предметом щиро зацікавились діти, подумай над тим, як зробити його незвичайним для сприйняття, схожим на гру. І не йми віри в те, що гра лише для маленьких. </a:t>
            </a:r>
          </a:p>
          <a:p>
            <a:r>
              <a:rPr lang="uk-UA" dirty="0" smtClean="0"/>
              <a:t>Навчаючи-грайся, </a:t>
            </a:r>
            <a:r>
              <a:rPr lang="uk-UA" dirty="0" err="1" smtClean="0"/>
              <a:t>граючи-вчись</a:t>
            </a:r>
            <a:r>
              <a:rPr lang="uk-UA" dirty="0" smtClean="0"/>
              <a:t>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Основна частина уроку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357298"/>
            <a:ext cx="6820329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800" dirty="0" smtClean="0"/>
              <a:t>Карта поняття.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Читаємо – Запитуємо – Узагальнюємо.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err="1" smtClean="0"/>
              <a:t>“Тонкі”</a:t>
            </a:r>
            <a:r>
              <a:rPr lang="uk-UA" sz="2800" dirty="0" smtClean="0"/>
              <a:t> і </a:t>
            </a:r>
            <a:r>
              <a:rPr lang="uk-UA" sz="2800" dirty="0" err="1" smtClean="0"/>
              <a:t>“товсті”</a:t>
            </a:r>
            <a:r>
              <a:rPr lang="uk-UA" sz="2800" dirty="0" smtClean="0"/>
              <a:t> запитання.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Подвійний щоденник.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Читання з маркуванням.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Опорні слова, схеми.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Робота в парах, групах.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Навчаючи – вчуся.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Дискусія.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err="1" smtClean="0"/>
              <a:t>Інсерт</a:t>
            </a:r>
            <a:r>
              <a:rPr lang="uk-UA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Складання алгоритмів.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Рефлексія, або підбиття підсумків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Arial" pitchFamily="34" charset="0"/>
              <a:buChar char="•"/>
            </a:pPr>
            <a:r>
              <a:rPr lang="uk-UA" sz="2800" dirty="0" err="1" smtClean="0"/>
              <a:t>Сенкан</a:t>
            </a:r>
            <a:endParaRPr lang="uk-UA" sz="2800" dirty="0" smtClean="0"/>
          </a:p>
          <a:p>
            <a:pPr marL="550926" indent="-514350">
              <a:buFont typeface="Arial" pitchFamily="34" charset="0"/>
              <a:buChar char="•"/>
            </a:pPr>
            <a:r>
              <a:rPr lang="uk-UA" sz="2800" dirty="0" smtClean="0"/>
              <a:t>Кластер</a:t>
            </a:r>
          </a:p>
          <a:p>
            <a:pPr marL="550926" indent="-514350">
              <a:buFont typeface="Arial" pitchFamily="34" charset="0"/>
              <a:buChar char="•"/>
            </a:pPr>
            <a:r>
              <a:rPr lang="uk-UA" sz="2800" dirty="0" smtClean="0"/>
              <a:t>Займи позицію</a:t>
            </a:r>
          </a:p>
          <a:p>
            <a:pPr marL="550926" indent="-514350">
              <a:buFont typeface="Arial" pitchFamily="34" charset="0"/>
              <a:buChar char="•"/>
            </a:pPr>
            <a:r>
              <a:rPr lang="uk-UA" sz="2800" dirty="0" smtClean="0"/>
              <a:t>Бортовий журнал</a:t>
            </a:r>
          </a:p>
          <a:p>
            <a:pPr marL="550926" indent="-514350">
              <a:buFont typeface="Arial" pitchFamily="34" charset="0"/>
              <a:buChar char="•"/>
            </a:pPr>
            <a:r>
              <a:rPr lang="uk-UA" sz="2800" dirty="0" smtClean="0"/>
              <a:t>Знаємо – Хочемо дізнатися – Дізналися</a:t>
            </a:r>
          </a:p>
          <a:p>
            <a:pPr marL="550926" indent="-514350">
              <a:buFont typeface="Arial" pitchFamily="34" charset="0"/>
              <a:buChar char="•"/>
            </a:pPr>
            <a:r>
              <a:rPr lang="uk-UA" dirty="0" smtClean="0"/>
              <a:t>Шкала думок</a:t>
            </a:r>
          </a:p>
          <a:p>
            <a:pPr marL="550926" indent="-514350">
              <a:buFont typeface="Arial" pitchFamily="34" charset="0"/>
              <a:buChar char="•"/>
            </a:pPr>
            <a:r>
              <a:rPr lang="uk-UA" dirty="0" smtClean="0"/>
              <a:t>Діаграма Венна </a:t>
            </a:r>
          </a:p>
          <a:p>
            <a:pPr marL="550926" indent="-514350">
              <a:buFont typeface="Arial" pitchFamily="34" charset="0"/>
              <a:buChar char="•"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8662" y="1643050"/>
            <a:ext cx="5143536" cy="4500595"/>
          </a:xfrm>
          <a:prstGeom prst="ellipse">
            <a:avLst/>
          </a:prstGeom>
          <a:solidFill>
            <a:schemeClr val="accent2">
              <a:lumMod val="75000"/>
              <a:alpha val="64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uk-UA" b="1" dirty="0" smtClean="0"/>
              <a:t> Рід</a:t>
            </a:r>
          </a:p>
          <a:p>
            <a:r>
              <a:rPr lang="uk-UA" b="1" dirty="0" smtClean="0"/>
              <a:t> Число</a:t>
            </a:r>
          </a:p>
          <a:p>
            <a:r>
              <a:rPr lang="uk-UA" b="1" dirty="0" smtClean="0"/>
              <a:t> Відмінок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4071934" y="1500174"/>
            <a:ext cx="4714908" cy="4429156"/>
          </a:xfrm>
          <a:prstGeom prst="ellipse">
            <a:avLst/>
          </a:prstGeom>
          <a:solidFill>
            <a:schemeClr val="accent2">
              <a:lumMod val="75000"/>
              <a:alpha val="63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uk-UA" b="1" dirty="0" smtClean="0"/>
              <a:t>Вид (доконаний і недоконаний)</a:t>
            </a:r>
          </a:p>
          <a:p>
            <a:pPr algn="ctr"/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Діаграма </a:t>
            </a:r>
            <a:r>
              <a:rPr lang="uk-UA" smtClean="0"/>
              <a:t>Вена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071546"/>
            <a:ext cx="235745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Прикметник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5008" y="1071546"/>
            <a:ext cx="235745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Дієслово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3286124"/>
            <a:ext cx="2336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Залежить від імен.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3786190"/>
            <a:ext cx="2918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У реченні виступає </a:t>
            </a:r>
          </a:p>
          <a:p>
            <a:r>
              <a:rPr lang="uk-UA" b="1" dirty="0" smtClean="0"/>
              <a:t>означенням, присудком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00166" y="4500570"/>
            <a:ext cx="27847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Відповідає на питання</a:t>
            </a:r>
            <a:endParaRPr lang="ru-RU" b="1" dirty="0" smtClean="0"/>
          </a:p>
          <a:p>
            <a:r>
              <a:rPr lang="uk-UA" b="1" dirty="0" smtClean="0"/>
              <a:t>(Який? Яка? Яке? Які?</a:t>
            </a:r>
          </a:p>
          <a:p>
            <a:r>
              <a:rPr lang="uk-UA" b="1" dirty="0" smtClean="0"/>
              <a:t>Чий? Чия? Чиє? Чиї?)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29322" y="2928934"/>
            <a:ext cx="96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Спосіб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00892" y="3143248"/>
            <a:ext cx="14539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Час</a:t>
            </a:r>
            <a:r>
              <a:rPr lang="ru-RU" b="1" dirty="0" smtClean="0"/>
              <a:t>:</a:t>
            </a:r>
          </a:p>
          <a:p>
            <a:r>
              <a:rPr lang="uk-UA" b="1" dirty="0" smtClean="0"/>
              <a:t>Теперішній</a:t>
            </a:r>
          </a:p>
          <a:p>
            <a:r>
              <a:rPr lang="uk-UA" b="1" dirty="0" smtClean="0"/>
              <a:t>Минулий</a:t>
            </a:r>
          </a:p>
          <a:p>
            <a:r>
              <a:rPr lang="uk-UA" b="1" dirty="0" smtClean="0"/>
              <a:t>Майбутній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00760" y="4286256"/>
            <a:ext cx="1707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Число, особа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43636" y="4643446"/>
            <a:ext cx="17828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(Що робити?</a:t>
            </a:r>
          </a:p>
          <a:p>
            <a:r>
              <a:rPr lang="uk-UA" b="1" dirty="0" smtClean="0"/>
              <a:t>Що зробити?)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57884" y="5214950"/>
            <a:ext cx="1490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Виступає</a:t>
            </a:r>
          </a:p>
          <a:p>
            <a:r>
              <a:rPr lang="uk-UA" b="1" dirty="0" smtClean="0"/>
              <a:t> присудком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643438" y="2214554"/>
            <a:ext cx="11384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smtClean="0"/>
              <a:t>Рід</a:t>
            </a:r>
          </a:p>
          <a:p>
            <a:r>
              <a:rPr lang="uk-UA" sz="1600" b="1" dirty="0" smtClean="0"/>
              <a:t> Число</a:t>
            </a:r>
          </a:p>
          <a:p>
            <a:r>
              <a:rPr lang="uk-UA" sz="1600" b="1" dirty="0" smtClean="0"/>
              <a:t> Відмінок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143372" y="3000372"/>
            <a:ext cx="20717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Залежить від імен.</a:t>
            </a:r>
            <a:endParaRPr lang="ru-RU" sz="1600" b="1" dirty="0" smtClean="0"/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286248" y="3571876"/>
            <a:ext cx="1627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err="1" smtClean="0"/>
              <a:t>Синтакс</a:t>
            </a:r>
            <a:r>
              <a:rPr lang="uk-UA" sz="1600" b="1" dirty="0" smtClean="0"/>
              <a:t>. роль</a:t>
            </a:r>
            <a:endParaRPr lang="ru-RU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286248" y="3857628"/>
            <a:ext cx="1441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smtClean="0"/>
              <a:t>Питання:</a:t>
            </a:r>
          </a:p>
          <a:p>
            <a:r>
              <a:rPr lang="uk-UA" sz="1600" b="1" dirty="0" smtClean="0"/>
              <a:t>(Який? Які?)</a:t>
            </a:r>
            <a:endParaRPr lang="ru-RU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714876" y="4357694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smtClean="0"/>
              <a:t>Вид</a:t>
            </a:r>
            <a:endParaRPr lang="ru-RU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500562" y="4572008"/>
            <a:ext cx="135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b="1" dirty="0" smtClean="0"/>
              <a:t>Час</a:t>
            </a:r>
          </a:p>
          <a:p>
            <a:r>
              <a:rPr lang="uk-UA" sz="1600" b="1" dirty="0" smtClean="0"/>
              <a:t>(</a:t>
            </a:r>
            <a:r>
              <a:rPr lang="uk-UA" sz="1600" b="1" dirty="0" err="1" smtClean="0"/>
              <a:t>мин</a:t>
            </a:r>
            <a:r>
              <a:rPr lang="uk-UA" sz="1600" b="1" dirty="0" smtClean="0"/>
              <a:t>.</a:t>
            </a:r>
            <a:r>
              <a:rPr lang="ru-RU" sz="1600" b="1" dirty="0" smtClean="0"/>
              <a:t> , теп.)</a:t>
            </a:r>
            <a:endParaRPr lang="uk-UA" sz="1600" b="1" dirty="0" smtClean="0"/>
          </a:p>
        </p:txBody>
      </p:sp>
      <p:sp>
        <p:nvSpPr>
          <p:cNvPr id="24" name="Прямоугольник 23"/>
          <p:cNvSpPr/>
          <p:nvPr/>
        </p:nvSpPr>
        <p:spPr>
          <a:xfrm>
            <a:off x="4071934" y="6215082"/>
            <a:ext cx="235745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Дієприкметник</a:t>
            </a:r>
            <a:endParaRPr lang="ru-RU" b="1" dirty="0"/>
          </a:p>
        </p:txBody>
      </p:sp>
      <p:sp>
        <p:nvSpPr>
          <p:cNvPr id="23" name="Стрелка вверх 22"/>
          <p:cNvSpPr/>
          <p:nvPr/>
        </p:nvSpPr>
        <p:spPr>
          <a:xfrm>
            <a:off x="5000628" y="5143512"/>
            <a:ext cx="500066" cy="10715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6" grpId="0"/>
      <p:bldP spid="17" grpId="0"/>
      <p:bldP spid="18" grpId="0"/>
      <p:bldP spid="19" grpId="0" build="allAtOnce"/>
      <p:bldP spid="20" grpId="0"/>
      <p:bldP spid="21" grpId="0"/>
      <p:bldP spid="24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Проблемні запитання</a:t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uk-UA" sz="3200" dirty="0" err="1" smtClean="0"/>
              <a:t>“тонкі”</a:t>
            </a:r>
            <a:r>
              <a:rPr lang="uk-UA" sz="3200" dirty="0" smtClean="0"/>
              <a:t> і </a:t>
            </a:r>
            <a:r>
              <a:rPr lang="uk-UA" sz="3200" dirty="0" err="1" smtClean="0"/>
              <a:t>“товсті”</a:t>
            </a:r>
            <a:r>
              <a:rPr lang="uk-UA" sz="3200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Що таке дієприкметник?</a:t>
            </a:r>
          </a:p>
          <a:p>
            <a:r>
              <a:rPr lang="uk-UA" dirty="0" smtClean="0"/>
              <a:t>Чи дієприкметник це самостійна частина мови?</a:t>
            </a:r>
          </a:p>
          <a:p>
            <a:r>
              <a:rPr lang="uk-UA" dirty="0" smtClean="0"/>
              <a:t>Якщо ні, то чому?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Кластер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Кластер – група однакових або подібних елементів, зібраних разом.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71868" y="3786190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Синтаксис</a:t>
            </a:r>
            <a:endParaRPr lang="ru-RU" sz="1600" b="1" dirty="0"/>
          </a:p>
        </p:txBody>
      </p:sp>
      <p:sp>
        <p:nvSpPr>
          <p:cNvPr id="4" name="Овал 3"/>
          <p:cNvSpPr/>
          <p:nvPr/>
        </p:nvSpPr>
        <p:spPr>
          <a:xfrm rot="1774448">
            <a:off x="1595215" y="1356542"/>
            <a:ext cx="192009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Двоскладні</a:t>
            </a:r>
            <a:endParaRPr lang="ru-RU" sz="1600" b="1" dirty="0"/>
          </a:p>
        </p:txBody>
      </p:sp>
      <p:sp>
        <p:nvSpPr>
          <p:cNvPr id="5" name="Овал 4"/>
          <p:cNvSpPr/>
          <p:nvPr/>
        </p:nvSpPr>
        <p:spPr>
          <a:xfrm>
            <a:off x="3571868" y="2571744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Просте речення</a:t>
            </a:r>
            <a:endParaRPr lang="ru-RU" sz="1600" b="1" dirty="0"/>
          </a:p>
        </p:txBody>
      </p:sp>
      <p:sp>
        <p:nvSpPr>
          <p:cNvPr id="6" name="Овал 5"/>
          <p:cNvSpPr/>
          <p:nvPr/>
        </p:nvSpPr>
        <p:spPr>
          <a:xfrm>
            <a:off x="0" y="3857628"/>
            <a:ext cx="135729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Прості і складні</a:t>
            </a:r>
            <a:endParaRPr lang="ru-RU" sz="1600" b="1" dirty="0"/>
          </a:p>
        </p:txBody>
      </p:sp>
      <p:sp>
        <p:nvSpPr>
          <p:cNvPr id="7" name="Овал 6"/>
          <p:cNvSpPr/>
          <p:nvPr/>
        </p:nvSpPr>
        <p:spPr>
          <a:xfrm rot="1686651">
            <a:off x="79793" y="2731832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Слово головне і залежне</a:t>
            </a:r>
            <a:endParaRPr lang="ru-RU" sz="1600" b="1" dirty="0"/>
          </a:p>
        </p:txBody>
      </p:sp>
      <p:sp>
        <p:nvSpPr>
          <p:cNvPr id="8" name="Овал 7"/>
          <p:cNvSpPr/>
          <p:nvPr/>
        </p:nvSpPr>
        <p:spPr>
          <a:xfrm rot="20069174">
            <a:off x="82156" y="4989759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Не є </a:t>
            </a:r>
            <a:r>
              <a:rPr lang="uk-UA" sz="1600" b="1" dirty="0" err="1" smtClean="0"/>
              <a:t>словоспо-лученням</a:t>
            </a:r>
            <a:endParaRPr lang="ru-RU" sz="1600" b="1" dirty="0"/>
          </a:p>
        </p:txBody>
      </p:sp>
      <p:sp>
        <p:nvSpPr>
          <p:cNvPr id="9" name="Овал 8"/>
          <p:cNvSpPr/>
          <p:nvPr/>
        </p:nvSpPr>
        <p:spPr>
          <a:xfrm>
            <a:off x="1571604" y="3786190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err="1" smtClean="0"/>
              <a:t>Словоспо-лучення</a:t>
            </a:r>
            <a:endParaRPr lang="ru-RU" sz="1600" b="1" dirty="0"/>
          </a:p>
        </p:txBody>
      </p:sp>
      <p:sp>
        <p:nvSpPr>
          <p:cNvPr id="10" name="Овал 9"/>
          <p:cNvSpPr/>
          <p:nvPr/>
        </p:nvSpPr>
        <p:spPr>
          <a:xfrm rot="19318435">
            <a:off x="5184281" y="1218498"/>
            <a:ext cx="189628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Ускладнені</a:t>
            </a:r>
            <a:endParaRPr lang="ru-RU" sz="1600" b="1" dirty="0"/>
          </a:p>
        </p:txBody>
      </p:sp>
      <p:sp>
        <p:nvSpPr>
          <p:cNvPr id="11" name="Овал 10"/>
          <p:cNvSpPr/>
          <p:nvPr/>
        </p:nvSpPr>
        <p:spPr>
          <a:xfrm rot="16200000">
            <a:off x="3368633" y="560425"/>
            <a:ext cx="2214579" cy="1093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Односкладні</a:t>
            </a:r>
            <a:endParaRPr lang="ru-RU" sz="1600" b="1" dirty="0"/>
          </a:p>
        </p:txBody>
      </p:sp>
      <p:sp>
        <p:nvSpPr>
          <p:cNvPr id="12" name="Овал 11"/>
          <p:cNvSpPr/>
          <p:nvPr/>
        </p:nvSpPr>
        <p:spPr>
          <a:xfrm>
            <a:off x="5572132" y="3786190"/>
            <a:ext cx="150019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Складне речення</a:t>
            </a:r>
            <a:endParaRPr lang="ru-RU" sz="1600" b="1" dirty="0"/>
          </a:p>
        </p:txBody>
      </p:sp>
      <p:sp>
        <p:nvSpPr>
          <p:cNvPr id="13" name="Овал 12"/>
          <p:cNvSpPr/>
          <p:nvPr/>
        </p:nvSpPr>
        <p:spPr>
          <a:xfrm rot="19685521">
            <a:off x="4240241" y="4828803"/>
            <a:ext cx="146664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ССР</a:t>
            </a:r>
            <a:endParaRPr lang="ru-RU" b="1" dirty="0"/>
          </a:p>
        </p:txBody>
      </p:sp>
      <p:sp>
        <p:nvSpPr>
          <p:cNvPr id="14" name="Овал 13"/>
          <p:cNvSpPr/>
          <p:nvPr/>
        </p:nvSpPr>
        <p:spPr>
          <a:xfrm rot="16005202">
            <a:off x="5962987" y="4948291"/>
            <a:ext cx="1098384" cy="819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СПР</a:t>
            </a:r>
            <a:endParaRPr lang="ru-RU" b="1" dirty="0"/>
          </a:p>
        </p:txBody>
      </p:sp>
      <p:sp>
        <p:nvSpPr>
          <p:cNvPr id="15" name="Овал 14"/>
          <p:cNvSpPr/>
          <p:nvPr/>
        </p:nvSpPr>
        <p:spPr>
          <a:xfrm rot="2295131">
            <a:off x="7079599" y="4676396"/>
            <a:ext cx="1532815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БСР</a:t>
            </a:r>
            <a:endParaRPr lang="ru-RU" b="1" dirty="0"/>
          </a:p>
        </p:txBody>
      </p:sp>
      <p:sp>
        <p:nvSpPr>
          <p:cNvPr id="16" name="Овал 15"/>
          <p:cNvSpPr/>
          <p:nvPr/>
        </p:nvSpPr>
        <p:spPr>
          <a:xfrm>
            <a:off x="3071802" y="6000768"/>
            <a:ext cx="185738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err="1" smtClean="0"/>
              <a:t>Означаль-ні</a:t>
            </a:r>
            <a:endParaRPr lang="ru-RU" sz="1600" b="1" dirty="0"/>
          </a:p>
        </p:txBody>
      </p:sp>
      <p:sp>
        <p:nvSpPr>
          <p:cNvPr id="17" name="Овал 16"/>
          <p:cNvSpPr/>
          <p:nvPr/>
        </p:nvSpPr>
        <p:spPr>
          <a:xfrm>
            <a:off x="7215174" y="6072182"/>
            <a:ext cx="192882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З</a:t>
            </a:r>
            <a:r>
              <a:rPr lang="en-US" sz="1600" b="1" dirty="0" smtClean="0"/>
              <a:t>’</a:t>
            </a:r>
            <a:r>
              <a:rPr lang="uk-UA" sz="1600" b="1" dirty="0" err="1" smtClean="0"/>
              <a:t>ясуваль-ні</a:t>
            </a:r>
            <a:endParaRPr lang="ru-RU" sz="1600" b="1" dirty="0"/>
          </a:p>
        </p:txBody>
      </p:sp>
      <p:sp>
        <p:nvSpPr>
          <p:cNvPr id="18" name="Овал 17"/>
          <p:cNvSpPr/>
          <p:nvPr/>
        </p:nvSpPr>
        <p:spPr>
          <a:xfrm>
            <a:off x="5072066" y="6072182"/>
            <a:ext cx="178595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err="1" smtClean="0"/>
              <a:t>Обставин-ні</a:t>
            </a:r>
            <a:endParaRPr lang="ru-RU" sz="1600" b="1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6286512" y="4572008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4286248" y="3429000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4286248" y="2285992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 rot="2301119">
            <a:off x="5050743" y="2294540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 rot="19048442">
            <a:off x="3506959" y="2290921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 rot="16200000">
            <a:off x="3286116" y="4071942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верх 24"/>
          <p:cNvSpPr/>
          <p:nvPr/>
        </p:nvSpPr>
        <p:spPr>
          <a:xfrm rot="8131227">
            <a:off x="6858016" y="4357694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 rot="12814725">
            <a:off x="5478475" y="4432630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 rot="19271979">
            <a:off x="1714480" y="3571876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 rot="14287279">
            <a:off x="1680092" y="4584807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верх 28"/>
          <p:cNvSpPr/>
          <p:nvPr/>
        </p:nvSpPr>
        <p:spPr>
          <a:xfrm rot="16386793">
            <a:off x="1259621" y="4115157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верх 29"/>
          <p:cNvSpPr/>
          <p:nvPr/>
        </p:nvSpPr>
        <p:spPr>
          <a:xfrm rot="5068920">
            <a:off x="5338612" y="4049134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верх 35"/>
          <p:cNvSpPr/>
          <p:nvPr/>
        </p:nvSpPr>
        <p:spPr>
          <a:xfrm rot="12829718">
            <a:off x="6006987" y="5794319"/>
            <a:ext cx="357190" cy="285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верх 36"/>
          <p:cNvSpPr/>
          <p:nvPr/>
        </p:nvSpPr>
        <p:spPr>
          <a:xfrm rot="14737189">
            <a:off x="5352973" y="5133615"/>
            <a:ext cx="357190" cy="13176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верх 37"/>
          <p:cNvSpPr/>
          <p:nvPr/>
        </p:nvSpPr>
        <p:spPr>
          <a:xfrm rot="7626221">
            <a:off x="7129075" y="5294641"/>
            <a:ext cx="357190" cy="10365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686800" cy="4011936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Із запропонованих слів виписати тільки прислівники. Підкресливши другу літеру у кожному прислівнику, одержите зашифроване слово.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Море, вчора ,свято, читати, сім, весело, двійка, воно, зелений, скрізь, навмання, захоплюватись, пейзаж,сюди.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72264" y="5572140"/>
            <a:ext cx="1871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(Чекаю)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357166"/>
            <a:ext cx="4652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Словниковий диктант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10026"/>
            <a:ext cx="778671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Вітрильний диктант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(обов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язково виконується на окремих аркушах). Правила морської мандрівки такі. Вчитель диктує, перепитувати і розмовляти не можна.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Робота сам на сам вмотивована правилами гри і швидким темпом. Слова пишуться в колонку, і вітрило щоразу потрібно згортати (загинати папірець) рівно на одне слово,адже в бурю вітрила згортають. Ось і ми, нарешті, згорнули. Хвилі меншають, море стихло. Підняти вітрила! Кожна орфограма аргументовано пояснюється. Помилка у вітрилі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доведеться у цьому місті зробити дірку. Ручкою. Справжню. Наскрізь. А вдома потрібно це вітрило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латати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(виконувати роботу над помилками). Високу результативність щодо розвитку критичного мислення на уроках української мови та літератури має метод взаємоперевірки. Учні висловлюють думки про роботу товариша, висувають певні гіпотези, обґрунтовують їх.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226</TotalTime>
  <Words>796</Words>
  <PresentationFormat>Экран (4:3)</PresentationFormat>
  <Paragraphs>163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Найпоширеніші методи розвитку критичного мислення</vt:lpstr>
      <vt:lpstr>Основна частина уроку</vt:lpstr>
      <vt:lpstr>Рефлексія, або підбиття підсумків</vt:lpstr>
      <vt:lpstr>Діаграма Вена</vt:lpstr>
      <vt:lpstr>Проблемні запитання (“тонкі” і “товсті”)</vt:lpstr>
      <vt:lpstr>Кластер</vt:lpstr>
      <vt:lpstr>Слайд 7</vt:lpstr>
      <vt:lpstr>Із запропонованих слів виписати тільки прислівники. Підкресливши другу літеру у кожному прислівнику, одержите зашифроване слово. Море, вчора ,свято, читати, сім, весело, двійка, воно, зелений, скрізь, навмання, захоплюватись, пейзаж,сюди.</vt:lpstr>
      <vt:lpstr>Слайд 9</vt:lpstr>
      <vt:lpstr>                Сенкан</vt:lpstr>
      <vt:lpstr>                  Сенкан</vt:lpstr>
      <vt:lpstr>        Бортові журнали</vt:lpstr>
      <vt:lpstr>Слайд 13</vt:lpstr>
      <vt:lpstr>Інсерт з англ.”вставка”,   “вклейка”.</vt:lpstr>
      <vt:lpstr>Наголошені та ненаголошені голосні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Найпоширеніші методи розвитку критичного мислення</dc:title>
  <dc:creator>ANKOR</dc:creator>
  <cp:lastModifiedBy>ANKOR</cp:lastModifiedBy>
  <cp:revision>34</cp:revision>
  <dcterms:created xsi:type="dcterms:W3CDTF">2017-12-20T07:30:47Z</dcterms:created>
  <dcterms:modified xsi:type="dcterms:W3CDTF">2020-02-26T09:13:57Z</dcterms:modified>
</cp:coreProperties>
</file>