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44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KOR\Desktop\правопис\630_360_1534772665-49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8143931" cy="585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Фемінітиви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85852" y="1600200"/>
            <a:ext cx="3209948" cy="4525963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Раніше:</a:t>
            </a:r>
          </a:p>
          <a:p>
            <a:r>
              <a:rPr lang="uk-UA" dirty="0" smtClean="0"/>
              <a:t>автор</a:t>
            </a:r>
          </a:p>
          <a:p>
            <a:r>
              <a:rPr lang="uk-UA" dirty="0" smtClean="0"/>
              <a:t>дизайнер</a:t>
            </a:r>
          </a:p>
          <a:p>
            <a:r>
              <a:rPr lang="uk-UA" dirty="0" smtClean="0"/>
              <a:t>плавець</a:t>
            </a:r>
          </a:p>
          <a:p>
            <a:r>
              <a:rPr lang="uk-UA" dirty="0" smtClean="0"/>
              <a:t>професор</a:t>
            </a:r>
          </a:p>
          <a:p>
            <a:r>
              <a:rPr lang="uk-UA" dirty="0" smtClean="0"/>
              <a:t>фотограф</a:t>
            </a:r>
          </a:p>
          <a:p>
            <a:r>
              <a:rPr lang="uk-UA" dirty="0" smtClean="0"/>
              <a:t>борець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14942" y="1600200"/>
            <a:ext cx="3471858" cy="4525963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Тепер:</a:t>
            </a:r>
          </a:p>
          <a:p>
            <a:r>
              <a:rPr lang="uk-UA" dirty="0" smtClean="0"/>
              <a:t>авторка</a:t>
            </a:r>
          </a:p>
          <a:p>
            <a:r>
              <a:rPr lang="uk-UA" dirty="0" err="1" smtClean="0"/>
              <a:t>дизайнерка</a:t>
            </a:r>
            <a:endParaRPr lang="uk-UA" dirty="0" smtClean="0"/>
          </a:p>
          <a:p>
            <a:r>
              <a:rPr lang="uk-UA" dirty="0" err="1" smtClean="0"/>
              <a:t>плавчиня</a:t>
            </a:r>
            <a:endParaRPr lang="uk-UA" dirty="0" smtClean="0"/>
          </a:p>
          <a:p>
            <a:r>
              <a:rPr lang="uk-UA" dirty="0" smtClean="0"/>
              <a:t>професорка</a:t>
            </a:r>
          </a:p>
          <a:p>
            <a:r>
              <a:rPr lang="uk-UA" dirty="0" err="1" smtClean="0"/>
              <a:t>фотографеса</a:t>
            </a:r>
            <a:endParaRPr lang="uk-UA" dirty="0" smtClean="0"/>
          </a:p>
          <a:p>
            <a:r>
              <a:rPr lang="uk-UA" dirty="0" err="1" smtClean="0"/>
              <a:t>борчиня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Закінчення іменників ІІІ відміни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1538" y="1600200"/>
            <a:ext cx="4000528" cy="4525963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Раніше:</a:t>
            </a:r>
          </a:p>
          <a:p>
            <a:r>
              <a:rPr lang="uk-UA" dirty="0" smtClean="0"/>
              <a:t>радість (радості)</a:t>
            </a:r>
          </a:p>
          <a:p>
            <a:r>
              <a:rPr lang="uk-UA" dirty="0" smtClean="0"/>
              <a:t>любов (любові)</a:t>
            </a:r>
          </a:p>
          <a:p>
            <a:r>
              <a:rPr lang="uk-UA" dirty="0" smtClean="0"/>
              <a:t>подорож(подорожі)</a:t>
            </a:r>
          </a:p>
          <a:p>
            <a:r>
              <a:rPr lang="uk-UA" dirty="0" smtClean="0"/>
              <a:t>ненависть (ненависті)</a:t>
            </a:r>
          </a:p>
          <a:p>
            <a:r>
              <a:rPr lang="uk-UA" dirty="0" smtClean="0"/>
              <a:t>Білорусь (Білорусі)</a:t>
            </a:r>
          </a:p>
          <a:p>
            <a:endParaRPr lang="uk-UA" dirty="0" smtClean="0"/>
          </a:p>
          <a:p>
            <a:endParaRPr lang="uk-UA" u="heavy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29256" y="1600200"/>
            <a:ext cx="3143272" cy="4525963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Тепер:</a:t>
            </a:r>
          </a:p>
          <a:p>
            <a:r>
              <a:rPr lang="uk-UA" dirty="0" err="1" smtClean="0"/>
              <a:t>радости</a:t>
            </a:r>
            <a:endParaRPr lang="uk-UA" dirty="0" smtClean="0"/>
          </a:p>
          <a:p>
            <a:r>
              <a:rPr lang="uk-UA" dirty="0" err="1" smtClean="0"/>
              <a:t>любови</a:t>
            </a:r>
            <a:endParaRPr lang="uk-UA" dirty="0" smtClean="0"/>
          </a:p>
          <a:p>
            <a:r>
              <a:rPr lang="uk-UA" dirty="0" smtClean="0"/>
              <a:t>подорожи</a:t>
            </a:r>
          </a:p>
          <a:p>
            <a:r>
              <a:rPr lang="uk-UA" dirty="0" err="1" smtClean="0"/>
              <a:t>ненависти</a:t>
            </a:r>
            <a:endParaRPr lang="uk-UA" dirty="0" smtClean="0"/>
          </a:p>
          <a:p>
            <a:r>
              <a:rPr lang="uk-UA" dirty="0" smtClean="0"/>
              <a:t>Білоруси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7"/>
            <a:ext cx="8501122" cy="628654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200" dirty="0" smtClean="0"/>
              <a:t/>
            </a:r>
            <a:br>
              <a:rPr lang="uk-UA" sz="4200" dirty="0" smtClean="0"/>
            </a:br>
            <a:r>
              <a:rPr lang="uk-UA" sz="4200" dirty="0" smtClean="0"/>
              <a:t/>
            </a:r>
            <a:br>
              <a:rPr lang="uk-UA" sz="4200" dirty="0" smtClean="0"/>
            </a:br>
            <a:r>
              <a:rPr lang="uk-UA" sz="4200" dirty="0" smtClean="0"/>
              <a:t/>
            </a:r>
            <a:br>
              <a:rPr lang="uk-UA" sz="4200" dirty="0" smtClean="0"/>
            </a:br>
            <a:r>
              <a:rPr lang="uk-UA" sz="4200" dirty="0" smtClean="0"/>
              <a:t>Зміни</a:t>
            </a:r>
            <a:br>
              <a:rPr lang="uk-UA" sz="4200" dirty="0" smtClean="0"/>
            </a:br>
            <a:r>
              <a:rPr lang="uk-UA" sz="4200" dirty="0" smtClean="0"/>
              <a:t>(допускається лише новий варіант)</a:t>
            </a:r>
            <a:br>
              <a:rPr lang="uk-UA" sz="4200" dirty="0" smtClean="0"/>
            </a:br>
            <a:r>
              <a:rPr lang="uk-UA" sz="4200" dirty="0" smtClean="0"/>
              <a:t>Слова з іншомовним компонентом пишемо разом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571744"/>
            <a:ext cx="3900486" cy="407196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r>
              <a:rPr lang="uk-UA" u="heavy" dirty="0" smtClean="0">
                <a:solidFill>
                  <a:srgbClr val="FF0000"/>
                </a:solidFill>
              </a:rPr>
              <a:t>Раніше:</a:t>
            </a:r>
          </a:p>
          <a:p>
            <a:r>
              <a:rPr lang="uk-UA" dirty="0" smtClean="0"/>
              <a:t>екс-президент</a:t>
            </a:r>
          </a:p>
          <a:p>
            <a:r>
              <a:rPr lang="uk-UA" dirty="0" err="1" smtClean="0"/>
              <a:t>веб-сторінка</a:t>
            </a:r>
            <a:endParaRPr lang="uk-UA" dirty="0" smtClean="0"/>
          </a:p>
          <a:p>
            <a:r>
              <a:rPr lang="uk-UA" dirty="0" smtClean="0"/>
              <a:t>прес-конференція</a:t>
            </a:r>
          </a:p>
          <a:p>
            <a:r>
              <a:rPr lang="uk-UA" dirty="0" smtClean="0"/>
              <a:t>контр-адмірал</a:t>
            </a:r>
          </a:p>
          <a:p>
            <a:r>
              <a:rPr lang="uk-UA" dirty="0" err="1" smtClean="0"/>
              <a:t>міні-маркет</a:t>
            </a:r>
            <a:endParaRPr lang="uk-UA" dirty="0" smtClean="0"/>
          </a:p>
          <a:p>
            <a:r>
              <a:rPr lang="uk-UA" dirty="0" smtClean="0"/>
              <a:t>віце-прем’єр</a:t>
            </a:r>
          </a:p>
          <a:p>
            <a:r>
              <a:rPr lang="uk-UA" dirty="0" smtClean="0"/>
              <a:t>максі-програма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6314" y="2571744"/>
            <a:ext cx="3857652" cy="4143404"/>
          </a:xfrm>
        </p:spPr>
        <p:txBody>
          <a:bodyPr>
            <a:normAutofit lnSpcReduction="10000"/>
          </a:bodyPr>
          <a:lstStyle/>
          <a:p>
            <a:r>
              <a:rPr lang="uk-UA" u="heavy" dirty="0" smtClean="0">
                <a:solidFill>
                  <a:srgbClr val="FF0000"/>
                </a:solidFill>
              </a:rPr>
              <a:t>Тепер:</a:t>
            </a:r>
          </a:p>
          <a:p>
            <a:r>
              <a:rPr lang="uk-UA" dirty="0" err="1" smtClean="0"/>
              <a:t>експрезидент</a:t>
            </a:r>
            <a:endParaRPr lang="uk-UA" dirty="0" smtClean="0"/>
          </a:p>
          <a:p>
            <a:r>
              <a:rPr lang="uk-UA" dirty="0" err="1" smtClean="0"/>
              <a:t>вебсторінка</a:t>
            </a:r>
            <a:endParaRPr lang="uk-UA" dirty="0" smtClean="0"/>
          </a:p>
          <a:p>
            <a:r>
              <a:rPr lang="uk-UA" dirty="0" err="1" smtClean="0"/>
              <a:t>пресконференція</a:t>
            </a:r>
            <a:endParaRPr lang="uk-UA" dirty="0" smtClean="0"/>
          </a:p>
          <a:p>
            <a:r>
              <a:rPr lang="uk-UA" dirty="0" err="1" smtClean="0"/>
              <a:t>контрадмірал</a:t>
            </a:r>
            <a:endParaRPr lang="ru-RU" dirty="0" smtClean="0"/>
          </a:p>
          <a:p>
            <a:r>
              <a:rPr lang="uk-UA" dirty="0" err="1" smtClean="0"/>
              <a:t>мінімаркет</a:t>
            </a:r>
            <a:endParaRPr lang="uk-UA" dirty="0" smtClean="0"/>
          </a:p>
          <a:p>
            <a:r>
              <a:rPr lang="uk-UA" dirty="0" err="1" smtClean="0"/>
              <a:t>віцепрем’єр</a:t>
            </a:r>
            <a:endParaRPr lang="uk-UA" dirty="0" smtClean="0"/>
          </a:p>
          <a:p>
            <a:r>
              <a:rPr lang="uk-UA" dirty="0" err="1" smtClean="0"/>
              <a:t>максіпрограма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Написання слів з </a:t>
            </a:r>
            <a:r>
              <a:rPr lang="uk-UA" dirty="0" err="1" smtClean="0"/>
              <a:t>пів-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1538" y="1600201"/>
            <a:ext cx="3424262" cy="3257559"/>
          </a:xfrm>
        </p:spPr>
        <p:txBody>
          <a:bodyPr>
            <a:normAutofit/>
          </a:bodyPr>
          <a:lstStyle/>
          <a:p>
            <a:r>
              <a:rPr lang="uk-UA" u="heavy" dirty="0" smtClean="0">
                <a:solidFill>
                  <a:srgbClr val="FF0000"/>
                </a:solidFill>
              </a:rPr>
              <a:t>Раніше:</a:t>
            </a:r>
          </a:p>
          <a:p>
            <a:r>
              <a:rPr lang="uk-UA" dirty="0" err="1" smtClean="0"/>
              <a:t>пів-Києва</a:t>
            </a:r>
            <a:endParaRPr lang="uk-UA" dirty="0" smtClean="0"/>
          </a:p>
          <a:p>
            <a:r>
              <a:rPr lang="uk-UA" dirty="0" err="1" smtClean="0"/>
              <a:t>півозера</a:t>
            </a:r>
            <a:endParaRPr lang="uk-UA" dirty="0" smtClean="0"/>
          </a:p>
          <a:p>
            <a:r>
              <a:rPr lang="uk-UA" dirty="0" smtClean="0"/>
              <a:t>пів’яблука</a:t>
            </a:r>
          </a:p>
          <a:p>
            <a:r>
              <a:rPr lang="uk-UA" dirty="0" smtClean="0"/>
              <a:t>пів </a:t>
            </a:r>
            <a:r>
              <a:rPr lang="uk-UA" dirty="0" err="1" smtClean="0"/>
              <a:t>–Ялти</a:t>
            </a:r>
            <a:endParaRPr lang="uk-UA" dirty="0" smtClean="0"/>
          </a:p>
          <a:p>
            <a:r>
              <a:rPr lang="uk-UA" dirty="0" err="1" smtClean="0"/>
              <a:t>півміста</a:t>
            </a:r>
            <a:endParaRPr lang="uk-UA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257560"/>
          </a:xfrm>
        </p:spPr>
        <p:txBody>
          <a:bodyPr>
            <a:normAutofit/>
          </a:bodyPr>
          <a:lstStyle/>
          <a:p>
            <a:r>
              <a:rPr lang="uk-UA" u="heavy" dirty="0" smtClean="0">
                <a:solidFill>
                  <a:srgbClr val="FF0000"/>
                </a:solidFill>
              </a:rPr>
              <a:t>Тепер:</a:t>
            </a:r>
          </a:p>
          <a:p>
            <a:r>
              <a:rPr lang="uk-UA" dirty="0" smtClean="0"/>
              <a:t>пів   Києва</a:t>
            </a:r>
          </a:p>
          <a:p>
            <a:r>
              <a:rPr lang="uk-UA" dirty="0" smtClean="0"/>
              <a:t>пів   озера</a:t>
            </a:r>
          </a:p>
          <a:p>
            <a:r>
              <a:rPr lang="uk-UA" dirty="0" smtClean="0"/>
              <a:t>пів   яблука</a:t>
            </a:r>
          </a:p>
          <a:p>
            <a:r>
              <a:rPr lang="uk-UA" dirty="0" smtClean="0"/>
              <a:t>пів   Ялти</a:t>
            </a:r>
          </a:p>
          <a:p>
            <a:r>
              <a:rPr lang="uk-UA" dirty="0" smtClean="0"/>
              <a:t>пів   міста</a:t>
            </a:r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5143512"/>
            <a:ext cx="6357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(але піваркуш,півзахисник,південь)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Подвоєння букв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1614486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Раніше:</a:t>
            </a:r>
          </a:p>
          <a:p>
            <a:r>
              <a:rPr lang="uk-UA" dirty="0" smtClean="0"/>
              <a:t>священик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1328734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Тепер:</a:t>
            </a:r>
          </a:p>
          <a:p>
            <a:r>
              <a:rPr lang="uk-UA" dirty="0" err="1" smtClean="0"/>
              <a:t>священник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2571744"/>
            <a:ext cx="70009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200" dirty="0" smtClean="0"/>
              <a:t>Написання  прізвищ та імен</a:t>
            </a:r>
            <a:endParaRPr lang="ru-RU" sz="4200" dirty="0"/>
          </a:p>
        </p:txBody>
      </p:sp>
      <p:sp>
        <p:nvSpPr>
          <p:cNvPr id="7" name="TextBox 6"/>
          <p:cNvSpPr txBox="1"/>
          <p:nvPr/>
        </p:nvSpPr>
        <p:spPr>
          <a:xfrm>
            <a:off x="1214414" y="3214687"/>
            <a:ext cx="228601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u="heavy" dirty="0" smtClean="0">
                <a:solidFill>
                  <a:srgbClr val="FF0000"/>
                </a:solidFill>
              </a:rPr>
              <a:t>Раніше:</a:t>
            </a:r>
          </a:p>
          <a:p>
            <a:r>
              <a:rPr lang="uk-UA" sz="2600" dirty="0" smtClean="0"/>
              <a:t>Діккенс</a:t>
            </a:r>
          </a:p>
          <a:p>
            <a:r>
              <a:rPr lang="uk-UA" sz="2600" dirty="0" smtClean="0"/>
              <a:t>Теккерей</a:t>
            </a:r>
          </a:p>
          <a:p>
            <a:r>
              <a:rPr lang="uk-UA" sz="2600" dirty="0" err="1" smtClean="0"/>
              <a:t>Беккі</a:t>
            </a:r>
            <a:endParaRPr lang="uk-UA" sz="2600" dirty="0" smtClean="0"/>
          </a:p>
          <a:p>
            <a:r>
              <a:rPr lang="uk-UA" sz="2600" dirty="0" err="1" smtClean="0"/>
              <a:t>Трубецкой</a:t>
            </a:r>
            <a:endParaRPr lang="uk-UA" sz="2600" dirty="0" smtClean="0"/>
          </a:p>
          <a:p>
            <a:r>
              <a:rPr lang="uk-UA" sz="2600" dirty="0" err="1" smtClean="0"/>
              <a:t>Донской</a:t>
            </a:r>
            <a:endParaRPr lang="uk-UA" sz="2600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72066" y="3214686"/>
            <a:ext cx="2428892" cy="4297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600" u="heavy" dirty="0" smtClean="0">
                <a:solidFill>
                  <a:srgbClr val="FF0000"/>
                </a:solidFill>
              </a:rPr>
              <a:t>Тепер:</a:t>
            </a:r>
          </a:p>
          <a:p>
            <a:r>
              <a:rPr lang="uk-UA" sz="2600" u="heavy" dirty="0" err="1" smtClean="0"/>
              <a:t>Дікенс</a:t>
            </a:r>
            <a:endParaRPr lang="uk-UA" sz="2600" u="heavy" dirty="0" smtClean="0"/>
          </a:p>
          <a:p>
            <a:r>
              <a:rPr lang="uk-UA" sz="2600" u="heavy" dirty="0" err="1" smtClean="0"/>
              <a:t>Текерей</a:t>
            </a:r>
            <a:endParaRPr lang="uk-UA" sz="2600" u="heavy" dirty="0" smtClean="0"/>
          </a:p>
          <a:p>
            <a:r>
              <a:rPr lang="uk-UA" sz="2600" u="heavy" dirty="0" err="1" smtClean="0"/>
              <a:t>Бекі</a:t>
            </a:r>
            <a:endParaRPr lang="uk-UA" sz="2600" u="heavy" dirty="0" smtClean="0"/>
          </a:p>
          <a:p>
            <a:r>
              <a:rPr lang="uk-UA" sz="2600" u="heavy" dirty="0" err="1" smtClean="0"/>
              <a:t>Трубецький</a:t>
            </a:r>
            <a:endParaRPr lang="uk-UA" sz="2600" u="heavy" dirty="0" smtClean="0"/>
          </a:p>
          <a:p>
            <a:r>
              <a:rPr lang="uk-UA" sz="2600" u="heavy" dirty="0" smtClean="0"/>
              <a:t>Донський</a:t>
            </a:r>
          </a:p>
          <a:p>
            <a:endParaRPr lang="uk-UA" u="heavy" dirty="0" smtClean="0">
              <a:solidFill>
                <a:srgbClr val="FF0000"/>
              </a:solidFill>
            </a:endParaRP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000232" y="5857892"/>
            <a:ext cx="41434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      (але   Лев   Толстой)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Варіативність написання</a:t>
            </a:r>
            <a:br>
              <a:rPr lang="uk-UA" dirty="0" smtClean="0"/>
            </a:br>
            <a:r>
              <a:rPr lang="uk-UA" dirty="0" smtClean="0"/>
              <a:t>(допускається обидва варіанти)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57290" y="2000240"/>
            <a:ext cx="3138510" cy="4125923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Раніше:</a:t>
            </a:r>
          </a:p>
          <a:p>
            <a:r>
              <a:rPr lang="uk-UA" dirty="0" err="1" smtClean="0"/>
              <a:t>Васко</a:t>
            </a:r>
            <a:r>
              <a:rPr lang="uk-UA" dirty="0" smtClean="0"/>
              <a:t> </a:t>
            </a:r>
            <a:r>
              <a:rPr lang="uk-UA" dirty="0" err="1" smtClean="0"/>
              <a:t>да</a:t>
            </a:r>
            <a:r>
              <a:rPr lang="uk-UA" dirty="0" smtClean="0"/>
              <a:t> Гама</a:t>
            </a:r>
          </a:p>
          <a:p>
            <a:r>
              <a:rPr lang="uk-UA" dirty="0" smtClean="0"/>
              <a:t>Вергілій</a:t>
            </a:r>
          </a:p>
          <a:p>
            <a:r>
              <a:rPr lang="uk-UA" dirty="0" smtClean="0"/>
              <a:t>Гете</a:t>
            </a:r>
          </a:p>
          <a:p>
            <a:r>
              <a:rPr lang="uk-UA" dirty="0" smtClean="0"/>
              <a:t>Гонгадзе</a:t>
            </a:r>
          </a:p>
          <a:p>
            <a:r>
              <a:rPr lang="uk-UA" dirty="0" err="1" smtClean="0"/>
              <a:t>Гулівер</a:t>
            </a:r>
            <a:endParaRPr lang="uk-UA" dirty="0" smtClean="0"/>
          </a:p>
          <a:p>
            <a:endParaRPr lang="ru-RU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80" y="2000240"/>
            <a:ext cx="3400420" cy="4125923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Тепер:</a:t>
            </a:r>
          </a:p>
          <a:p>
            <a:r>
              <a:rPr lang="uk-UA" dirty="0" err="1" smtClean="0"/>
              <a:t>Васко</a:t>
            </a:r>
            <a:r>
              <a:rPr lang="uk-UA" dirty="0" smtClean="0"/>
              <a:t> </a:t>
            </a:r>
            <a:r>
              <a:rPr lang="uk-UA" dirty="0" err="1" smtClean="0"/>
              <a:t>да</a:t>
            </a:r>
            <a:r>
              <a:rPr lang="uk-UA" dirty="0" smtClean="0"/>
              <a:t> </a:t>
            </a:r>
            <a:r>
              <a:rPr lang="uk-UA" dirty="0" err="1" smtClean="0"/>
              <a:t>Ґама</a:t>
            </a:r>
            <a:endParaRPr lang="uk-UA" dirty="0" smtClean="0"/>
          </a:p>
          <a:p>
            <a:r>
              <a:rPr lang="uk-UA" dirty="0" err="1" smtClean="0"/>
              <a:t>Верґілій</a:t>
            </a:r>
            <a:endParaRPr lang="uk-UA" dirty="0" smtClean="0"/>
          </a:p>
          <a:p>
            <a:r>
              <a:rPr lang="uk-UA" dirty="0" smtClean="0"/>
              <a:t>Ґете</a:t>
            </a:r>
          </a:p>
          <a:p>
            <a:r>
              <a:rPr lang="uk-UA" dirty="0" err="1" smtClean="0"/>
              <a:t>Ґонґадзе</a:t>
            </a:r>
            <a:endParaRPr lang="uk-UA" dirty="0" smtClean="0"/>
          </a:p>
          <a:p>
            <a:r>
              <a:rPr lang="uk-UA" dirty="0" err="1" smtClean="0"/>
              <a:t>Ґулівер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 словах грецького походження,в яких є буква  “Ф”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85852" y="1600200"/>
            <a:ext cx="3209948" cy="4525963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Раніше:</a:t>
            </a:r>
          </a:p>
          <a:p>
            <a:r>
              <a:rPr lang="uk-UA" dirty="0" smtClean="0"/>
              <a:t>міф</a:t>
            </a:r>
          </a:p>
          <a:p>
            <a:r>
              <a:rPr lang="uk-UA" dirty="0" smtClean="0"/>
              <a:t>ефір</a:t>
            </a:r>
          </a:p>
          <a:p>
            <a:r>
              <a:rPr lang="uk-UA" dirty="0" smtClean="0"/>
              <a:t>дифірамб</a:t>
            </a:r>
          </a:p>
          <a:p>
            <a:r>
              <a:rPr lang="uk-UA" dirty="0" smtClean="0"/>
              <a:t>анафема</a:t>
            </a:r>
          </a:p>
          <a:p>
            <a:r>
              <a:rPr lang="uk-UA" dirty="0" smtClean="0"/>
              <a:t>Афіни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57818" y="1600200"/>
            <a:ext cx="3328982" cy="4525963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Тепер:</a:t>
            </a:r>
          </a:p>
          <a:p>
            <a:r>
              <a:rPr lang="uk-UA" dirty="0" err="1" smtClean="0"/>
              <a:t>міт</a:t>
            </a:r>
            <a:endParaRPr lang="uk-UA" dirty="0" smtClean="0"/>
          </a:p>
          <a:p>
            <a:r>
              <a:rPr lang="uk-UA" dirty="0" err="1" smtClean="0"/>
              <a:t>етер</a:t>
            </a:r>
            <a:endParaRPr lang="uk-UA" dirty="0" smtClean="0"/>
          </a:p>
          <a:p>
            <a:r>
              <a:rPr lang="uk-UA" dirty="0" err="1" smtClean="0"/>
              <a:t>дитирамб</a:t>
            </a:r>
            <a:endParaRPr lang="uk-UA" dirty="0" smtClean="0"/>
          </a:p>
          <a:p>
            <a:r>
              <a:rPr lang="uk-UA" dirty="0" err="1" smtClean="0"/>
              <a:t>анатема</a:t>
            </a:r>
            <a:endParaRPr lang="uk-UA" dirty="0" smtClean="0"/>
          </a:p>
          <a:p>
            <a:r>
              <a:rPr lang="uk-UA" dirty="0" err="1" smtClean="0"/>
              <a:t>Атени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rmAutofit fontScale="90000"/>
          </a:bodyPr>
          <a:lstStyle/>
          <a:p>
            <a:r>
              <a:rPr lang="uk-UA" sz="4200" dirty="0" smtClean="0"/>
              <a:t>Повернення йотування </a:t>
            </a:r>
            <a:br>
              <a:rPr lang="uk-UA" sz="4200" dirty="0" smtClean="0"/>
            </a:br>
            <a:r>
              <a:rPr lang="uk-UA" sz="4200" dirty="0" smtClean="0"/>
              <a:t>(компроміс із правописом 1928 р.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71604" y="1600200"/>
            <a:ext cx="2924196" cy="1757361"/>
          </a:xfrm>
        </p:spPr>
        <p:txBody>
          <a:bodyPr>
            <a:normAutofit fontScale="92500" lnSpcReduction="20000"/>
          </a:bodyPr>
          <a:lstStyle/>
          <a:p>
            <a:r>
              <a:rPr lang="uk-UA" u="heavy" dirty="0" smtClean="0">
                <a:solidFill>
                  <a:srgbClr val="FF0000"/>
                </a:solidFill>
              </a:rPr>
              <a:t>Раніше:</a:t>
            </a:r>
          </a:p>
          <a:p>
            <a:r>
              <a:rPr lang="uk-UA" dirty="0" smtClean="0"/>
              <a:t>проекція</a:t>
            </a:r>
          </a:p>
          <a:p>
            <a:r>
              <a:rPr lang="uk-UA" dirty="0" smtClean="0"/>
              <a:t>фойє</a:t>
            </a:r>
          </a:p>
          <a:p>
            <a:r>
              <a:rPr lang="uk-UA" dirty="0" smtClean="0"/>
              <a:t>проект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57818" y="1600200"/>
            <a:ext cx="3328982" cy="1614485"/>
          </a:xfrm>
        </p:spPr>
        <p:txBody>
          <a:bodyPr>
            <a:normAutofit fontScale="92500" lnSpcReduction="20000"/>
          </a:bodyPr>
          <a:lstStyle/>
          <a:p>
            <a:r>
              <a:rPr lang="uk-UA" u="heavy" dirty="0" smtClean="0">
                <a:solidFill>
                  <a:srgbClr val="FF0000"/>
                </a:solidFill>
              </a:rPr>
              <a:t>Тепер:</a:t>
            </a:r>
          </a:p>
          <a:p>
            <a:r>
              <a:rPr lang="uk-UA" dirty="0" err="1" smtClean="0"/>
              <a:t>проєкція</a:t>
            </a:r>
            <a:endParaRPr lang="uk-UA" dirty="0" smtClean="0"/>
          </a:p>
          <a:p>
            <a:r>
              <a:rPr lang="uk-UA" dirty="0" err="1" smtClean="0"/>
              <a:t>фоє</a:t>
            </a:r>
            <a:endParaRPr lang="uk-UA" dirty="0" smtClean="0"/>
          </a:p>
          <a:p>
            <a:r>
              <a:rPr lang="uk-UA" dirty="0" err="1" smtClean="0"/>
              <a:t>проєкт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071810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                     </a:t>
            </a:r>
            <a:r>
              <a:rPr lang="uk-UA" sz="3800" dirty="0" smtClean="0"/>
              <a:t>Дифтонги  </a:t>
            </a:r>
            <a:r>
              <a:rPr lang="uk-UA" sz="3800" dirty="0" err="1" smtClean="0"/>
              <a:t>ау-</a:t>
            </a:r>
            <a:r>
              <a:rPr lang="uk-UA" sz="3800" dirty="0" smtClean="0"/>
              <a:t> </a:t>
            </a:r>
            <a:r>
              <a:rPr lang="uk-UA" sz="3800" dirty="0" err="1" smtClean="0"/>
              <a:t>ав</a:t>
            </a:r>
            <a:r>
              <a:rPr lang="uk-UA" sz="3800" dirty="0" smtClean="0"/>
              <a:t> </a:t>
            </a:r>
          </a:p>
          <a:p>
            <a:r>
              <a:rPr lang="uk-UA" sz="3800" dirty="0" smtClean="0"/>
              <a:t>  (у запозичених із давньогрецької мови) </a:t>
            </a:r>
            <a:endParaRPr lang="ru-RU" sz="3800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4357694"/>
            <a:ext cx="1643074" cy="2796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510" u="heavy" dirty="0" smtClean="0">
                <a:solidFill>
                  <a:srgbClr val="FF0000"/>
                </a:solidFill>
              </a:rPr>
              <a:t>Раніше:</a:t>
            </a:r>
          </a:p>
          <a:p>
            <a:r>
              <a:rPr lang="uk-UA" sz="2510" dirty="0" smtClean="0"/>
              <a:t>аудиторія</a:t>
            </a:r>
          </a:p>
          <a:p>
            <a:r>
              <a:rPr lang="uk-UA" sz="2510" dirty="0" smtClean="0"/>
              <a:t>аудієнція</a:t>
            </a:r>
          </a:p>
          <a:p>
            <a:r>
              <a:rPr lang="uk-UA" sz="2510" dirty="0" smtClean="0"/>
              <a:t>фауна</a:t>
            </a:r>
          </a:p>
          <a:p>
            <a:r>
              <a:rPr lang="uk-UA" sz="2510" dirty="0" smtClean="0"/>
              <a:t>лауреат</a:t>
            </a:r>
          </a:p>
          <a:p>
            <a:r>
              <a:rPr lang="uk-UA" sz="2510" dirty="0" smtClean="0"/>
              <a:t>пауза</a:t>
            </a:r>
          </a:p>
          <a:p>
            <a:endParaRPr lang="ru-RU" sz="2510" dirty="0"/>
          </a:p>
        </p:txBody>
      </p:sp>
      <p:sp>
        <p:nvSpPr>
          <p:cNvPr id="11" name="TextBox 10"/>
          <p:cNvSpPr txBox="1"/>
          <p:nvPr/>
        </p:nvSpPr>
        <p:spPr>
          <a:xfrm>
            <a:off x="5643570" y="4357694"/>
            <a:ext cx="1561646" cy="2409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510" u="sng" dirty="0" smtClean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Тепер:</a:t>
            </a:r>
          </a:p>
          <a:p>
            <a:r>
              <a:rPr lang="uk-UA" sz="2510" dirty="0" smtClean="0">
                <a:uFill>
                  <a:solidFill>
                    <a:schemeClr val="bg1"/>
                  </a:solidFill>
                </a:uFill>
              </a:rPr>
              <a:t>авдиторія</a:t>
            </a:r>
          </a:p>
          <a:p>
            <a:r>
              <a:rPr lang="uk-UA" sz="2510" dirty="0" err="1" smtClean="0">
                <a:uFill>
                  <a:solidFill>
                    <a:schemeClr val="bg1"/>
                  </a:solidFill>
                </a:uFill>
              </a:rPr>
              <a:t>авдієнція</a:t>
            </a:r>
            <a:endParaRPr lang="uk-UA" sz="2510" dirty="0" smtClean="0">
              <a:uFill>
                <a:solidFill>
                  <a:schemeClr val="bg1"/>
                </a:solidFill>
              </a:uFill>
            </a:endParaRPr>
          </a:p>
          <a:p>
            <a:r>
              <a:rPr lang="uk-UA" sz="2510" dirty="0" smtClean="0">
                <a:uFill>
                  <a:solidFill>
                    <a:schemeClr val="bg1"/>
                  </a:solidFill>
                </a:uFill>
              </a:rPr>
              <a:t>фавна</a:t>
            </a:r>
          </a:p>
          <a:p>
            <a:r>
              <a:rPr lang="uk-UA" sz="2510" dirty="0" err="1" smtClean="0">
                <a:uFill>
                  <a:solidFill>
                    <a:schemeClr val="bg1"/>
                  </a:solidFill>
                </a:uFill>
              </a:rPr>
              <a:t>лавреат</a:t>
            </a:r>
            <a:endParaRPr lang="uk-UA" sz="2510" dirty="0" smtClean="0">
              <a:uFill>
                <a:solidFill>
                  <a:schemeClr val="bg1"/>
                </a:solidFill>
              </a:uFill>
            </a:endParaRPr>
          </a:p>
          <a:p>
            <a:r>
              <a:rPr lang="uk-UA" sz="2510" dirty="0" err="1" smtClean="0">
                <a:uFill>
                  <a:solidFill>
                    <a:schemeClr val="bg1"/>
                  </a:solidFill>
                </a:uFill>
              </a:rPr>
              <a:t>павза</a:t>
            </a:r>
            <a:endParaRPr lang="uk-UA" sz="2510" dirty="0" smtClean="0">
              <a:uFill>
                <a:solidFill>
                  <a:schemeClr val="bg1"/>
                </a:solidFill>
              </a:u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  -и- на початку слова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728" y="1600200"/>
            <a:ext cx="3067072" cy="4525963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Раніше:</a:t>
            </a:r>
            <a:endParaRPr lang="uk-UA" dirty="0" smtClean="0"/>
          </a:p>
          <a:p>
            <a:r>
              <a:rPr lang="uk-UA" dirty="0" smtClean="0"/>
              <a:t>вирій</a:t>
            </a:r>
          </a:p>
          <a:p>
            <a:r>
              <a:rPr lang="uk-UA" dirty="0" smtClean="0"/>
              <a:t>ірод</a:t>
            </a:r>
          </a:p>
          <a:p>
            <a:r>
              <a:rPr lang="uk-UA" dirty="0" smtClean="0"/>
              <a:t>ікання</a:t>
            </a:r>
          </a:p>
          <a:p>
            <a:r>
              <a:rPr lang="uk-UA" dirty="0" smtClean="0"/>
              <a:t>індик</a:t>
            </a:r>
          </a:p>
          <a:p>
            <a:r>
              <a:rPr lang="uk-UA" dirty="0" smtClean="0"/>
              <a:t>ой який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86380" y="1600200"/>
            <a:ext cx="3400420" cy="4525963"/>
          </a:xfrm>
        </p:spPr>
        <p:txBody>
          <a:bodyPr/>
          <a:lstStyle/>
          <a:p>
            <a:r>
              <a:rPr lang="uk-UA" u="heavy" dirty="0" smtClean="0">
                <a:solidFill>
                  <a:srgbClr val="FF0000"/>
                </a:solidFill>
              </a:rPr>
              <a:t>Тепер:</a:t>
            </a:r>
          </a:p>
          <a:p>
            <a:r>
              <a:rPr lang="uk-UA" dirty="0" err="1" smtClean="0"/>
              <a:t>ирій</a:t>
            </a:r>
            <a:endParaRPr lang="uk-UA" dirty="0" smtClean="0"/>
          </a:p>
          <a:p>
            <a:r>
              <a:rPr lang="uk-UA" dirty="0" err="1" smtClean="0"/>
              <a:t>ирод</a:t>
            </a:r>
            <a:endParaRPr lang="uk-UA" dirty="0" smtClean="0"/>
          </a:p>
          <a:p>
            <a:r>
              <a:rPr lang="uk-UA" dirty="0" err="1" smtClean="0"/>
              <a:t>икання</a:t>
            </a:r>
            <a:endParaRPr lang="uk-UA" dirty="0" smtClean="0"/>
          </a:p>
          <a:p>
            <a:r>
              <a:rPr lang="uk-UA" dirty="0" smtClean="0"/>
              <a:t>індик (</a:t>
            </a:r>
            <a:r>
              <a:rPr lang="uk-UA" dirty="0" err="1" smtClean="0"/>
              <a:t>индик</a:t>
            </a:r>
            <a:r>
              <a:rPr lang="uk-UA" dirty="0" smtClean="0"/>
              <a:t>)</a:t>
            </a:r>
          </a:p>
          <a:p>
            <a:r>
              <a:rPr lang="uk-UA" dirty="0" err="1" smtClean="0"/>
              <a:t>ич</a:t>
            </a:r>
            <a:r>
              <a:rPr lang="uk-UA" dirty="0" smtClean="0"/>
              <a:t> який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235</Words>
  <Application>Microsoft Office PowerPoint</Application>
  <PresentationFormat>Экран (4:3)</PresentationFormat>
  <Paragraphs>152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Презентация PowerPoint</vt:lpstr>
      <vt:lpstr>Презентация PowerPoint</vt:lpstr>
      <vt:lpstr>   Зміни (допускається лише новий варіант) Слова з іншомовним компонентом пишемо разом </vt:lpstr>
      <vt:lpstr>Написання слів з пів-:</vt:lpstr>
      <vt:lpstr>Подвоєння букв</vt:lpstr>
      <vt:lpstr>Варіативність написання (допускається обидва варіанти)</vt:lpstr>
      <vt:lpstr>У словах грецького походження,в яких є буква  “Ф”</vt:lpstr>
      <vt:lpstr>Повернення йотування  (компроміс із правописом 1928 р.)</vt:lpstr>
      <vt:lpstr>Літера  -и- на початку слова</vt:lpstr>
      <vt:lpstr>Фемінітиви</vt:lpstr>
      <vt:lpstr>Закінчення іменників ІІІ відміни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ANKOR</dc:creator>
  <cp:lastModifiedBy>ANKOR</cp:lastModifiedBy>
  <cp:revision>20</cp:revision>
  <dcterms:created xsi:type="dcterms:W3CDTF">2019-06-06T08:21:41Z</dcterms:created>
  <dcterms:modified xsi:type="dcterms:W3CDTF">2021-01-25T12:32:24Z</dcterms:modified>
</cp:coreProperties>
</file>