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466"/>
    <a:srgbClr val="CBCFF1"/>
    <a:srgbClr val="CAF3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559" autoAdjust="0"/>
    <p:restoredTop sz="94607" autoAdjust="0"/>
  </p:normalViewPr>
  <p:slideViewPr>
    <p:cSldViewPr>
      <p:cViewPr varScale="1">
        <p:scale>
          <a:sx n="86" d="100"/>
          <a:sy n="86" d="100"/>
        </p:scale>
        <p:origin x="-5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786322"/>
            <a:ext cx="7186618" cy="17526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Т. Шевченко </a:t>
            </a:r>
            <a:r>
              <a:rPr lang="ru-RU" dirty="0" smtClean="0">
                <a:latin typeface="A Classic Pragmatica" pitchFamily="34" charset="0"/>
              </a:rPr>
              <a:t>— </a:t>
            </a:r>
            <a:r>
              <a:rPr lang="ru-RU" dirty="0" err="1" smtClean="0">
                <a:latin typeface="A Classic Pragmatica" pitchFamily="34" charset="0"/>
              </a:rPr>
              <a:t>письменник</a:t>
            </a:r>
            <a:r>
              <a:rPr lang="ru-RU" dirty="0" smtClean="0">
                <a:latin typeface="A Classic Pragmatica" pitchFamily="34" charset="0"/>
              </a:rPr>
              <a:t> (поет, </a:t>
            </a:r>
            <a:r>
              <a:rPr lang="ru-RU" dirty="0" err="1" smtClean="0">
                <a:latin typeface="A Classic Pragmatica" pitchFamily="34" charset="0"/>
              </a:rPr>
              <a:t>прозаїк</a:t>
            </a:r>
            <a:r>
              <a:rPr lang="ru-RU" dirty="0" smtClean="0">
                <a:latin typeface="A Classic Pragmatica" pitchFamily="34" charset="0"/>
              </a:rPr>
              <a:t>, драматург) — </a:t>
            </a:r>
            <a:r>
              <a:rPr lang="ru-RU" dirty="0" err="1" smtClean="0">
                <a:latin typeface="A Classic Pragmatica" pitchFamily="34" charset="0"/>
              </a:rPr>
              <a:t>політичний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діяч</a:t>
            </a:r>
            <a:r>
              <a:rPr lang="ru-RU" dirty="0" smtClean="0">
                <a:latin typeface="A Classic Pragmatica" pitchFamily="34" charset="0"/>
              </a:rPr>
              <a:t> — </a:t>
            </a:r>
            <a:r>
              <a:rPr lang="ru-RU" dirty="0" err="1" smtClean="0">
                <a:latin typeface="A Classic Pragmatica" pitchFamily="34" charset="0"/>
              </a:rPr>
              <a:t>музикант</a:t>
            </a:r>
            <a:r>
              <a:rPr lang="ru-RU" dirty="0" smtClean="0">
                <a:latin typeface="A Classic Pragmatica" pitchFamily="34" charset="0"/>
              </a:rPr>
              <a:t> — художник — </a:t>
            </a:r>
            <a:r>
              <a:rPr lang="ru-RU" dirty="0" err="1" smtClean="0">
                <a:latin typeface="A Classic Pragmatica" pitchFamily="34" charset="0"/>
              </a:rPr>
              <a:t>співак</a:t>
            </a:r>
            <a:r>
              <a:rPr lang="ru-RU" dirty="0" smtClean="0">
                <a:latin typeface="A Classic Pragmatica" pitchFamily="34" charset="0"/>
              </a:rPr>
              <a:t> — </a:t>
            </a:r>
            <a:r>
              <a:rPr lang="ru-RU" dirty="0" err="1" smtClean="0">
                <a:latin typeface="A Classic Pragmatica" pitchFamily="34" charset="0"/>
              </a:rPr>
              <a:t>перекладач</a:t>
            </a:r>
            <a:r>
              <a:rPr lang="ru-RU" dirty="0" smtClean="0">
                <a:latin typeface="A Classic Pragmatica" pitchFamily="34" charset="0"/>
              </a:rPr>
              <a:t> — основоположник </a:t>
            </a:r>
            <a:r>
              <a:rPr lang="ru-RU" dirty="0" err="1" smtClean="0">
                <a:latin typeface="A Classic Pragmatica" pitchFamily="34" charset="0"/>
              </a:rPr>
              <a:t>української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літературної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мови</a:t>
            </a:r>
            <a:r>
              <a:rPr lang="ru-RU" dirty="0" smtClean="0">
                <a:latin typeface="A Classic Pragmatica" pitchFamily="34" charset="0"/>
              </a:rPr>
              <a:t> — ...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85728"/>
            <a:ext cx="514350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Гра-</a:t>
            </a:r>
            <a:r>
              <a:rPr lang="uk-UA" dirty="0" smtClean="0"/>
              <a:t> змагання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1900222" cy="4554551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1814-</a:t>
            </a:r>
          </a:p>
          <a:p>
            <a:r>
              <a:rPr lang="uk-UA" dirty="0" smtClean="0"/>
              <a:t>1838-</a:t>
            </a:r>
          </a:p>
          <a:p>
            <a:r>
              <a:rPr lang="uk-UA" dirty="0" smtClean="0"/>
              <a:t>1840-</a:t>
            </a:r>
          </a:p>
          <a:p>
            <a:r>
              <a:rPr lang="uk-UA" dirty="0" smtClean="0"/>
              <a:t>1843-</a:t>
            </a:r>
          </a:p>
          <a:p>
            <a:r>
              <a:rPr lang="uk-UA" dirty="0" smtClean="0"/>
              <a:t>1845-</a:t>
            </a:r>
          </a:p>
          <a:p>
            <a:r>
              <a:rPr lang="uk-UA" dirty="0" smtClean="0"/>
              <a:t>1847-</a:t>
            </a:r>
          </a:p>
          <a:p>
            <a:r>
              <a:rPr lang="uk-UA" dirty="0" smtClean="0"/>
              <a:t>1857-</a:t>
            </a:r>
          </a:p>
          <a:p>
            <a:r>
              <a:rPr lang="uk-UA" dirty="0" smtClean="0"/>
              <a:t>1859-</a:t>
            </a:r>
          </a:p>
          <a:p>
            <a:r>
              <a:rPr lang="uk-UA" dirty="0" smtClean="0"/>
              <a:t>1861-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143108" y="1500174"/>
            <a:ext cx="6786610" cy="47688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2800" dirty="0" smtClean="0"/>
              <a:t>Рік народження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Викуп із кріпацтва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2800" dirty="0" smtClean="0"/>
              <a:t>Вихід </a:t>
            </a:r>
            <a:r>
              <a:rPr lang="uk-UA" sz="2800" dirty="0" err="1" smtClean="0"/>
              <a:t>“Кобзаря”</a:t>
            </a:r>
            <a:endParaRPr lang="uk-UA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Перша</a:t>
            </a:r>
            <a:r>
              <a:rPr kumimoji="0" lang="uk-U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поїздка в Україну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2800" dirty="0" smtClean="0"/>
              <a:t>Закінчення </a:t>
            </a:r>
            <a:r>
              <a:rPr lang="uk-UA" sz="2800" dirty="0" err="1" smtClean="0"/>
              <a:t>Акаемії</a:t>
            </a:r>
            <a:r>
              <a:rPr lang="uk-UA" sz="2800" dirty="0" smtClean="0"/>
              <a:t> </a:t>
            </a:r>
            <a:r>
              <a:rPr lang="uk-UA" sz="2800" dirty="0" smtClean="0"/>
              <a:t>мистецтв, друга поїздка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2800" dirty="0" smtClean="0"/>
              <a:t>Арешт Шевченка, заслання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2800" dirty="0" smtClean="0"/>
              <a:t>Кінець заслання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2800" dirty="0" smtClean="0"/>
              <a:t>Востаннє відвідав Україну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2800" dirty="0" smtClean="0"/>
              <a:t>Рік смерті  </a:t>
            </a:r>
            <a:endParaRPr kumimoji="0" lang="uk-UA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Спадщина </a:t>
            </a:r>
            <a:r>
              <a:rPr lang="uk-UA" dirty="0" err="1" smtClean="0"/>
              <a:t>Шевченка-це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Збірка </a:t>
            </a:r>
            <a:r>
              <a:rPr lang="uk-UA" dirty="0" err="1" smtClean="0"/>
              <a:t>“Кобзар”</a:t>
            </a:r>
            <a:endParaRPr lang="uk-UA" dirty="0" smtClean="0"/>
          </a:p>
          <a:p>
            <a:r>
              <a:rPr lang="uk-UA" dirty="0" smtClean="0"/>
              <a:t>Дев’ять повістей</a:t>
            </a:r>
          </a:p>
          <a:p>
            <a:r>
              <a:rPr lang="uk-UA" dirty="0" smtClean="0"/>
              <a:t>П’єса </a:t>
            </a:r>
            <a:r>
              <a:rPr lang="uk-UA" dirty="0" err="1" smtClean="0"/>
              <a:t>“Назар</a:t>
            </a:r>
            <a:r>
              <a:rPr lang="uk-UA" dirty="0" smtClean="0"/>
              <a:t> </a:t>
            </a:r>
            <a:r>
              <a:rPr lang="uk-UA" dirty="0" err="1" smtClean="0"/>
              <a:t>Стодоля”</a:t>
            </a:r>
            <a:endParaRPr lang="uk-UA" dirty="0" smtClean="0"/>
          </a:p>
          <a:p>
            <a:r>
              <a:rPr lang="uk-UA" dirty="0" smtClean="0"/>
              <a:t>Щоденник та листи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02424"/>
          </a:xfrm>
        </p:spPr>
        <p:txBody>
          <a:bodyPr/>
          <a:lstStyle/>
          <a:p>
            <a:r>
              <a:rPr lang="uk-UA" dirty="0" smtClean="0"/>
              <a:t>Рання творчість</a:t>
            </a:r>
            <a:br>
              <a:rPr lang="uk-UA" dirty="0" smtClean="0"/>
            </a:br>
            <a:r>
              <a:rPr lang="uk-UA" dirty="0" smtClean="0"/>
              <a:t>(схилявся до романтизму)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786058"/>
            <a:ext cx="7643866" cy="3714776"/>
          </a:xfrm>
        </p:spPr>
        <p:txBody>
          <a:bodyPr>
            <a:normAutofit/>
          </a:bodyPr>
          <a:lstStyle/>
          <a:p>
            <a:r>
              <a:rPr lang="uk-UA" dirty="0" smtClean="0"/>
              <a:t>Ознаки романтизму: </a:t>
            </a:r>
          </a:p>
          <a:p>
            <a:r>
              <a:rPr lang="uk-UA" dirty="0" smtClean="0"/>
              <a:t>А) </a:t>
            </a:r>
            <a:r>
              <a:rPr lang="uk-UA" dirty="0" smtClean="0"/>
              <a:t>г</a:t>
            </a:r>
            <a:r>
              <a:rPr lang="uk-UA" dirty="0" smtClean="0"/>
              <a:t>либокі почуття;</a:t>
            </a:r>
          </a:p>
          <a:p>
            <a:r>
              <a:rPr lang="uk-UA" dirty="0" smtClean="0"/>
              <a:t>Б)наявність сентименталізму;</a:t>
            </a:r>
          </a:p>
          <a:p>
            <a:r>
              <a:rPr lang="uk-UA" dirty="0" smtClean="0"/>
              <a:t>В) захоплення історичним минулим;</a:t>
            </a:r>
          </a:p>
          <a:p>
            <a:r>
              <a:rPr lang="uk-UA" dirty="0" smtClean="0"/>
              <a:t>Г)звернення до народнопоетичних засобів.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071538" y="1714488"/>
            <a:ext cx="6205582" cy="7762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endParaRPr kumimoji="0" lang="uk-U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endParaRPr kumimoji="0" lang="uk-U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200024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Романтизм-це…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Т.Шевченко </a:t>
            </a:r>
            <a:r>
              <a:rPr lang="uk-UA" dirty="0" err="1" smtClean="0"/>
              <a:t>“До</a:t>
            </a:r>
            <a:r>
              <a:rPr lang="uk-UA" dirty="0" smtClean="0"/>
              <a:t> </a:t>
            </a:r>
            <a:r>
              <a:rPr lang="uk-UA" dirty="0" err="1" smtClean="0"/>
              <a:t>Основ’яненка”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Яким настроєм </a:t>
            </a:r>
            <a:r>
              <a:rPr lang="uk-UA" dirty="0" err="1" smtClean="0"/>
              <a:t>наповненна</a:t>
            </a:r>
            <a:r>
              <a:rPr lang="uk-UA" dirty="0" smtClean="0"/>
              <a:t> поезія?</a:t>
            </a:r>
          </a:p>
          <a:p>
            <a:r>
              <a:rPr lang="uk-UA" dirty="0" smtClean="0"/>
              <a:t>Яку надію висловлює поет?</a:t>
            </a:r>
          </a:p>
          <a:p>
            <a:r>
              <a:rPr lang="uk-UA" dirty="0" smtClean="0"/>
              <a:t>Яке протиставлення вживається у творі  і</a:t>
            </a:r>
          </a:p>
          <a:p>
            <a:pPr>
              <a:buNone/>
            </a:pPr>
            <a:r>
              <a:rPr lang="uk-UA" dirty="0" smtClean="0"/>
              <a:t>з якою метою?</a:t>
            </a:r>
          </a:p>
          <a:p>
            <a:r>
              <a:rPr lang="uk-UA" dirty="0" smtClean="0"/>
              <a:t>Які рядки з поезії стали, на вашу думку, крилатими?</a:t>
            </a:r>
          </a:p>
          <a:p>
            <a:r>
              <a:rPr lang="uk-UA" dirty="0" smtClean="0"/>
              <a:t>До кого звертається  автор у цій поезії?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273862"/>
          </a:xfrm>
        </p:spPr>
        <p:txBody>
          <a:bodyPr/>
          <a:lstStyle/>
          <a:p>
            <a:r>
              <a:rPr lang="uk-UA" dirty="0" smtClean="0"/>
              <a:t>Тарас Шевченко </a:t>
            </a:r>
            <a:r>
              <a:rPr lang="uk-UA" dirty="0" err="1" smtClean="0"/>
              <a:t>“На</a:t>
            </a:r>
            <a:r>
              <a:rPr lang="uk-UA" dirty="0" smtClean="0"/>
              <a:t> вічну пам’ять </a:t>
            </a:r>
            <a:r>
              <a:rPr lang="uk-UA" dirty="0" err="1" smtClean="0"/>
              <a:t>Котляревському”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857364"/>
            <a:ext cx="7829576" cy="1071570"/>
          </a:xfrm>
        </p:spPr>
        <p:txBody>
          <a:bodyPr/>
          <a:lstStyle/>
          <a:p>
            <a:r>
              <a:rPr lang="uk-UA" dirty="0" smtClean="0"/>
              <a:t>Яку картину ви бачите після прочитання поезії?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7488" y="2643182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Дерево рішень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928926" y="3714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000100" y="3714752"/>
            <a:ext cx="2490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Українська природа</a:t>
            </a:r>
            <a:endParaRPr lang="ru-RU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1071538" y="4500570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Верба</a:t>
            </a:r>
          </a:p>
          <a:p>
            <a:pPr algn="ctr"/>
            <a:r>
              <a:rPr lang="uk-UA" sz="2000" dirty="0" smtClean="0"/>
              <a:t>калина</a:t>
            </a:r>
            <a:endParaRPr lang="ru-RU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642910" y="5572140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Порожнє   гніздо  соловейка</a:t>
            </a:r>
            <a:endParaRPr lang="ru-RU" sz="2000" dirty="0"/>
          </a:p>
        </p:txBody>
      </p:sp>
      <p:sp>
        <p:nvSpPr>
          <p:cNvPr id="46" name="Стрелка вниз 45"/>
          <p:cNvSpPr/>
          <p:nvPr/>
        </p:nvSpPr>
        <p:spPr>
          <a:xfrm>
            <a:off x="1857356" y="4071942"/>
            <a:ext cx="142876" cy="428628"/>
          </a:xfrm>
          <a:prstGeom prst="down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>
            <a:off x="1928794" y="5214950"/>
            <a:ext cx="142876" cy="428628"/>
          </a:xfrm>
          <a:prstGeom prst="down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войная стрелка влево/вправо 47"/>
          <p:cNvSpPr/>
          <p:nvPr/>
        </p:nvSpPr>
        <p:spPr>
          <a:xfrm>
            <a:off x="3857620" y="3857628"/>
            <a:ext cx="1214446" cy="142876"/>
          </a:xfrm>
          <a:prstGeom prst="left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право 49"/>
          <p:cNvSpPr/>
          <p:nvPr/>
        </p:nvSpPr>
        <p:spPr>
          <a:xfrm>
            <a:off x="2571736" y="4786322"/>
            <a:ext cx="500066" cy="71438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2643174" y="5786454"/>
            <a:ext cx="500066" cy="71438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3143240" y="4572008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Символи</a:t>
            </a:r>
          </a:p>
          <a:p>
            <a:r>
              <a:rPr lang="uk-UA" dirty="0" smtClean="0"/>
              <a:t>України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3214678" y="550070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Символи втрати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5357818" y="371475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Україна</a:t>
            </a:r>
            <a:endParaRPr lang="ru-RU" dirty="0"/>
          </a:p>
        </p:txBody>
      </p:sp>
      <p:sp>
        <p:nvSpPr>
          <p:cNvPr id="56" name="Стрелка вниз 55"/>
          <p:cNvSpPr/>
          <p:nvPr/>
        </p:nvSpPr>
        <p:spPr>
          <a:xfrm>
            <a:off x="5786446" y="4143380"/>
            <a:ext cx="142876" cy="428628"/>
          </a:xfrm>
          <a:prstGeom prst="down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5143504" y="464344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Котляревський</a:t>
            </a:r>
            <a:endParaRPr lang="ru-RU" dirty="0"/>
          </a:p>
        </p:txBody>
      </p:sp>
      <p:sp>
        <p:nvSpPr>
          <p:cNvPr id="58" name="Стрелка вниз 57"/>
          <p:cNvSpPr/>
          <p:nvPr/>
        </p:nvSpPr>
        <p:spPr>
          <a:xfrm>
            <a:off x="5786446" y="5072074"/>
            <a:ext cx="142876" cy="428628"/>
          </a:xfrm>
          <a:prstGeom prst="down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5143504" y="557214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Спадщина</a:t>
            </a:r>
            <a:endParaRPr lang="ru-RU" dirty="0"/>
          </a:p>
        </p:txBody>
      </p:sp>
      <p:sp>
        <p:nvSpPr>
          <p:cNvPr id="60" name="Стрелка вправо 59"/>
          <p:cNvSpPr/>
          <p:nvPr/>
        </p:nvSpPr>
        <p:spPr>
          <a:xfrm>
            <a:off x="6929454" y="4786322"/>
            <a:ext cx="500066" cy="71438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6429388" y="5715016"/>
            <a:ext cx="500066" cy="71438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7572396" y="4643446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Втрата митця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7072330" y="557214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Безсмертя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uild="p"/>
      <p:bldP spid="4" grpId="0"/>
      <p:bldP spid="31" grpId="0"/>
      <p:bldP spid="32" grpId="0"/>
      <p:bldP spid="40" grpId="0"/>
      <p:bldP spid="46" grpId="1" animBg="1"/>
      <p:bldP spid="47" grpId="0" animBg="1"/>
      <p:bldP spid="48" grpId="0" animBg="1"/>
      <p:bldP spid="50" grpId="0" animBg="1"/>
      <p:bldP spid="52" grpId="0" animBg="1"/>
      <p:bldP spid="53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 animBg="1"/>
      <p:bldP spid="61" grpId="0" animBg="1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Цікаво…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Що робив би зараз наш Кобзар?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0193424SlideId2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</TotalTime>
  <Words>202</Words>
  <PresentationFormat>Экран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Слайд 1</vt:lpstr>
      <vt:lpstr>Гра- змагання</vt:lpstr>
      <vt:lpstr>Спадщина Шевченка-це</vt:lpstr>
      <vt:lpstr>Рання творчість (схилявся до романтизму)</vt:lpstr>
      <vt:lpstr>Т.Шевченко “До Основ’яненка”</vt:lpstr>
      <vt:lpstr>Тарас Шевченко “На вічну пам’ять Котляревському”</vt:lpstr>
      <vt:lpstr>Цікаво…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ANKOR</dc:creator>
  <cp:lastModifiedBy>ANKOR</cp:lastModifiedBy>
  <cp:revision>9</cp:revision>
  <dcterms:created xsi:type="dcterms:W3CDTF">2017-02-15T14:13:03Z</dcterms:created>
  <dcterms:modified xsi:type="dcterms:W3CDTF">2017-02-15T15:34:16Z</dcterms:modified>
</cp:coreProperties>
</file>