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57" r:id="rId5"/>
    <p:sldId id="258" r:id="rId6"/>
    <p:sldId id="261" r:id="rId7"/>
    <p:sldId id="269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07" autoAdjust="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0058" y="285729"/>
            <a:ext cx="8328547" cy="1143008"/>
          </a:xfrm>
        </p:spPr>
        <p:txBody>
          <a:bodyPr>
            <a:normAutofit/>
          </a:bodyPr>
          <a:lstStyle/>
          <a:p>
            <a:r>
              <a:rPr lang="uk-UA" sz="6000" dirty="0" smtClean="0"/>
              <a:t>Незакінчене речення 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714412" y="1428736"/>
            <a:ext cx="9858412" cy="5429264"/>
          </a:xfrm>
        </p:spPr>
        <p:txBody>
          <a:bodyPr>
            <a:noAutofit/>
          </a:bodyPr>
          <a:lstStyle/>
          <a:p>
            <a:pPr lvl="6" algn="l">
              <a:buFont typeface="Arial" pitchFamily="34" charset="0"/>
              <a:buChar char="•"/>
            </a:pPr>
            <a:r>
              <a:rPr lang="uk-UA" sz="4000" dirty="0" smtClean="0">
                <a:solidFill>
                  <a:schemeClr val="tx1"/>
                </a:solidFill>
              </a:rPr>
              <a:t>Фразеологія…</a:t>
            </a:r>
          </a:p>
          <a:p>
            <a:pPr lvl="6" algn="l">
              <a:buFont typeface="Arial" pitchFamily="34" charset="0"/>
              <a:buChar char="•"/>
            </a:pPr>
            <a:r>
              <a:rPr lang="uk-UA" sz="4000" dirty="0" smtClean="0">
                <a:solidFill>
                  <a:schemeClr val="tx1"/>
                </a:solidFill>
              </a:rPr>
              <a:t>Фразеологізми…</a:t>
            </a:r>
          </a:p>
          <a:p>
            <a:pPr lvl="6" algn="l">
              <a:buFont typeface="Arial" pitchFamily="34" charset="0"/>
              <a:buChar char="•"/>
            </a:pPr>
            <a:r>
              <a:rPr lang="uk-UA" sz="4000" dirty="0" smtClean="0"/>
              <a:t>Фразеологізми н</a:t>
            </a:r>
            <a:r>
              <a:rPr lang="uk-UA" sz="4000" dirty="0" smtClean="0">
                <a:solidFill>
                  <a:schemeClr val="tx1"/>
                </a:solidFill>
              </a:rPr>
              <a:t>е </a:t>
            </a:r>
            <a:r>
              <a:rPr lang="uk-UA" sz="4000" dirty="0" smtClean="0">
                <a:solidFill>
                  <a:schemeClr val="tx1"/>
                </a:solidFill>
              </a:rPr>
              <a:t>є…</a:t>
            </a:r>
          </a:p>
          <a:p>
            <a:pPr lvl="6" algn="l">
              <a:buFont typeface="Arial" pitchFamily="34" charset="0"/>
              <a:buChar char="•"/>
            </a:pPr>
            <a:r>
              <a:rPr lang="uk-UA" sz="4000" dirty="0" smtClean="0">
                <a:solidFill>
                  <a:schemeClr val="tx1"/>
                </a:solidFill>
              </a:rPr>
              <a:t>Джерела фразеологізмів…</a:t>
            </a:r>
          </a:p>
          <a:p>
            <a:pPr lvl="6" algn="l">
              <a:buFont typeface="Arial" pitchFamily="34" charset="0"/>
              <a:buChar char="•"/>
            </a:pPr>
            <a:r>
              <a:rPr lang="uk-UA" sz="4000" dirty="0" smtClean="0">
                <a:solidFill>
                  <a:schemeClr val="tx1"/>
                </a:solidFill>
              </a:rPr>
              <a:t>Фразеологізми утворюють… </a:t>
            </a:r>
            <a:r>
              <a:rPr lang="uk-UA" sz="4000" dirty="0" smtClean="0">
                <a:solidFill>
                  <a:schemeClr val="tx1"/>
                </a:solidFill>
              </a:rPr>
              <a:t>пари </a:t>
            </a:r>
          </a:p>
          <a:p>
            <a:pPr lvl="6" algn="l">
              <a:buFont typeface="Arial" pitchFamily="34" charset="0"/>
              <a:buChar char="•"/>
            </a:pPr>
            <a:r>
              <a:rPr lang="uk-UA" sz="4000" dirty="0" smtClean="0">
                <a:solidFill>
                  <a:schemeClr val="tx1"/>
                </a:solidFill>
              </a:rPr>
              <a:t>Утворюють фразеологічні…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571744"/>
            <a:ext cx="5214974" cy="3571900"/>
          </a:xfrm>
        </p:spPr>
        <p:txBody>
          <a:bodyPr/>
          <a:lstStyle/>
          <a:p>
            <a:r>
              <a:rPr lang="uk-UA" sz="3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32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2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3200" b="0" dirty="0" smtClean="0">
                <a:solidFill>
                  <a:schemeClr val="bg1"/>
                </a:solidFill>
                <a:effectLst/>
                <a:latin typeface="+mn-lt"/>
              </a:rPr>
              <a:t/>
            </a:r>
            <a:br>
              <a:rPr lang="uk-UA" sz="3200" b="0" dirty="0" smtClean="0">
                <a:solidFill>
                  <a:schemeClr val="bg1"/>
                </a:solidFill>
                <a:effectLst/>
                <a:latin typeface="+mn-lt"/>
              </a:rPr>
            </a:br>
            <a:endParaRPr lang="ru-RU" sz="3200" b="0" dirty="0"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57818" y="1928802"/>
            <a:ext cx="3571900" cy="3071834"/>
          </a:xfrm>
        </p:spPr>
        <p:txBody>
          <a:bodyPr>
            <a:noAutofit/>
          </a:bodyPr>
          <a:lstStyle/>
          <a:p>
            <a:r>
              <a:rPr lang="uk-UA" sz="3200" dirty="0" smtClean="0"/>
              <a:t>А  не встромляти носа.</a:t>
            </a:r>
          </a:p>
          <a:p>
            <a:r>
              <a:rPr lang="uk-UA" sz="3200" dirty="0" smtClean="0"/>
              <a:t>Б п</a:t>
            </a:r>
            <a:r>
              <a:rPr lang="en-US" sz="3200" dirty="0" smtClean="0"/>
              <a:t>’</a:t>
            </a:r>
            <a:r>
              <a:rPr lang="uk-UA" sz="3200" dirty="0" err="1" smtClean="0"/>
              <a:t>ятами</a:t>
            </a:r>
            <a:r>
              <a:rPr lang="uk-UA" sz="3200" dirty="0" smtClean="0"/>
              <a:t> накивати.</a:t>
            </a:r>
          </a:p>
          <a:p>
            <a:r>
              <a:rPr lang="uk-UA" sz="3200" dirty="0" smtClean="0"/>
              <a:t>В глека розбити.</a:t>
            </a:r>
          </a:p>
          <a:p>
            <a:r>
              <a:rPr lang="uk-UA" sz="3200" dirty="0" smtClean="0"/>
              <a:t>Г ляси точити.</a:t>
            </a:r>
          </a:p>
          <a:p>
            <a:r>
              <a:rPr lang="uk-UA" sz="3200" dirty="0" smtClean="0"/>
              <a:t>Д пуд солі з</a:t>
            </a:r>
            <a:r>
              <a:rPr lang="en-US" sz="3200" dirty="0" smtClean="0"/>
              <a:t>’</a:t>
            </a:r>
            <a:r>
              <a:rPr lang="uk-UA" sz="3200" dirty="0" smtClean="0"/>
              <a:t>їсти.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14250" y="0"/>
            <a:ext cx="89297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/>
              <a:t>Побудуйте речення з відповідними фразеологізмами</a:t>
            </a:r>
            <a:endParaRPr lang="ru-RU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000232" y="6000768"/>
            <a:ext cx="514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chemeClr val="bg1"/>
                </a:solidFill>
              </a:rPr>
              <a:t>1-б, 2-г, 3-а, 4-д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1857364"/>
            <a:ext cx="50006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uk-UA" sz="3200" dirty="0" smtClean="0"/>
              <a:t>Чоловік </a:t>
            </a:r>
            <a:r>
              <a:rPr lang="uk-UA" sz="3200" dirty="0" smtClean="0"/>
              <a:t>злякався, хотів уже</a:t>
            </a:r>
            <a:r>
              <a:rPr lang="uk-UA" sz="3200" dirty="0" smtClean="0"/>
              <a:t>…</a:t>
            </a:r>
          </a:p>
          <a:p>
            <a:pPr marL="514350" indent="-514350"/>
            <a:r>
              <a:rPr lang="uk-UA" sz="3200" dirty="0" smtClean="0"/>
              <a:t>2. Ти мусиш мовчати,а інші можуть…</a:t>
            </a:r>
          </a:p>
          <a:p>
            <a:pPr marL="514350" indent="-514350"/>
            <a:r>
              <a:rPr lang="uk-UA" sz="3200" dirty="0" smtClean="0"/>
              <a:t>3. Щоб не бути винним,треба…</a:t>
            </a:r>
          </a:p>
          <a:p>
            <a:pPr marL="514350" indent="-514350"/>
            <a:r>
              <a:rPr lang="uk-UA" sz="3200" dirty="0" smtClean="0"/>
              <a:t>4. Справжні друзі повинні…</a:t>
            </a:r>
            <a:endParaRPr lang="uk-UA" sz="3200" dirty="0" smtClean="0"/>
          </a:p>
          <a:p>
            <a:pPr marL="514350" indent="-514350"/>
            <a:endParaRPr lang="ru-RU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316736"/>
            <a:ext cx="8715404" cy="754942"/>
          </a:xfrm>
        </p:spPr>
        <p:txBody>
          <a:bodyPr/>
          <a:lstStyle/>
          <a:p>
            <a:pPr algn="ctr"/>
            <a:r>
              <a:rPr lang="uk-UA" sz="4800" dirty="0" smtClean="0">
                <a:solidFill>
                  <a:schemeClr val="tx1"/>
                </a:solidFill>
                <a:effectLst/>
                <a:latin typeface="+mn-lt"/>
              </a:rPr>
              <a:t>Завершіть речення фразеологічними зворотами</a:t>
            </a:r>
            <a:endParaRPr lang="ru-RU" sz="4800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1472" y="2357430"/>
            <a:ext cx="7945594" cy="3010352"/>
          </a:xfrm>
        </p:spPr>
        <p:txBody>
          <a:bodyPr>
            <a:noAutofit/>
          </a:bodyPr>
          <a:lstStyle/>
          <a:p>
            <a:pPr marL="514350" indent="-514350"/>
            <a:r>
              <a:rPr lang="uk-UA" sz="3600" b="1" dirty="0" smtClean="0"/>
              <a:t>1. Від щастя молодята були…</a:t>
            </a:r>
          </a:p>
          <a:p>
            <a:pPr marL="514350" indent="-514350"/>
            <a:r>
              <a:rPr lang="uk-UA" sz="3600" b="1" dirty="0" smtClean="0"/>
              <a:t>2. Місто своє він знає…</a:t>
            </a:r>
          </a:p>
          <a:p>
            <a:pPr marL="514350" indent="-514350"/>
            <a:r>
              <a:rPr lang="uk-UA" sz="3600" b="1" dirty="0" smtClean="0"/>
              <a:t>3. Нові будинки в столиці ростуть як…</a:t>
            </a:r>
          </a:p>
          <a:p>
            <a:pPr marL="514350" indent="-514350"/>
            <a:r>
              <a:rPr lang="uk-UA" sz="3600" b="1" dirty="0" smtClean="0"/>
              <a:t>4. Господиня з ранку до ночі крутилася як…</a:t>
            </a:r>
          </a:p>
          <a:p>
            <a:pPr marL="514350" indent="-514350"/>
            <a:r>
              <a:rPr lang="uk-UA" sz="3600" b="1" dirty="0" smtClean="0"/>
              <a:t>5. Ми з сестрою схожі як…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071546"/>
            <a:ext cx="8501090" cy="928694"/>
          </a:xfrm>
        </p:spPr>
        <p:txBody>
          <a:bodyPr/>
          <a:lstStyle/>
          <a:p>
            <a:pPr algn="ctr"/>
            <a:r>
              <a:rPr lang="uk-UA" sz="3200" u="sng" dirty="0" smtClean="0">
                <a:solidFill>
                  <a:schemeClr val="tx1"/>
                </a:solidFill>
                <a:effectLst/>
                <a:latin typeface="+mn-lt"/>
              </a:rPr>
              <a:t>Складіть і запишіть речення, </a:t>
            </a:r>
            <a:br>
              <a:rPr lang="uk-UA" sz="3200" u="sng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uk-UA" sz="3200" u="sng" dirty="0" smtClean="0">
                <a:solidFill>
                  <a:schemeClr val="tx1"/>
                </a:solidFill>
                <a:effectLst/>
                <a:latin typeface="+mn-lt"/>
              </a:rPr>
              <a:t>у яких подані фразеологізми виступатимуть </a:t>
            </a:r>
            <a:br>
              <a:rPr lang="uk-UA" sz="3200" u="sng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uk-UA" sz="3200" u="sng" dirty="0" smtClean="0">
                <a:solidFill>
                  <a:schemeClr val="tx1"/>
                </a:solidFill>
                <a:effectLst/>
                <a:latin typeface="+mn-lt"/>
              </a:rPr>
              <a:t>у ролі певних членів речення.</a:t>
            </a:r>
            <a:endParaRPr lang="ru-RU" sz="3200" u="sng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buClrTx/>
              <a:buFont typeface="Wingdings" pitchFamily="2" charset="2"/>
              <a:buChar char="§"/>
            </a:pPr>
            <a:r>
              <a:rPr lang="uk-UA" sz="4000" dirty="0" smtClean="0"/>
              <a:t> Прометеїв  вогонь – підмет</a:t>
            </a:r>
            <a:r>
              <a:rPr lang="ru-RU" sz="4000" dirty="0" smtClean="0"/>
              <a:t>;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uk-UA" sz="4000" dirty="0" smtClean="0"/>
              <a:t> точити ляси – присудок;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uk-UA" sz="4000" dirty="0" smtClean="0"/>
              <a:t> крокодилячі сльози – додаток.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071678"/>
            <a:ext cx="4071966" cy="3786214"/>
          </a:xfrm>
        </p:spPr>
        <p:txBody>
          <a:bodyPr/>
          <a:lstStyle/>
          <a:p>
            <a:r>
              <a:rPr lang="uk-UA" sz="2800" dirty="0" smtClean="0">
                <a:solidFill>
                  <a:schemeClr val="tx1"/>
                </a:solidFill>
                <a:effectLst/>
              </a:rPr>
              <a:t>1. Ахіллесова</a:t>
            </a:r>
            <a:br>
              <a:rPr lang="uk-UA" sz="2800" dirty="0" smtClean="0">
                <a:solidFill>
                  <a:schemeClr val="tx1"/>
                </a:solidFill>
                <a:effectLst/>
              </a:rPr>
            </a:br>
            <a:r>
              <a:rPr lang="uk-UA" sz="2800" dirty="0" smtClean="0">
                <a:solidFill>
                  <a:schemeClr val="tx1"/>
                </a:solidFill>
                <a:effectLst/>
              </a:rPr>
              <a:t>2. Задирати</a:t>
            </a:r>
            <a:br>
              <a:rPr lang="uk-UA" sz="2800" dirty="0" smtClean="0">
                <a:solidFill>
                  <a:schemeClr val="tx1"/>
                </a:solidFill>
                <a:effectLst/>
              </a:rPr>
            </a:br>
            <a:r>
              <a:rPr lang="uk-UA" sz="2800" dirty="0" smtClean="0">
                <a:solidFill>
                  <a:schemeClr val="tx1"/>
                </a:solidFill>
                <a:effectLst/>
              </a:rPr>
              <a:t>3. Кліпати</a:t>
            </a:r>
            <a:br>
              <a:rPr lang="uk-UA" sz="2800" dirty="0" smtClean="0">
                <a:solidFill>
                  <a:schemeClr val="tx1"/>
                </a:solidFill>
                <a:effectLst/>
              </a:rPr>
            </a:br>
            <a:r>
              <a:rPr lang="uk-UA" sz="2800" dirty="0" smtClean="0">
                <a:solidFill>
                  <a:schemeClr val="tx1"/>
                </a:solidFill>
                <a:effectLst/>
              </a:rPr>
              <a:t>4.Точити</a:t>
            </a:r>
            <a:br>
              <a:rPr lang="uk-UA" sz="2800" dirty="0" smtClean="0">
                <a:solidFill>
                  <a:schemeClr val="tx1"/>
                </a:solidFill>
                <a:effectLst/>
              </a:rPr>
            </a:br>
            <a:r>
              <a:rPr lang="uk-UA" sz="2800" dirty="0" smtClean="0">
                <a:solidFill>
                  <a:schemeClr val="tx1"/>
                </a:solidFill>
                <a:effectLst/>
              </a:rPr>
              <a:t>5. Спекти </a:t>
            </a:r>
            <a:br>
              <a:rPr lang="uk-UA" sz="2800" dirty="0" smtClean="0">
                <a:solidFill>
                  <a:schemeClr val="tx1"/>
                </a:solidFill>
                <a:effectLst/>
              </a:rPr>
            </a:br>
            <a:r>
              <a:rPr lang="uk-UA" sz="2800" dirty="0" smtClean="0">
                <a:solidFill>
                  <a:schemeClr val="tx1"/>
                </a:solidFill>
                <a:effectLst/>
              </a:rPr>
              <a:t>6.Кусати </a:t>
            </a:r>
            <a:br>
              <a:rPr lang="uk-UA" sz="2800" dirty="0" smtClean="0">
                <a:solidFill>
                  <a:schemeClr val="tx1"/>
                </a:solidFill>
                <a:effectLst/>
              </a:rPr>
            </a:br>
            <a:r>
              <a:rPr lang="uk-UA" sz="2800" dirty="0" smtClean="0">
                <a:solidFill>
                  <a:schemeClr val="tx1"/>
                </a:solidFill>
                <a:effectLst/>
              </a:rPr>
              <a:t>7. Заварити </a:t>
            </a:r>
            <a:br>
              <a:rPr lang="uk-UA" sz="2800" dirty="0" smtClean="0">
                <a:solidFill>
                  <a:schemeClr val="tx1"/>
                </a:solidFill>
                <a:effectLst/>
              </a:rPr>
            </a:br>
            <a:r>
              <a:rPr lang="uk-UA" sz="2800" dirty="0" smtClean="0">
                <a:solidFill>
                  <a:schemeClr val="tx1"/>
                </a:solidFill>
                <a:effectLst/>
              </a:rPr>
              <a:t>8. Намилити</a:t>
            </a:r>
            <a:br>
              <a:rPr lang="uk-UA" sz="2800" dirty="0" smtClean="0">
                <a:solidFill>
                  <a:schemeClr val="tx1"/>
                </a:solidFill>
                <a:effectLst/>
              </a:rPr>
            </a:br>
            <a:endParaRPr lang="ru-RU" sz="28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6248" y="1857364"/>
            <a:ext cx="4286280" cy="4000528"/>
          </a:xfrm>
        </p:spPr>
        <p:txBody>
          <a:bodyPr>
            <a:normAutofit lnSpcReduction="10000"/>
          </a:bodyPr>
          <a:lstStyle/>
          <a:p>
            <a:pPr>
              <a:buClr>
                <a:schemeClr val="bg1"/>
              </a:buClr>
            </a:pPr>
            <a:r>
              <a:rPr lang="uk-UA" sz="2800" b="1" dirty="0" smtClean="0"/>
              <a:t> шию</a:t>
            </a:r>
          </a:p>
          <a:p>
            <a:pPr>
              <a:buClrTx/>
            </a:pPr>
            <a:r>
              <a:rPr lang="uk-UA" sz="2800" b="1" dirty="0" smtClean="0"/>
              <a:t>кашу</a:t>
            </a:r>
          </a:p>
          <a:p>
            <a:pPr>
              <a:buClrTx/>
            </a:pPr>
            <a:r>
              <a:rPr lang="uk-UA" sz="2800" b="1" dirty="0" smtClean="0"/>
              <a:t>ляси</a:t>
            </a:r>
          </a:p>
          <a:p>
            <a:pPr>
              <a:buClrTx/>
            </a:pPr>
            <a:r>
              <a:rPr lang="uk-UA" sz="2800" b="1" dirty="0" smtClean="0"/>
              <a:t>очима</a:t>
            </a:r>
          </a:p>
          <a:p>
            <a:pPr>
              <a:buClrTx/>
            </a:pPr>
            <a:r>
              <a:rPr lang="uk-UA" sz="2800" b="1" dirty="0" smtClean="0"/>
              <a:t>носа</a:t>
            </a:r>
          </a:p>
          <a:p>
            <a:pPr>
              <a:buClrTx/>
            </a:pPr>
            <a:r>
              <a:rPr lang="uk-UA" sz="2800" b="1" dirty="0" smtClean="0"/>
              <a:t>п</a:t>
            </a:r>
            <a:r>
              <a:rPr lang="en-US" sz="2800" b="1" dirty="0" smtClean="0"/>
              <a:t>’</a:t>
            </a:r>
            <a:r>
              <a:rPr lang="uk-UA" sz="2800" b="1" dirty="0" err="1" smtClean="0"/>
              <a:t>ята</a:t>
            </a:r>
            <a:r>
              <a:rPr lang="uk-UA" sz="2800" b="1" dirty="0" smtClean="0"/>
              <a:t> </a:t>
            </a:r>
          </a:p>
          <a:p>
            <a:pPr>
              <a:buClrTx/>
            </a:pPr>
            <a:r>
              <a:rPr lang="uk-UA" sz="2800" b="1" dirty="0" smtClean="0"/>
              <a:t> раки</a:t>
            </a:r>
          </a:p>
          <a:p>
            <a:pPr>
              <a:buClrTx/>
            </a:pPr>
            <a:r>
              <a:rPr lang="uk-UA" sz="2800" b="1" dirty="0" smtClean="0"/>
              <a:t>лікті</a:t>
            </a:r>
          </a:p>
          <a:p>
            <a:pPr>
              <a:buClr>
                <a:schemeClr val="bg1"/>
              </a:buClr>
            </a:pPr>
            <a:endParaRPr lang="uk-UA" sz="28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000100" y="357166"/>
            <a:ext cx="664373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 smtClean="0"/>
              <a:t>Гра-пошук </a:t>
            </a:r>
          </a:p>
          <a:p>
            <a:pPr algn="ctr"/>
            <a:r>
              <a:rPr lang="uk-UA" sz="4400" b="1" dirty="0" smtClean="0"/>
              <a:t>“А де ж моя пара?”</a:t>
            </a:r>
            <a:endParaRPr lang="ru-RU" sz="44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928670"/>
            <a:ext cx="7945594" cy="785818"/>
          </a:xfrm>
        </p:spPr>
        <p:txBody>
          <a:bodyPr/>
          <a:lstStyle/>
          <a:p>
            <a:pPr algn="ctr"/>
            <a:r>
              <a:rPr lang="uk-UA" sz="3600" dirty="0" smtClean="0">
                <a:solidFill>
                  <a:schemeClr val="tx1"/>
                </a:solidFill>
                <a:effectLst/>
              </a:rPr>
              <a:t>Домашнє завдання </a:t>
            </a:r>
            <a:endParaRPr lang="ru-RU" sz="36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2704664"/>
            <a:ext cx="7802718" cy="3153228"/>
          </a:xfrm>
        </p:spPr>
        <p:txBody>
          <a:bodyPr>
            <a:normAutofit/>
          </a:bodyPr>
          <a:lstStyle/>
          <a:p>
            <a:pPr>
              <a:buClrTx/>
              <a:buFont typeface="Wingdings" pitchFamily="2" charset="2"/>
              <a:buChar char="§"/>
            </a:pPr>
            <a:r>
              <a:rPr lang="uk-UA" sz="2800" dirty="0" smtClean="0"/>
              <a:t> Вивчити та опрацювати матеріал підручника ст. 67.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uk-UA" sz="2800" dirty="0" smtClean="0"/>
              <a:t> Виконати </a:t>
            </a:r>
            <a:r>
              <a:rPr lang="uk-UA" sz="2800" dirty="0" err="1" smtClean="0"/>
              <a:t>впр</a:t>
            </a:r>
            <a:r>
              <a:rPr lang="uk-UA" sz="2800" dirty="0" smtClean="0"/>
              <a:t>. 127.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uk-UA" sz="2800" dirty="0" smtClean="0"/>
              <a:t>  Написати міні-твір, використовуючи фразеологізми.</a:t>
            </a:r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7858180" cy="1143008"/>
          </a:xfrm>
        </p:spPr>
        <p:txBody>
          <a:bodyPr/>
          <a:lstStyle/>
          <a:p>
            <a:r>
              <a:rPr lang="uk-UA" sz="6000" dirty="0" smtClean="0">
                <a:solidFill>
                  <a:schemeClr val="tx1"/>
                </a:solidFill>
                <a:effectLst/>
              </a:rPr>
              <a:t>Фразеологізмами є всі вислови, ОКРІМ </a:t>
            </a:r>
            <a:endParaRPr lang="ru-RU" sz="60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2357430"/>
            <a:ext cx="7874156" cy="2714644"/>
          </a:xfrm>
        </p:spPr>
        <p:txBody>
          <a:bodyPr>
            <a:noAutofit/>
          </a:bodyPr>
          <a:lstStyle/>
          <a:p>
            <a:r>
              <a:rPr lang="uk-UA" sz="4000" dirty="0" smtClean="0"/>
              <a:t>А комар носа не підточить</a:t>
            </a:r>
          </a:p>
          <a:p>
            <a:r>
              <a:rPr lang="uk-UA" sz="4000" dirty="0" smtClean="0"/>
              <a:t>Б сунути свого носа</a:t>
            </a:r>
          </a:p>
          <a:p>
            <a:r>
              <a:rPr lang="uk-UA" sz="4000" dirty="0" smtClean="0"/>
              <a:t>В обкрутити довкола носа</a:t>
            </a:r>
          </a:p>
          <a:p>
            <a:r>
              <a:rPr lang="uk-UA" sz="4000" dirty="0" smtClean="0"/>
              <a:t>Г лишити з носом</a:t>
            </a:r>
          </a:p>
          <a:p>
            <a:r>
              <a:rPr lang="uk-UA" sz="4000" dirty="0" smtClean="0"/>
              <a:t>Д чути запах носом</a:t>
            </a:r>
            <a:endParaRPr lang="ru-RU" sz="4000" dirty="0" smtClean="0"/>
          </a:p>
          <a:p>
            <a:endParaRPr lang="uk-UA" sz="40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714356"/>
            <a:ext cx="7731280" cy="1143008"/>
          </a:xfrm>
        </p:spPr>
        <p:txBody>
          <a:bodyPr/>
          <a:lstStyle/>
          <a:p>
            <a:r>
              <a:rPr lang="uk-UA" sz="6000" b="0" dirty="0" smtClean="0">
                <a:solidFill>
                  <a:schemeClr val="tx1"/>
                </a:solidFill>
                <a:effectLst/>
              </a:rPr>
              <a:t>Фразеологізмами є всі вислови, </a:t>
            </a:r>
            <a:r>
              <a:rPr lang="uk-UA" sz="6000" dirty="0" smtClean="0">
                <a:solidFill>
                  <a:schemeClr val="tx1"/>
                </a:solidFill>
                <a:effectLst/>
              </a:rPr>
              <a:t>ОКРІМ</a:t>
            </a:r>
            <a:endParaRPr lang="ru-RU" sz="60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2500306"/>
            <a:ext cx="8017032" cy="2571768"/>
          </a:xfrm>
        </p:spPr>
        <p:txBody>
          <a:bodyPr>
            <a:noAutofit/>
          </a:bodyPr>
          <a:lstStyle/>
          <a:p>
            <a:r>
              <a:rPr lang="uk-UA" sz="4000" dirty="0" smtClean="0"/>
              <a:t>А  ніде голці впасти</a:t>
            </a:r>
          </a:p>
          <a:p>
            <a:r>
              <a:rPr lang="uk-UA" sz="4000" dirty="0" smtClean="0"/>
              <a:t>Б  ніде голки взяти</a:t>
            </a:r>
          </a:p>
          <a:p>
            <a:r>
              <a:rPr lang="uk-UA" sz="4000" dirty="0" smtClean="0"/>
              <a:t>В  хоч голки збирай </a:t>
            </a:r>
          </a:p>
          <a:p>
            <a:r>
              <a:rPr lang="uk-UA" sz="4000" dirty="0" smtClean="0"/>
              <a:t>Г  як нитка за голкою</a:t>
            </a:r>
          </a:p>
          <a:p>
            <a:r>
              <a:rPr lang="uk-UA" sz="4000" dirty="0" smtClean="0"/>
              <a:t>Д  нікуди голки ткнути</a:t>
            </a:r>
            <a:endParaRPr lang="ru-RU" sz="4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928802"/>
            <a:ext cx="4286280" cy="71438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ru-RU" sz="3200" b="0" dirty="0">
              <a:solidFill>
                <a:schemeClr val="tx1"/>
              </a:solidFill>
              <a:effectLst/>
              <a:latin typeface="+mn-lt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0" y="1500174"/>
            <a:ext cx="4429156" cy="328614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uk-UA" sz="3200" dirty="0" smtClean="0"/>
              <a:t>А  одним ликом шиті </a:t>
            </a:r>
          </a:p>
          <a:p>
            <a:pPr>
              <a:lnSpc>
                <a:spcPct val="150000"/>
              </a:lnSpc>
            </a:pPr>
            <a:r>
              <a:rPr lang="uk-UA" sz="3200" dirty="0" smtClean="0"/>
              <a:t>Б  точити ляси</a:t>
            </a:r>
          </a:p>
          <a:p>
            <a:pPr>
              <a:lnSpc>
                <a:spcPct val="150000"/>
              </a:lnSpc>
            </a:pPr>
            <a:r>
              <a:rPr lang="uk-UA" sz="3200" dirty="0" smtClean="0"/>
              <a:t>В  брати шлюб</a:t>
            </a:r>
          </a:p>
          <a:p>
            <a:pPr>
              <a:lnSpc>
                <a:spcPct val="150000"/>
              </a:lnSpc>
            </a:pPr>
            <a:r>
              <a:rPr lang="uk-UA" sz="3200" dirty="0" smtClean="0"/>
              <a:t>Г два рази ступнути </a:t>
            </a:r>
          </a:p>
          <a:p>
            <a:pPr>
              <a:lnSpc>
                <a:spcPct val="150000"/>
              </a:lnSpc>
            </a:pPr>
            <a:r>
              <a:rPr lang="uk-UA" sz="3200" dirty="0" smtClean="0"/>
              <a:t>Д  допікати до живого 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428860" y="5715016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solidFill>
                  <a:schemeClr val="bg1"/>
                </a:solidFill>
              </a:rPr>
              <a:t>1-в, 2-д,3-а, 4-б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28662" y="214290"/>
            <a:ext cx="77153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b="1" dirty="0" smtClean="0"/>
              <a:t>Доберіть синоніми до фразеологізмів</a:t>
            </a:r>
            <a:endParaRPr lang="ru-RU" sz="5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85720" y="2143116"/>
            <a:ext cx="40005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cs typeface="Times New Roman" pitchFamily="18" charset="0"/>
              </a:rPr>
              <a:t>1. Стати під вінець</a:t>
            </a:r>
            <a:br>
              <a:rPr lang="uk-UA" sz="3200" dirty="0" smtClean="0">
                <a:cs typeface="Times New Roman" pitchFamily="18" charset="0"/>
              </a:rPr>
            </a:br>
            <a:r>
              <a:rPr lang="uk-UA" sz="3200" dirty="0" smtClean="0">
                <a:cs typeface="Times New Roman" pitchFamily="18" charset="0"/>
              </a:rPr>
              <a:t>2. Заливати за шкуру сала</a:t>
            </a:r>
            <a:br>
              <a:rPr lang="uk-UA" sz="3200" dirty="0" smtClean="0">
                <a:cs typeface="Times New Roman" pitchFamily="18" charset="0"/>
              </a:rPr>
            </a:br>
            <a:r>
              <a:rPr lang="uk-UA" sz="3200" dirty="0" smtClean="0">
                <a:cs typeface="Times New Roman" pitchFamily="18" charset="0"/>
              </a:rPr>
              <a:t>3. Два чоботи пара</a:t>
            </a:r>
            <a:br>
              <a:rPr lang="uk-UA" sz="3200" dirty="0" smtClean="0">
                <a:cs typeface="Times New Roman" pitchFamily="18" charset="0"/>
              </a:rPr>
            </a:br>
            <a:r>
              <a:rPr lang="uk-UA" sz="3200" dirty="0" smtClean="0">
                <a:cs typeface="Times New Roman" pitchFamily="18" charset="0"/>
              </a:rPr>
              <a:t>4. Теревені правити </a:t>
            </a:r>
            <a:endParaRPr lang="ru-RU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071678"/>
            <a:ext cx="4286280" cy="325527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uk-UA" sz="3200" dirty="0" smtClean="0">
                <a:solidFill>
                  <a:schemeClr val="tx1"/>
                </a:solidFill>
                <a:effectLst/>
              </a:rPr>
              <a:t>1. Аж </a:t>
            </a:r>
            <a:r>
              <a:rPr lang="uk-UA" sz="3200" dirty="0" smtClean="0">
                <a:solidFill>
                  <a:schemeClr val="tx1"/>
                </a:solidFill>
                <a:effectLst/>
                <a:latin typeface="+mn-lt"/>
              </a:rPr>
              <a:t>до</a:t>
            </a:r>
            <a:r>
              <a:rPr lang="uk-UA" sz="3200" dirty="0" smtClean="0">
                <a:solidFill>
                  <a:schemeClr val="tx1"/>
                </a:solidFill>
                <a:effectLst/>
              </a:rPr>
              <a:t> ніг</a:t>
            </a:r>
            <a:br>
              <a:rPr lang="uk-UA" sz="3200" dirty="0" smtClean="0">
                <a:solidFill>
                  <a:schemeClr val="tx1"/>
                </a:solidFill>
                <a:effectLst/>
              </a:rPr>
            </a:br>
            <a:r>
              <a:rPr lang="uk-UA" sz="3200" dirty="0" smtClean="0">
                <a:solidFill>
                  <a:schemeClr val="tx1"/>
                </a:solidFill>
                <a:effectLst/>
              </a:rPr>
              <a:t>2. Аж горить під руками</a:t>
            </a:r>
            <a:br>
              <a:rPr lang="uk-UA" sz="3200" dirty="0" smtClean="0">
                <a:solidFill>
                  <a:schemeClr val="tx1"/>
                </a:solidFill>
                <a:effectLst/>
              </a:rPr>
            </a:br>
            <a:r>
              <a:rPr lang="uk-UA" sz="3200" dirty="0" smtClean="0">
                <a:solidFill>
                  <a:schemeClr val="tx1"/>
                </a:solidFill>
                <a:effectLst/>
              </a:rPr>
              <a:t>3. Як бджіл у вулику</a:t>
            </a:r>
            <a:br>
              <a:rPr lang="uk-UA" sz="3200" dirty="0" smtClean="0">
                <a:solidFill>
                  <a:schemeClr val="tx1"/>
                </a:solidFill>
                <a:effectLst/>
              </a:rPr>
            </a:br>
            <a:r>
              <a:rPr lang="uk-UA" sz="3200" dirty="0" smtClean="0">
                <a:solidFill>
                  <a:schemeClr val="tx1"/>
                </a:solidFill>
                <a:effectLst/>
              </a:rPr>
              <a:t>4.Як корова язиком злизала</a:t>
            </a:r>
            <a:endParaRPr lang="ru-RU" sz="32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86282" y="1500174"/>
            <a:ext cx="4357718" cy="328614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uk-UA" sz="3200" dirty="0" smtClean="0"/>
              <a:t>А  як в око вліпив</a:t>
            </a:r>
          </a:p>
          <a:p>
            <a:pPr>
              <a:lnSpc>
                <a:spcPct val="150000"/>
              </a:lnSpc>
            </a:pPr>
            <a:r>
              <a:rPr lang="uk-UA" sz="3200" dirty="0" smtClean="0"/>
              <a:t>Б  з наперсток</a:t>
            </a:r>
          </a:p>
          <a:p>
            <a:pPr>
              <a:lnSpc>
                <a:spcPct val="150000"/>
              </a:lnSpc>
            </a:pPr>
            <a:r>
              <a:rPr lang="uk-UA" sz="3200" dirty="0" smtClean="0"/>
              <a:t>В  як мерзле горить</a:t>
            </a:r>
          </a:p>
          <a:p>
            <a:pPr>
              <a:lnSpc>
                <a:spcPct val="150000"/>
              </a:lnSpc>
            </a:pPr>
            <a:r>
              <a:rPr lang="uk-UA" sz="3200" dirty="0" smtClean="0"/>
              <a:t>Г як гриби після дощу</a:t>
            </a:r>
          </a:p>
          <a:p>
            <a:pPr>
              <a:lnSpc>
                <a:spcPct val="150000"/>
              </a:lnSpc>
            </a:pPr>
            <a:r>
              <a:rPr lang="uk-UA" sz="3200" dirty="0" smtClean="0"/>
              <a:t>Д  аж до хмар </a:t>
            </a:r>
          </a:p>
          <a:p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714348" y="0"/>
            <a:ext cx="75724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b="1" dirty="0" smtClean="0"/>
              <a:t>Доберіть антоніми до фразеологізмів</a:t>
            </a:r>
            <a:endParaRPr lang="ru-RU" sz="4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357422" y="5786454"/>
            <a:ext cx="6072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chemeClr val="bg1"/>
                </a:solidFill>
              </a:rPr>
              <a:t>1-д, 2-в,3-б,4-г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928670"/>
            <a:ext cx="7858180" cy="71438"/>
          </a:xfrm>
        </p:spPr>
        <p:txBody>
          <a:bodyPr/>
          <a:lstStyle/>
          <a:p>
            <a:pPr>
              <a:lnSpc>
                <a:spcPct val="200000"/>
              </a:lnSpc>
            </a:pPr>
            <a:endParaRPr lang="ru-RU" sz="3400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571612"/>
            <a:ext cx="8643998" cy="385765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uk-UA" sz="4000" b="1" dirty="0" smtClean="0"/>
              <a:t>Ви послухайте його і на вус намотайте.</a:t>
            </a:r>
            <a:br>
              <a:rPr lang="uk-UA" sz="4000" b="1" dirty="0" smtClean="0"/>
            </a:br>
            <a:r>
              <a:rPr lang="uk-UA" sz="4000" b="1" dirty="0" smtClean="0"/>
              <a:t>Він наговорив сім мішків гречаної вовни.</a:t>
            </a:r>
            <a:br>
              <a:rPr lang="uk-UA" sz="4000" b="1" dirty="0" smtClean="0"/>
            </a:br>
            <a:r>
              <a:rPr lang="uk-UA" sz="4000" b="1" dirty="0" smtClean="0"/>
              <a:t>Пішов козак світ за очі. </a:t>
            </a:r>
            <a:endParaRPr lang="ru-RU" sz="40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316736"/>
            <a:ext cx="7731280" cy="4571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857364"/>
            <a:ext cx="8643998" cy="3286148"/>
          </a:xfrm>
        </p:spPr>
        <p:txBody>
          <a:bodyPr>
            <a:normAutofit/>
          </a:bodyPr>
          <a:lstStyle/>
          <a:p>
            <a:pPr algn="ctr"/>
            <a:r>
              <a:rPr lang="uk-UA" sz="5400" b="1" dirty="0" smtClean="0"/>
              <a:t>Фразеологізми в ролі членів </a:t>
            </a:r>
          </a:p>
          <a:p>
            <a:pPr algn="ctr"/>
            <a:r>
              <a:rPr lang="uk-UA" sz="5400" b="1" dirty="0" smtClean="0"/>
              <a:t>речення</a:t>
            </a:r>
            <a:endParaRPr lang="ru-RU" sz="54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1316736"/>
            <a:ext cx="7231214" cy="32631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785794"/>
            <a:ext cx="8572560" cy="4071966"/>
          </a:xfrm>
        </p:spPr>
        <p:txBody>
          <a:bodyPr>
            <a:noAutofit/>
          </a:bodyPr>
          <a:lstStyle/>
          <a:p>
            <a:r>
              <a:rPr lang="uk-UA" sz="4000" b="1" dirty="0" smtClean="0"/>
              <a:t>То все було якесь надумане, білими нитками шите.</a:t>
            </a:r>
          </a:p>
          <a:p>
            <a:endParaRPr lang="uk-UA" sz="4000" b="1" dirty="0" smtClean="0"/>
          </a:p>
          <a:p>
            <a:r>
              <a:rPr lang="uk-UA" sz="4000" b="1" dirty="0" smtClean="0"/>
              <a:t>Роман вдома  вперше покуштував березової каші.</a:t>
            </a:r>
          </a:p>
          <a:p>
            <a:endParaRPr lang="uk-UA" sz="4000" b="1" dirty="0" smtClean="0"/>
          </a:p>
          <a:p>
            <a:r>
              <a:rPr lang="uk-UA" sz="4000" b="1" dirty="0" smtClean="0"/>
              <a:t>Катруся розповідала похапцем, п</a:t>
            </a:r>
            <a:r>
              <a:rPr lang="en-US" sz="4000" b="1" dirty="0" smtClean="0"/>
              <a:t>’</a:t>
            </a:r>
            <a:r>
              <a:rPr lang="uk-UA" sz="4000" b="1" dirty="0" err="1" smtClean="0"/>
              <a:t>яте</a:t>
            </a:r>
            <a:r>
              <a:rPr lang="uk-UA" sz="4000" b="1" dirty="0" smtClean="0"/>
              <a:t> через десяте.</a:t>
            </a:r>
            <a:endParaRPr lang="ru-RU" sz="40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1500174"/>
            <a:ext cx="4143404" cy="45719"/>
          </a:xfrm>
        </p:spPr>
        <p:txBody>
          <a:bodyPr/>
          <a:lstStyle/>
          <a:p>
            <a:r>
              <a:rPr lang="uk-UA" sz="2800" dirty="0" smtClean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uk-UA" sz="2800" dirty="0" smtClean="0">
                <a:solidFill>
                  <a:schemeClr val="tx1"/>
                </a:solidFill>
                <a:effectLst/>
                <a:latin typeface="+mn-lt"/>
              </a:rPr>
            </a:br>
            <a:endParaRPr lang="ru-RU" sz="2800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14942" y="2000240"/>
            <a:ext cx="3643338" cy="4000528"/>
          </a:xfrm>
        </p:spPr>
        <p:txBody>
          <a:bodyPr>
            <a:normAutofit/>
          </a:bodyPr>
          <a:lstStyle/>
          <a:p>
            <a:r>
              <a:rPr lang="uk-UA" sz="3200" b="1" dirty="0" smtClean="0"/>
              <a:t>А підмет</a:t>
            </a:r>
          </a:p>
          <a:p>
            <a:r>
              <a:rPr lang="uk-UA" sz="3200" b="1" dirty="0" smtClean="0"/>
              <a:t>Б присудок</a:t>
            </a:r>
          </a:p>
          <a:p>
            <a:r>
              <a:rPr lang="uk-UA" sz="3200" b="1" dirty="0" smtClean="0"/>
              <a:t>В додаток</a:t>
            </a:r>
          </a:p>
          <a:p>
            <a:r>
              <a:rPr lang="uk-UA" sz="3200" b="1" dirty="0" smtClean="0"/>
              <a:t>Г означення</a:t>
            </a:r>
          </a:p>
          <a:p>
            <a:r>
              <a:rPr lang="uk-UA" sz="3200" b="1" dirty="0" smtClean="0"/>
              <a:t>Д обставина</a:t>
            </a:r>
            <a:endParaRPr lang="ru-RU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28596" y="928670"/>
            <a:ext cx="4214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/>
              <a:t>Речення</a:t>
            </a:r>
            <a:endParaRPr lang="ru-RU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143504" y="1071546"/>
            <a:ext cx="33575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/>
              <a:t>Член речення </a:t>
            </a:r>
            <a:endParaRPr lang="ru-RU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357686" y="5929330"/>
            <a:ext cx="4786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chemeClr val="bg1"/>
                </a:solidFill>
              </a:rPr>
              <a:t>1-д, 2-б,3-г,4-в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596" y="1714488"/>
            <a:ext cx="435771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1</a:t>
            </a:r>
            <a:r>
              <a:rPr lang="ru-RU" sz="2800" b="1" dirty="0" smtClean="0"/>
              <a:t>. </a:t>
            </a:r>
            <a:r>
              <a:rPr lang="ru-RU" sz="2800" b="1" dirty="0" err="1" smtClean="0"/>
              <a:t>Ця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подія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відбулася</a:t>
            </a:r>
            <a:r>
              <a:rPr lang="ru-RU" sz="2800" b="1" dirty="0" smtClean="0"/>
              <a:t> за царя Гороха.</a:t>
            </a:r>
            <a:br>
              <a:rPr lang="ru-RU" sz="2800" b="1" dirty="0" smtClean="0"/>
            </a:br>
            <a:r>
              <a:rPr lang="ru-RU" sz="2800" b="1" dirty="0" smtClean="0"/>
              <a:t>2. Од страху моя душа в </a:t>
            </a:r>
            <a:r>
              <a:rPr lang="ru-RU" sz="2800" b="1" dirty="0" err="1" smtClean="0"/>
              <a:t>п'яти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сховалася</a:t>
            </a:r>
            <a:r>
              <a:rPr lang="ru-RU" sz="2800" b="1" dirty="0" smtClean="0"/>
              <a:t>.</a:t>
            </a:r>
            <a:br>
              <a:rPr lang="ru-RU" sz="2800" b="1" dirty="0" smtClean="0"/>
            </a:br>
            <a:r>
              <a:rPr lang="ru-RU" sz="2800" b="1" dirty="0" smtClean="0"/>
              <a:t>3. </a:t>
            </a:r>
            <a:r>
              <a:rPr lang="ru-RU" sz="2800" b="1" dirty="0" err="1" smtClean="0"/>
              <a:t>Дівчата</a:t>
            </a:r>
            <a:r>
              <a:rPr lang="ru-RU" sz="2800" b="1" dirty="0" smtClean="0"/>
              <a:t> як кров </a:t>
            </a:r>
            <a:r>
              <a:rPr lang="ru-RU" sz="2800" b="1" dirty="0" err="1" smtClean="0"/>
              <a:t>з</a:t>
            </a:r>
            <a:r>
              <a:rPr lang="ru-RU" sz="2800" b="1" dirty="0" smtClean="0"/>
              <a:t> молоком </a:t>
            </a:r>
            <a:r>
              <a:rPr lang="ru-RU" sz="2800" b="1" dirty="0" err="1" smtClean="0"/>
              <a:t>намагалися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переспівати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парубків</a:t>
            </a:r>
            <a:r>
              <a:rPr lang="ru-RU" sz="2800" b="1" dirty="0" smtClean="0"/>
              <a:t>.</a:t>
            </a:r>
            <a:br>
              <a:rPr lang="ru-RU" sz="2800" b="1" dirty="0" smtClean="0"/>
            </a:br>
            <a:r>
              <a:rPr lang="ru-RU" sz="2800" b="1" dirty="0" smtClean="0"/>
              <a:t>4. </a:t>
            </a:r>
            <a:r>
              <a:rPr lang="ru-RU" sz="2800" b="1" dirty="0" err="1" smtClean="0"/>
              <a:t>Язикатій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Хвесьці</a:t>
            </a:r>
            <a:r>
              <a:rPr lang="ru-RU" sz="2800" b="1" dirty="0" smtClean="0"/>
              <a:t> не </a:t>
            </a:r>
            <a:r>
              <a:rPr lang="ru-RU" sz="2800" b="1" dirty="0" err="1" smtClean="0"/>
              <a:t>можна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казати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нічого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зайвого</a:t>
            </a:r>
            <a:r>
              <a:rPr lang="ru-RU" sz="2800" b="1" dirty="0" smtClean="0"/>
              <a:t>.</a:t>
            </a:r>
            <a:endParaRPr lang="ru-RU" sz="28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</TotalTime>
  <Words>385</Words>
  <PresentationFormat>Экран (4:3)</PresentationFormat>
  <Paragraphs>90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Незакінчене речення </vt:lpstr>
      <vt:lpstr>Фразеологізмами є всі вислови, ОКРІМ </vt:lpstr>
      <vt:lpstr>Фразеологізмами є всі вислови, ОКРІМ</vt:lpstr>
      <vt:lpstr>Слайд 4</vt:lpstr>
      <vt:lpstr>1. Аж до ніг 2. Аж горить під руками 3. Як бджіл у вулику 4.Як корова язиком злизала</vt:lpstr>
      <vt:lpstr>Слайд 6</vt:lpstr>
      <vt:lpstr>Слайд 7</vt:lpstr>
      <vt:lpstr>Слайд 8</vt:lpstr>
      <vt:lpstr> </vt:lpstr>
      <vt:lpstr>   </vt:lpstr>
      <vt:lpstr>Завершіть речення фразеологічними зворотами</vt:lpstr>
      <vt:lpstr>Складіть і запишіть речення,  у яких подані фразеологізми виступатимуть  у ролі певних членів речення.</vt:lpstr>
      <vt:lpstr>1. Ахіллесова 2. Задирати 3. Кліпати 4.Точити 5. Спекти  6.Кусати  7. Заварити  8. Намилити </vt:lpstr>
      <vt:lpstr>Домашнє завдання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Незакінчене речення </dc:title>
  <dc:creator>ANKOR</dc:creator>
  <cp:lastModifiedBy>ANKOR</cp:lastModifiedBy>
  <cp:revision>25</cp:revision>
  <dcterms:created xsi:type="dcterms:W3CDTF">2016-10-19T06:09:14Z</dcterms:created>
  <dcterms:modified xsi:type="dcterms:W3CDTF">2016-10-20T05:37:37Z</dcterms:modified>
</cp:coreProperties>
</file>