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72" r:id="rId13"/>
    <p:sldId id="281" r:id="rId14"/>
    <p:sldId id="269" r:id="rId15"/>
    <p:sldId id="282" r:id="rId16"/>
    <p:sldId id="273" r:id="rId17"/>
    <p:sldId id="271" r:id="rId18"/>
    <p:sldId id="283" r:id="rId19"/>
    <p:sldId id="270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D\Downloads\IMG_235452845%20(1).MO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pn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D\Downloads\0013.mp3" TargetMode="Externa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58.sadok.zt.ua/mandrivka-lesynymy-stezhynamy-do-150-richchya-z-dnya-narodzhennya-lesi-ukrayinky/" TargetMode="External"/><Relationship Id="rId5" Type="http://schemas.openxmlformats.org/officeDocument/2006/relationships/hyperlink" Target="https://elle.ua/moda/fashion-blog/ulyublen-modn-obrazi-les-ukranki/" TargetMode="External"/><Relationship Id="rId4" Type="http://schemas.openxmlformats.org/officeDocument/2006/relationships/hyperlink" Target="http://pmu.in.ua/virtual-exhibitions/lesia_ukraink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MD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857232"/>
            <a:ext cx="8429652" cy="4308872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sz="2800" b="1" dirty="0" smtClean="0">
              <a:ln w="28575">
                <a:solidFill>
                  <a:schemeClr val="accent1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Тема уроку.</a:t>
            </a:r>
            <a:r>
              <a:rPr lang="uk-UA" sz="28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uk-UA" sz="1400" dirty="0" smtClean="0">
              <a:ln w="28575">
                <a:solidFill>
                  <a:schemeClr val="accent1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i="1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Життя  Лесі Українки. Потужне ліричне начало, романтичність, волелюбність, оптимізм, мрія і дійсність як провідні мотиви її поезії “ Хотіла б я піснею стати…” Тема гармонійного єднання людини з природою.</a:t>
            </a:r>
          </a:p>
          <a:p>
            <a:endParaRPr lang="uk-U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megaznaika.com.ua/lyrics/wp-content/uploads/sites/4/2019/05/003a_Na_veselij_vulyci_zbirka_virshiv_Natalka_Pokl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5786478" cy="1143000"/>
          </a:xfrm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  <a:cs typeface="Aparajita" pitchFamily="34" charset="0"/>
              </a:rPr>
              <a:t>Лесині вподобання</a:t>
            </a:r>
            <a:endParaRPr lang="uk-UA" sz="3600" b="1" i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entury Schoolbook" pitchFamily="18" charset="0"/>
              <a:cs typeface="Aparajita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00364" y="1643050"/>
            <a:ext cx="2857520" cy="1000132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Читання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488" y="2285992"/>
            <a:ext cx="3357586" cy="1143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Малювання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86380" y="1142984"/>
            <a:ext cx="3357586" cy="1143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Літературні ігри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714612" y="3071810"/>
            <a:ext cx="3357586" cy="1143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Вишивання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929322" y="2071678"/>
            <a:ext cx="3357586" cy="1143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Мода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00298" y="4000504"/>
            <a:ext cx="3357586" cy="1143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Гра на фортепіано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357422" y="5000636"/>
            <a:ext cx="3357586" cy="1143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Кулінарія</a:t>
            </a:r>
            <a:endParaRPr kumimoji="0" lang="uk-UA" sz="32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786414" y="4929198"/>
            <a:ext cx="3357586" cy="1214446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Вирощування</a:t>
            </a: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 квітів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786414" y="2857496"/>
            <a:ext cx="3357586" cy="1143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Театр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857752" y="5715000"/>
            <a:ext cx="4000592" cy="1143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Вивчення мов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785918" y="5715000"/>
            <a:ext cx="3357586" cy="1143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Плавання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071802" y="857232"/>
            <a:ext cx="2714644" cy="1000124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Поезія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786446" y="4286256"/>
            <a:ext cx="3071834" cy="1000124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Пісня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643570" y="3571876"/>
            <a:ext cx="3357586" cy="1143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Листування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Создать комикс мем &amp;quot;красивый фон, фон металлик, beautiful background&amp;quot; -  Комиксы - Meme-arsenal.com"/>
          <p:cNvPicPr>
            <a:picLocks noChangeAspect="1" noChangeArrowheads="1"/>
          </p:cNvPicPr>
          <p:nvPr/>
        </p:nvPicPr>
        <p:blipFill>
          <a:blip r:embed="rId2"/>
          <a:srcRect b="38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71570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Ролі з літературних ігор</a:t>
            </a:r>
            <a:endParaRPr lang="uk-U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219" name="Picture 3" descr="C:\Users\MD\Desktop\Без названия (4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67308"/>
          <a:stretch>
            <a:fillRect/>
          </a:stretch>
        </p:blipFill>
        <p:spPr bwMode="auto">
          <a:xfrm>
            <a:off x="214282" y="928670"/>
            <a:ext cx="2622513" cy="1834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pic>
        <p:nvPicPr>
          <p:cNvPr id="9220" name="Picture 4" descr="C:\Users\MD\Desktop\Без названия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52845"/>
            <a:ext cx="2486598" cy="3105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214282" y="2714620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err="1" smtClean="0">
                <a:solidFill>
                  <a:srgbClr val="004F8A"/>
                </a:solidFill>
              </a:rPr>
              <a:t>ВІЛА</a:t>
            </a:r>
            <a:r>
              <a:rPr lang="uk-UA" b="1" i="1" dirty="0" smtClean="0">
                <a:solidFill>
                  <a:srgbClr val="004F8A"/>
                </a:solidFill>
              </a:rPr>
              <a:t> </a:t>
            </a:r>
            <a:r>
              <a:rPr lang="uk-UA" dirty="0" smtClean="0">
                <a:solidFill>
                  <a:srgbClr val="004F8A"/>
                </a:solidFill>
              </a:rPr>
              <a:t>– </a:t>
            </a:r>
            <a:r>
              <a:rPr lang="uk-UA" dirty="0" err="1" smtClean="0">
                <a:solidFill>
                  <a:srgbClr val="004F8A"/>
                </a:solidFill>
              </a:rPr>
              <a:t>“войовнича</a:t>
            </a:r>
            <a:r>
              <a:rPr lang="uk-UA" dirty="0" smtClean="0">
                <a:solidFill>
                  <a:srgbClr val="004F8A"/>
                </a:solidFill>
              </a:rPr>
              <a:t> дівчина “, посестра борця-юнака у сербському фольклорі</a:t>
            </a:r>
            <a:endParaRPr lang="uk-UA" dirty="0">
              <a:solidFill>
                <a:srgbClr val="004F8A"/>
              </a:solidFill>
            </a:endParaRPr>
          </a:p>
        </p:txBody>
      </p:sp>
      <p:pic>
        <p:nvPicPr>
          <p:cNvPr id="9221" name="Picture 5" descr="C:\Users\MD\Desktop\images (1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1142984"/>
            <a:ext cx="242889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pic>
        <p:nvPicPr>
          <p:cNvPr id="9222" name="Picture 6" descr="C:\Users\MD\Desktop\images (1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4112839"/>
            <a:ext cx="2928958" cy="2745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sp>
        <p:nvSpPr>
          <p:cNvPr id="11" name="TextBox 10"/>
          <p:cNvSpPr txBox="1"/>
          <p:nvPr/>
        </p:nvSpPr>
        <p:spPr>
          <a:xfrm>
            <a:off x="2786050" y="342900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004F8A"/>
                </a:solidFill>
              </a:rPr>
              <a:t>АНДРОМАХА</a:t>
            </a:r>
          </a:p>
          <a:p>
            <a:r>
              <a:rPr lang="uk-UA" dirty="0" smtClean="0">
                <a:solidFill>
                  <a:srgbClr val="004F8A"/>
                </a:solidFill>
              </a:rPr>
              <a:t>(із </a:t>
            </a:r>
            <a:r>
              <a:rPr lang="uk-UA" dirty="0" err="1" smtClean="0">
                <a:solidFill>
                  <a:srgbClr val="004F8A"/>
                </a:solidFill>
              </a:rPr>
              <a:t>“Іліади</a:t>
            </a:r>
            <a:r>
              <a:rPr lang="uk-UA" dirty="0" smtClean="0">
                <a:solidFill>
                  <a:srgbClr val="004F8A"/>
                </a:solidFill>
              </a:rPr>
              <a:t> і Одіссеї)</a:t>
            </a:r>
            <a:endParaRPr lang="uk-UA" dirty="0">
              <a:solidFill>
                <a:srgbClr val="004F8A"/>
              </a:solidFill>
            </a:endParaRPr>
          </a:p>
        </p:txBody>
      </p:sp>
      <p:pic>
        <p:nvPicPr>
          <p:cNvPr id="9223" name="Picture 7" descr="C:\Users\MD\Desktop\images (18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1428736"/>
            <a:ext cx="3143272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sp>
        <p:nvSpPr>
          <p:cNvPr id="13" name="TextBox 12"/>
          <p:cNvSpPr txBox="1"/>
          <p:nvPr/>
        </p:nvSpPr>
        <p:spPr>
          <a:xfrm>
            <a:off x="5929322" y="542926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004F8A"/>
                </a:solidFill>
              </a:rPr>
              <a:t>П’ЯТНИЦЯ</a:t>
            </a:r>
            <a:r>
              <a:rPr lang="uk-UA" dirty="0" smtClean="0">
                <a:solidFill>
                  <a:srgbClr val="004F8A"/>
                </a:solidFill>
              </a:rPr>
              <a:t> </a:t>
            </a:r>
            <a:r>
              <a:rPr lang="en-US" dirty="0" smtClean="0">
                <a:solidFill>
                  <a:srgbClr val="004F8A"/>
                </a:solidFill>
              </a:rPr>
              <a:t> </a:t>
            </a:r>
          </a:p>
          <a:p>
            <a:r>
              <a:rPr lang="uk-UA" dirty="0" smtClean="0">
                <a:solidFill>
                  <a:srgbClr val="004F8A"/>
                </a:solidFill>
              </a:rPr>
              <a:t>(із </a:t>
            </a:r>
            <a:r>
              <a:rPr lang="uk-UA" dirty="0" err="1" smtClean="0">
                <a:solidFill>
                  <a:srgbClr val="004F8A"/>
                </a:solidFill>
              </a:rPr>
              <a:t>“Робінзона</a:t>
            </a:r>
            <a:r>
              <a:rPr lang="uk-UA" dirty="0" smtClean="0">
                <a:solidFill>
                  <a:srgbClr val="004F8A"/>
                </a:solidFill>
              </a:rPr>
              <a:t> </a:t>
            </a:r>
            <a:r>
              <a:rPr lang="uk-UA" dirty="0" err="1" smtClean="0">
                <a:solidFill>
                  <a:srgbClr val="004F8A"/>
                </a:solidFill>
              </a:rPr>
              <a:t>Крузо”</a:t>
            </a:r>
            <a:r>
              <a:rPr lang="uk-UA" dirty="0" smtClean="0">
                <a:solidFill>
                  <a:srgbClr val="004F8A"/>
                </a:solidFill>
              </a:rPr>
              <a:t>) </a:t>
            </a:r>
            <a:endParaRPr lang="uk-UA" dirty="0">
              <a:solidFill>
                <a:srgbClr val="004F8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Фон старый альбом для презентации (56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3857652" cy="2214578"/>
          </a:xfrm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  <a:cs typeface="Aparajita" pitchFamily="34" charset="0"/>
              </a:rPr>
              <a:t>Лесин малюнок</a:t>
            </a:r>
            <a:br>
              <a:rPr lang="uk-UA" sz="36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  <a:cs typeface="Aparajita" pitchFamily="34" charset="0"/>
              </a:rPr>
            </a:br>
            <a:r>
              <a:rPr lang="uk-UA" sz="36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  <a:cs typeface="Aparajita" pitchFamily="34" charset="0"/>
              </a:rPr>
              <a:t>"Волинська хата"</a:t>
            </a:r>
            <a:endParaRPr lang="uk-UA" sz="3600" b="1" i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entury Schoolbook" pitchFamily="18" charset="0"/>
              <a:cs typeface="Aparajita" pitchFamily="34" charset="0"/>
            </a:endParaRPr>
          </a:p>
        </p:txBody>
      </p:sp>
      <p:pic>
        <p:nvPicPr>
          <p:cNvPr id="1026" name="Picture 2" descr="C:\Users\MD\Desktop\o_1drdr61qe1cntv8o60h1u0016i8j3.jpg"/>
          <p:cNvPicPr>
            <a:picLocks noChangeAspect="1" noChangeArrowheads="1"/>
          </p:cNvPicPr>
          <p:nvPr/>
        </p:nvPicPr>
        <p:blipFill>
          <a:blip r:embed="rId3"/>
          <a:srcRect l="17149" t="7291" r="17149" b="7291"/>
          <a:stretch>
            <a:fillRect/>
          </a:stretch>
        </p:blipFill>
        <p:spPr bwMode="auto">
          <a:xfrm>
            <a:off x="5072066" y="785794"/>
            <a:ext cx="2986063" cy="5445572"/>
          </a:xfrm>
          <a:prstGeom prst="rect">
            <a:avLst/>
          </a:prstGeom>
          <a:noFill/>
        </p:spPr>
      </p:pic>
      <p:sp>
        <p:nvSpPr>
          <p:cNvPr id="1029" name="AutoShape 5" descr="Фон старый альбом для презентации (55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3" name="Picture 9" descr="Життя Лесі Українки – ПроСВІТ"/>
          <p:cNvPicPr>
            <a:picLocks noChangeAspect="1" noChangeArrowheads="1"/>
          </p:cNvPicPr>
          <p:nvPr/>
        </p:nvPicPr>
        <p:blipFill>
          <a:blip r:embed="rId4"/>
          <a:srcRect l="14648" t="-13672" r="20899"/>
          <a:stretch>
            <a:fillRect/>
          </a:stretch>
        </p:blipFill>
        <p:spPr bwMode="auto">
          <a:xfrm>
            <a:off x="928662" y="1785926"/>
            <a:ext cx="3143272" cy="41576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megaznaika.com.ua/lyrics/wp-content/uploads/sites/4/2019/05/003a_Na_veselij_vulyci_zbirka_virshiv_Natalka_Pokl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5786478" cy="1143000"/>
          </a:xfrm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  <a:cs typeface="Aparajita" pitchFamily="34" charset="0"/>
              </a:rPr>
              <a:t>Лесині вподобання</a:t>
            </a:r>
            <a:endParaRPr lang="uk-UA" sz="3600" b="1" i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entury Schoolbook" pitchFamily="18" charset="0"/>
              <a:cs typeface="Aparajita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00364" y="1643050"/>
            <a:ext cx="2857520" cy="1000132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Читання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488" y="2285992"/>
            <a:ext cx="3357586" cy="1143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Малювання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86380" y="1142984"/>
            <a:ext cx="3357586" cy="1143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Літературні ігри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714612" y="3071810"/>
            <a:ext cx="3357586" cy="1143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Вишивання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929322" y="2071678"/>
            <a:ext cx="3357586" cy="1143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Мода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00298" y="4000504"/>
            <a:ext cx="3357586" cy="1143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Гра на фортепіано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357422" y="5000636"/>
            <a:ext cx="3357586" cy="1143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Кулінарія</a:t>
            </a:r>
            <a:endParaRPr kumimoji="0" lang="uk-UA" sz="32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786414" y="4929198"/>
            <a:ext cx="3357586" cy="1214446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Вирощування</a:t>
            </a: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 квітів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786414" y="2857496"/>
            <a:ext cx="3357586" cy="1143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Театр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857752" y="5715000"/>
            <a:ext cx="4000592" cy="1143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Вивчення мов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785918" y="5715000"/>
            <a:ext cx="3357586" cy="1143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Плавання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071802" y="857232"/>
            <a:ext cx="2714644" cy="1000124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Поезія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786446" y="4286256"/>
            <a:ext cx="3071834" cy="1000124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Пісня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643570" y="3571876"/>
            <a:ext cx="3357586" cy="1143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Листування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MG_235452845 (1)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4480" y="0"/>
            <a:ext cx="45005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megaznaika.com.ua/lyrics/wp-content/uploads/sites/4/2019/05/003a_Na_veselij_vulyci_zbirka_virshiv_Natalka_Pokl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5786478" cy="1143000"/>
          </a:xfrm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  <a:cs typeface="Aparajita" pitchFamily="34" charset="0"/>
              </a:rPr>
              <a:t>Лесині вподобання</a:t>
            </a:r>
            <a:endParaRPr lang="uk-UA" sz="3600" b="1" i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entury Schoolbook" pitchFamily="18" charset="0"/>
              <a:cs typeface="Aparajita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00364" y="1643050"/>
            <a:ext cx="2857520" cy="1000132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Читання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488" y="2285992"/>
            <a:ext cx="3357586" cy="1143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Малювання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86380" y="1142984"/>
            <a:ext cx="3357586" cy="1143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Літературні ігри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714612" y="3071810"/>
            <a:ext cx="3357586" cy="1143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Вишивання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929322" y="2071678"/>
            <a:ext cx="3357586" cy="1143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Мода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00298" y="4000504"/>
            <a:ext cx="3357586" cy="1143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Гра на фортепіано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357422" y="5000636"/>
            <a:ext cx="3357586" cy="1143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Кулінарія</a:t>
            </a:r>
            <a:endParaRPr kumimoji="0" lang="uk-UA" sz="32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786414" y="4929198"/>
            <a:ext cx="3357586" cy="1214446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Вирощування</a:t>
            </a: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 квітів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786414" y="2857496"/>
            <a:ext cx="3357586" cy="1143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Театр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857752" y="5715000"/>
            <a:ext cx="4000592" cy="1143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Вивчення мов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785918" y="5715000"/>
            <a:ext cx="3357586" cy="1143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Плавання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071802" y="857232"/>
            <a:ext cx="2714644" cy="1000124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Поезія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786446" y="4286256"/>
            <a:ext cx="3071834" cy="1000124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Пісня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643570" y="3571876"/>
            <a:ext cx="3357586" cy="1143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Листування</a:t>
            </a:r>
            <a:endParaRPr kumimoji="0" lang="uk-UA" sz="2800" b="1" i="0" u="none" strike="noStrike" kern="120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09" name="Picture 37" descr="Свадебный баннер картинки, стоковые фото Свадебный баннер | Depositphot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6043626" cy="1143000"/>
          </a:xfrm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Як одягалася Леся </a:t>
            </a:r>
            <a:endParaRPr lang="uk-UA" b="1" dirty="0">
              <a:ln w="10541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8676" name="Picture 4" descr="Леся Українка лікування на морі | Леся Українка 150 років | О, Море.С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0137"/>
            <a:ext cx="1819973" cy="256786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8678" name="Picture 6" descr="https://24tv.ua/resources/photos/news/549x800_DIR/202102/1553116_14885582.jpg?202102152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0121" y="2143116"/>
            <a:ext cx="2483879" cy="361949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8680" name="Picture 8" descr="5 улюблених модних прийомів Лесі Українки - cosmo.com.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928670"/>
            <a:ext cx="3786214" cy="530070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8682" name="AutoShape 10" descr="https://www.cosmo.com.ua/upload/image/011%20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85" name="AutoShape 13" descr="https://www.cosmo.com.ua/upload/image/015%20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87" name="AutoShape 15" descr="https://www.cosmo.com.ua/upload/image/015%20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8689" name="Picture 17" descr="https://1.bp.blogspot.com/-7I_BOgPVQo8/YAbUK9Y1QXI/AAAAAAAASNk/DXuZrCoOQ78fmVTMmVFcdC6GgmMGB-V3QCLcBGAsYHQ/s320/%25D0%25BB%25D1%25836%25D0%259B%25D0%25B5%25D1%2581%25D1%258F%2B%25D0%25A3%25D0%25BA%25D1%2580%25D0%25B0%25D1%2597%25D0%25BD%25D0%25BA%25D0%25B0%252C%2B%25D0%259C%25D0%25B8%25D1%2585%25D0%25B0%25D0%25B9%25D0%25BB%25D0%25BE%2B%25D0%259A%25D0%25BE%25D1%2581%25D0%25B0%25D1%2587%252C%2B%25D0%259C%25D0%25B0%25D1%2580%25D0%25B3%25D0%25B0%25D1%2580%25D0%25B8%25D1%2582%25D0%25B0%2B%25D0%259A%25D0%25BE%25D0%25BC%25D0%25B0%25D1%2580%25D0%25BE%25D0%25B2%25D0%25B0..png"/>
          <p:cNvPicPr>
            <a:picLocks noChangeAspect="1" noChangeArrowheads="1"/>
          </p:cNvPicPr>
          <p:nvPr/>
        </p:nvPicPr>
        <p:blipFill>
          <a:blip r:embed="rId6"/>
          <a:srcRect b="4687"/>
          <a:stretch>
            <a:fillRect/>
          </a:stretch>
        </p:blipFill>
        <p:spPr bwMode="auto">
          <a:xfrm>
            <a:off x="0" y="1000108"/>
            <a:ext cx="2714644" cy="37807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8691" name="AutoShape 19" descr="Улюблені модні образи Лесі Украї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93" name="AutoShape 21" descr="Улюблені модні образи Лесі Украї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95" name="AutoShape 23" descr="https://elle.ua/upload/image/0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97" name="AutoShape 25" descr="https://elle.ua/upload/image/0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8698" name="Picture 26" descr="C:\Users\MD\Desktop\0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3714752"/>
            <a:ext cx="2286016" cy="34290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8700" name="Picture 28" descr="Редкие книги Леси Украинки получили волынские музеи в качестве подар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70" y="1357298"/>
            <a:ext cx="1790700" cy="256222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8701" name="Picture 29" descr="C:\Users\MD\Desktop\015_6036ca6096fe1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6" y="4053157"/>
            <a:ext cx="1857388" cy="2804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3" name="Picture 11" descr="C:\Users\MD\Desktop\011 (1).jpg"/>
          <p:cNvPicPr>
            <a:picLocks noChangeAspect="1" noChangeArrowheads="1"/>
          </p:cNvPicPr>
          <p:nvPr/>
        </p:nvPicPr>
        <p:blipFill>
          <a:blip r:embed="rId10" cstate="print"/>
          <a:srcRect b="8923"/>
          <a:stretch>
            <a:fillRect/>
          </a:stretch>
        </p:blipFill>
        <p:spPr bwMode="auto">
          <a:xfrm>
            <a:off x="7072330" y="0"/>
            <a:ext cx="1857388" cy="25539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8703" name="AutoShape 31" descr="Старинный фон для презентации - 61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705" name="AutoShape 33" descr="Старинный фон для презентации - 61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C:\Users\MD\Desktop\Без названия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5909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728" y="142852"/>
            <a:ext cx="6143668" cy="642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Мови, які знала Леся </a:t>
            </a:r>
            <a:endParaRPr kumimoji="0" lang="uk-UA" sz="4000" b="1" i="0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6" name="AutoShape 2" descr="Прапор Греції купити Київ магазин прапор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0" name="Picture 6" descr="Прапори Украї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85794"/>
            <a:ext cx="1620001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4" name="AutoShape 10" descr="Прапор Німеччини на замовлення від виробника | FlagSys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6" name="Picture 12" descr="C:\Users\MD\Desktop\значок-вектора-флага-франции-флаг-франция-игра-футбола-кубка-мира-1212952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714488"/>
            <a:ext cx="1642584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C:\Users\MD\Desktop\images 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2714620"/>
            <a:ext cx="1799999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714480" y="1071546"/>
            <a:ext cx="20717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Українська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3108" y="2071678"/>
            <a:ext cx="2071702" cy="40011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Французька</a:t>
            </a:r>
          </a:p>
        </p:txBody>
      </p:sp>
      <p:pic>
        <p:nvPicPr>
          <p:cNvPr id="1037" name="Picture 13" descr="C:\Users\MD\Desktop\bulgaria-max-5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3786190"/>
            <a:ext cx="1621623" cy="1080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softEdge rad="112500"/>
          </a:effectLst>
        </p:spPr>
      </p:pic>
      <p:pic>
        <p:nvPicPr>
          <p:cNvPr id="1041" name="Picture 17" descr="Флаг России — Википед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4786322"/>
            <a:ext cx="1621005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3" name="Picture 19" descr="Прапор Італії купити в києві магазин прапорів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3214686"/>
            <a:ext cx="1619999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5" name="Picture 21" descr="Прапор англії картинки, стоковые фото Прапор англії | Depositphoto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16" y="5821200"/>
            <a:ext cx="1714512" cy="103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2857488" y="3071810"/>
            <a:ext cx="1714512" cy="40011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Німецька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14678" y="4143380"/>
            <a:ext cx="2071702" cy="40011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Болгарська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29058" y="5143512"/>
            <a:ext cx="2071702" cy="40011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Російська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00892" y="3571876"/>
            <a:ext cx="1857388" cy="40011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Італійська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57752" y="6143644"/>
            <a:ext cx="2071702" cy="40011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Англійська </a:t>
            </a:r>
          </a:p>
        </p:txBody>
      </p:sp>
      <p:pic>
        <p:nvPicPr>
          <p:cNvPr id="1028" name="Picture 4" descr="Прапор Греції купити Київ магазин прапорів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66" y="2214554"/>
            <a:ext cx="1583574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9" name="Picture 15" descr="C:\Users\MD\Desktop\images (28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29124" y="1142984"/>
            <a:ext cx="1738984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7" name="Picture 23" descr="Рим — Википедий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72198" y="4357694"/>
            <a:ext cx="1785950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6715140" y="2571744"/>
            <a:ext cx="2071702" cy="40011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Давньогрецька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72198" y="1428736"/>
            <a:ext cx="2071702" cy="40011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Польська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43834" y="4643446"/>
            <a:ext cx="1500166" cy="40011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Латина </a:t>
            </a:r>
          </a:p>
        </p:txBody>
      </p:sp>
      <p:sp>
        <p:nvSpPr>
          <p:cNvPr id="1049" name="AutoShape 25" descr="Обои белый, фон, голубой картинки на рабочий стол, раздел текстуры - скач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51" name="AutoShape 27" descr="Обои белый, фон, голубой картинки на рабочий стол, раздел текстуры - скач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cadilly Circus, London, 1890s - Stock Image - C016/4496 - Science Photo  Libra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18610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London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1896 </a:t>
            </a:r>
            <a:endParaRPr lang="uk-UA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оздать комикс мем &amp;quot;красивый фон, фон металлик, beautiful background&amp;quot; -  Комиксы - Meme-arsenal.com"/>
          <p:cNvPicPr>
            <a:picLocks noChangeAspect="1" noChangeArrowheads="1"/>
          </p:cNvPicPr>
          <p:nvPr/>
        </p:nvPicPr>
        <p:blipFill>
          <a:blip r:embed="rId2"/>
          <a:srcRect b="38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Likes and Dislikes Research</a:t>
            </a:r>
            <a:endParaRPr lang="uk-U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8358248" cy="492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562"/>
                <a:gridCol w="2089562"/>
                <a:gridCol w="2089562"/>
                <a:gridCol w="2089562"/>
              </a:tblGrid>
              <a:tr h="428628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Activities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Love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Like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Dislike</a:t>
                      </a:r>
                      <a:endParaRPr lang="uk-UA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en-US" dirty="0" smtClean="0"/>
                        <a:t>Reading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uk-UA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en-US" dirty="0" smtClean="0"/>
                        <a:t>Drawing\Painting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uk-UA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en-US" dirty="0" smtClean="0"/>
                        <a:t>Sport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uk-UA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en-US" dirty="0" smtClean="0"/>
                        <a:t>Cooking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uk-UA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en-US" dirty="0" smtClean="0"/>
                        <a:t>Embroidery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uk-UA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en-US" dirty="0" smtClean="0"/>
                        <a:t>Gardening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uk-UA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Communication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uk-UA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en-US" dirty="0" smtClean="0"/>
                        <a:t>Playing musical</a:t>
                      </a:r>
                      <a:r>
                        <a:rPr lang="en-US" baseline="0" dirty="0" smtClean="0"/>
                        <a:t> instruments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uk-UA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en-US" dirty="0" smtClean="0"/>
                        <a:t>Shopping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uk-UA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en-US" dirty="0" smtClean="0"/>
                        <a:t>Fashion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\Desktop\37_reWalls.com-638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214422"/>
            <a:ext cx="6643734" cy="1508105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 Ми – не безліч стандартних “я”, а безліч всесвітів різних ” </a:t>
            </a:r>
          </a:p>
          <a:p>
            <a:r>
              <a:rPr lang="uk-UA" sz="28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(Василь Симоненко).</a:t>
            </a:r>
            <a:endParaRPr lang="uk-UA" sz="3200" dirty="0">
              <a:ln w="28575"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4214818"/>
            <a:ext cx="7858180" cy="2200602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sz="1100" b="1" i="1" dirty="0" smtClean="0">
              <a:ln w="28575"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i="1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i="1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Personality is the </a:t>
            </a:r>
            <a:r>
              <a:rPr lang="en-US" sz="3600" b="1" i="1" dirty="0" err="1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knovledge</a:t>
            </a:r>
            <a:r>
              <a:rPr lang="en-US" sz="3600" b="1" i="1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that we are  apart from the rest of  the universe</a:t>
            </a:r>
            <a:r>
              <a:rPr lang="uk-UA" sz="3600" b="1" i="1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algn="ctr"/>
            <a:r>
              <a:rPr lang="uk-UA" sz="3600" b="1" i="1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uk-UA" sz="32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Ernest </a:t>
            </a:r>
            <a:r>
              <a:rPr lang="en-US" sz="3200" dirty="0" err="1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Dimnet</a:t>
            </a:r>
            <a:r>
              <a:rPr lang="uk-UA" sz="32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/>
            <a:endParaRPr lang="uk-UA" dirty="0">
              <a:ln w="28575"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285728"/>
            <a:ext cx="2214578" cy="52322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Епіграфи:</a:t>
            </a:r>
            <a:endParaRPr lang="uk-UA" sz="3200" dirty="0">
              <a:ln w="28575"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9698" name="Picture 2" descr="C:\Users\MD\Desktop\more_0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0013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8148" y="6215082"/>
            <a:ext cx="304800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14810" y="428604"/>
            <a:ext cx="3643338" cy="341632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err="1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Мрій</a:t>
            </a:r>
            <a:r>
              <a:rPr lang="ru-RU" sz="5400" b="1" i="1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  - </a:t>
            </a:r>
          </a:p>
          <a:p>
            <a:pPr algn="ctr"/>
            <a:r>
              <a:rPr lang="ru-RU" sz="5400" b="1" i="1" dirty="0" err="1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і</a:t>
            </a:r>
            <a:endParaRPr lang="ru-RU" sz="5400" b="1" i="1" dirty="0" smtClean="0">
              <a:ln w="1841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  <a:p>
            <a:pPr algn="ctr"/>
            <a:r>
              <a:rPr lang="ru-RU" sz="5400" b="1" i="1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БУДЕШ </a:t>
            </a:r>
          </a:p>
          <a:p>
            <a:pPr algn="ctr"/>
            <a:r>
              <a:rPr lang="ru-RU" sz="5400" b="1" i="1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ЩАСЛИВИМ!</a:t>
            </a:r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Создать комикс мем &amp;quot;красивый фон, фон металлик, beautiful background&amp;quot; -  Комиксы - Meme-arsenal.com"/>
          <p:cNvPicPr>
            <a:picLocks noChangeAspect="1" noChangeArrowheads="1"/>
          </p:cNvPicPr>
          <p:nvPr/>
        </p:nvPicPr>
        <p:blipFill>
          <a:blip r:embed="rId2"/>
          <a:srcRect b="38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929718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n w="285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Перевернутий клас       </a:t>
            </a:r>
            <a:r>
              <a:rPr lang="en-US" dirty="0" smtClean="0">
                <a:ln w="285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Flipped Classroom</a:t>
            </a:r>
            <a:endParaRPr lang="uk-UA" dirty="0">
              <a:ln w="28575"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332037"/>
            <a:ext cx="864399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dirty="0" smtClean="0"/>
              <a:t>    </a:t>
            </a: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Роль учня                        Роль  вчителя</a:t>
            </a:r>
            <a:endParaRPr lang="uk-UA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Двойная стрелка влево/вправо 3"/>
          <p:cNvSpPr/>
          <p:nvPr/>
        </p:nvSpPr>
        <p:spPr>
          <a:xfrm flipV="1">
            <a:off x="3357554" y="2571744"/>
            <a:ext cx="1285884" cy="3571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4" name="Picture 2" descr="C:\Users\MD\Desktop\depositphotos_22510975-stock-illustration-smart-female-lecturer-smiling-with.jpg"/>
          <p:cNvPicPr>
            <a:picLocks noChangeAspect="1" noChangeArrowheads="1"/>
          </p:cNvPicPr>
          <p:nvPr/>
        </p:nvPicPr>
        <p:blipFill>
          <a:blip r:embed="rId3"/>
          <a:srcRect l="21212"/>
          <a:stretch>
            <a:fillRect/>
          </a:stretch>
        </p:blipFill>
        <p:spPr bwMode="auto">
          <a:xfrm>
            <a:off x="4929190" y="3214686"/>
            <a:ext cx="1857388" cy="2357454"/>
          </a:xfrm>
          <a:prstGeom prst="rect">
            <a:avLst/>
          </a:prstGeom>
          <a:noFill/>
        </p:spPr>
      </p:pic>
      <p:pic>
        <p:nvPicPr>
          <p:cNvPr id="3075" name="Picture 3" descr="C:\Users\MD\Desktop\ученики-мальчики-и-девочки-пишущие-школьные-работы-два-школьника-156479002.jpg"/>
          <p:cNvPicPr>
            <a:picLocks noChangeAspect="1" noChangeArrowheads="1"/>
          </p:cNvPicPr>
          <p:nvPr/>
        </p:nvPicPr>
        <p:blipFill>
          <a:blip r:embed="rId4"/>
          <a:srcRect t="18357" b="16084"/>
          <a:stretch>
            <a:fillRect/>
          </a:stretch>
        </p:blipFill>
        <p:spPr bwMode="auto">
          <a:xfrm>
            <a:off x="714348" y="3286124"/>
            <a:ext cx="2438400" cy="178595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14282" y="5715016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Створює освітній контент і ділиться ним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16" y="300037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Консультант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29454" y="571501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Координатор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58082" y="421481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Ментор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>
            <a:stCxn id="3075" idx="2"/>
          </p:cNvCxnSpPr>
          <p:nvPr/>
        </p:nvCxnSpPr>
        <p:spPr>
          <a:xfrm rot="5400000">
            <a:off x="1609700" y="5391168"/>
            <a:ext cx="642942" cy="47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6500826" y="3500438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429388" y="5214950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572264" y="450057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652" name="Picture 4" descr="7 форм перевернутого обучения - какая из них подходит вам? - Смешанное  обучение в России"/>
          <p:cNvPicPr>
            <a:picLocks noChangeAspect="1" noChangeArrowheads="1"/>
          </p:cNvPicPr>
          <p:nvPr/>
        </p:nvPicPr>
        <p:blipFill>
          <a:blip r:embed="rId5"/>
          <a:srcRect t="15216" r="-814" b="16849"/>
          <a:stretch>
            <a:fillRect/>
          </a:stretch>
        </p:blipFill>
        <p:spPr bwMode="auto">
          <a:xfrm>
            <a:off x="2071670" y="857232"/>
            <a:ext cx="5357850" cy="164307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1143008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Фактори формування особистості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Создать комикс мем &amp;quot;красивый фон, фон металлик, beautiful background&amp;quot; -  Комиксы - Meme-arsenal.com"/>
          <p:cNvPicPr>
            <a:picLocks noChangeAspect="1" noChangeArrowheads="1"/>
          </p:cNvPicPr>
          <p:nvPr/>
        </p:nvPicPr>
        <p:blipFill>
          <a:blip r:embed="rId2"/>
          <a:srcRect b="38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643042" y="5072074"/>
            <a:ext cx="6000792" cy="1357322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“Рецепт”</a:t>
            </a:r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особистості</a:t>
            </a:r>
            <a:endParaRPr lang="uk-U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6630" name="Picture 6" descr="Шары, красный, зеленый, голубой"/>
          <p:cNvPicPr>
            <a:picLocks noChangeAspect="1" noChangeArrowheads="1"/>
          </p:cNvPicPr>
          <p:nvPr/>
        </p:nvPicPr>
        <p:blipFill>
          <a:blip r:embed="rId3"/>
          <a:srcRect r="71084"/>
          <a:stretch>
            <a:fillRect/>
          </a:stretch>
        </p:blipFill>
        <p:spPr bwMode="auto">
          <a:xfrm>
            <a:off x="1071538" y="214290"/>
            <a:ext cx="1714512" cy="4080160"/>
          </a:xfrm>
          <a:prstGeom prst="rect">
            <a:avLst/>
          </a:prstGeom>
          <a:noFill/>
        </p:spPr>
      </p:pic>
      <p:pic>
        <p:nvPicPr>
          <p:cNvPr id="13" name="Picture 6" descr="Шары, красный, зеленый, голубой"/>
          <p:cNvPicPr>
            <a:picLocks noChangeAspect="1" noChangeArrowheads="1"/>
          </p:cNvPicPr>
          <p:nvPr/>
        </p:nvPicPr>
        <p:blipFill>
          <a:blip r:embed="rId3"/>
          <a:srcRect l="33735" r="31326"/>
          <a:stretch>
            <a:fillRect/>
          </a:stretch>
        </p:blipFill>
        <p:spPr bwMode="auto">
          <a:xfrm>
            <a:off x="3500430" y="0"/>
            <a:ext cx="2071670" cy="4080160"/>
          </a:xfrm>
          <a:prstGeom prst="rect">
            <a:avLst/>
          </a:prstGeom>
          <a:noFill/>
        </p:spPr>
      </p:pic>
      <p:pic>
        <p:nvPicPr>
          <p:cNvPr id="14" name="Picture 6" descr="Шары, красный, зеленый, голубой"/>
          <p:cNvPicPr>
            <a:picLocks noChangeAspect="1" noChangeArrowheads="1"/>
          </p:cNvPicPr>
          <p:nvPr/>
        </p:nvPicPr>
        <p:blipFill>
          <a:blip r:embed="rId3"/>
          <a:srcRect l="69880"/>
          <a:stretch>
            <a:fillRect/>
          </a:stretch>
        </p:blipFill>
        <p:spPr bwMode="auto">
          <a:xfrm>
            <a:off x="6143636" y="214290"/>
            <a:ext cx="1785950" cy="4080160"/>
          </a:xfrm>
          <a:prstGeom prst="rect">
            <a:avLst/>
          </a:prstGeom>
          <a:noFill/>
        </p:spPr>
      </p:pic>
      <p:pic>
        <p:nvPicPr>
          <p:cNvPr id="16" name="Picture 6" descr="Шары, красный, зеленый, голубой"/>
          <p:cNvPicPr>
            <a:picLocks noChangeAspect="1" noChangeArrowheads="1"/>
          </p:cNvPicPr>
          <p:nvPr/>
        </p:nvPicPr>
        <p:blipFill>
          <a:blip r:embed="rId3"/>
          <a:srcRect l="69880"/>
          <a:stretch>
            <a:fillRect/>
          </a:stretch>
        </p:blipFill>
        <p:spPr bwMode="auto">
          <a:xfrm>
            <a:off x="2357422" y="2000240"/>
            <a:ext cx="1785950" cy="4080160"/>
          </a:xfrm>
          <a:prstGeom prst="rect">
            <a:avLst/>
          </a:prstGeom>
          <a:noFill/>
        </p:spPr>
      </p:pic>
      <p:pic>
        <p:nvPicPr>
          <p:cNvPr id="17" name="Picture 6" descr="Шары, красный, зеленый, голубой"/>
          <p:cNvPicPr>
            <a:picLocks noChangeAspect="1" noChangeArrowheads="1"/>
          </p:cNvPicPr>
          <p:nvPr/>
        </p:nvPicPr>
        <p:blipFill>
          <a:blip r:embed="rId3"/>
          <a:srcRect r="71084"/>
          <a:stretch>
            <a:fillRect/>
          </a:stretch>
        </p:blipFill>
        <p:spPr bwMode="auto">
          <a:xfrm>
            <a:off x="4929190" y="2071678"/>
            <a:ext cx="1714512" cy="4080160"/>
          </a:xfrm>
          <a:prstGeom prst="rect">
            <a:avLst/>
          </a:prstGeom>
          <a:noFill/>
        </p:spPr>
      </p:pic>
      <p:pic>
        <p:nvPicPr>
          <p:cNvPr id="18" name="Picture 6" descr="Шары, красный, зеленый, голубой"/>
          <p:cNvPicPr>
            <a:picLocks noChangeAspect="1" noChangeArrowheads="1"/>
          </p:cNvPicPr>
          <p:nvPr/>
        </p:nvPicPr>
        <p:blipFill>
          <a:blip r:embed="rId3"/>
          <a:srcRect l="33735" r="31326"/>
          <a:stretch>
            <a:fillRect/>
          </a:stretch>
        </p:blipFill>
        <p:spPr bwMode="auto">
          <a:xfrm>
            <a:off x="214282" y="2777840"/>
            <a:ext cx="2071670" cy="4080160"/>
          </a:xfrm>
          <a:prstGeom prst="rect">
            <a:avLst/>
          </a:prstGeom>
          <a:noFill/>
        </p:spPr>
      </p:pic>
      <p:pic>
        <p:nvPicPr>
          <p:cNvPr id="19" name="Picture 6" descr="Шары, красный, зеленый, голубой"/>
          <p:cNvPicPr>
            <a:picLocks noChangeAspect="1" noChangeArrowheads="1"/>
          </p:cNvPicPr>
          <p:nvPr/>
        </p:nvPicPr>
        <p:blipFill>
          <a:blip r:embed="rId3"/>
          <a:srcRect l="33735" r="31326"/>
          <a:stretch>
            <a:fillRect/>
          </a:stretch>
        </p:blipFill>
        <p:spPr bwMode="auto">
          <a:xfrm>
            <a:off x="7072330" y="2777840"/>
            <a:ext cx="2071670" cy="408016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857224" y="785794"/>
            <a:ext cx="2000264" cy="52322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Захоплення</a:t>
            </a:r>
            <a:endParaRPr lang="uk-UA" sz="3200" dirty="0">
              <a:ln w="28575"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72330" y="3429000"/>
            <a:ext cx="1857388" cy="52322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Здібності</a:t>
            </a:r>
            <a:endParaRPr lang="uk-UA" sz="3200" dirty="0">
              <a:ln w="28575"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28860" y="2643182"/>
            <a:ext cx="1785950" cy="52322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endParaRPr lang="uk-UA" sz="3200" dirty="0">
              <a:ln w="28575"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720" y="3429000"/>
            <a:ext cx="1571636" cy="52322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Емоції</a:t>
            </a:r>
            <a:endParaRPr lang="uk-UA" sz="3200" dirty="0">
              <a:ln w="28575"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9322" y="785794"/>
            <a:ext cx="2214578" cy="52322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Спадковість</a:t>
            </a:r>
            <a:endParaRPr lang="uk-UA" sz="3200" dirty="0">
              <a:ln w="28575"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29190" y="2643182"/>
            <a:ext cx="1714512" cy="52322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endParaRPr lang="uk-UA" sz="3200" dirty="0">
              <a:ln w="28575"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28992" y="642918"/>
            <a:ext cx="2000264" cy="52322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Оточення</a:t>
            </a:r>
            <a:endParaRPr lang="uk-UA" sz="3200" dirty="0">
              <a:ln w="28575"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Создать комикс мем &amp;quot;красивый фон, фон металлик, beautiful background&amp;quot; -  Комиксы - Meme-arsenal.com"/>
          <p:cNvPicPr>
            <a:picLocks noChangeAspect="1" noChangeArrowheads="1"/>
          </p:cNvPicPr>
          <p:nvPr/>
        </p:nvPicPr>
        <p:blipFill>
          <a:blip r:embed="rId2"/>
          <a:srcRect b="38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MD\Desktop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857" t="1923" r="2857" b="3846"/>
          <a:stretch>
            <a:fillRect/>
          </a:stretch>
        </p:blipFill>
        <p:spPr bwMode="auto">
          <a:xfrm>
            <a:off x="428596" y="1714488"/>
            <a:ext cx="2357454" cy="35004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084" y="1571612"/>
            <a:ext cx="585791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Virginsa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Evans .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Genny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Dooley . Access 3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Наталка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Малетич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“Леся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Мандрівний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клубочок”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ts val="1200"/>
              </a:spcBef>
              <a:buAutoNum type="arabicPeriod" startAt="3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В.Бусел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“Леся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Українка”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1200"/>
              </a:spcBef>
              <a:buAutoNum type="arabicPeriod" startAt="3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Відеоматеріали та презентації</a:t>
            </a:r>
          </a:p>
          <a:p>
            <a:pPr marL="342900" indent="-342900">
              <a:spcBef>
                <a:spcPts val="1200"/>
              </a:spcBef>
              <a:buAutoNum type="arabicPeriod" startAt="3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http://pmu.in.ua/virtual-exhibitions/lesia_ukrainka/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1200"/>
              </a:spcBef>
              <a:buAutoNum type="arabicPeriod" startAt="3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https://elle.ua/moda/fashion-blog/ulyublen-modn-obrazi-les-ukranki/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1200"/>
              </a:spcBef>
              <a:buAutoNum type="arabicPeriod" startAt="3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http://58.sadok.zt.ua/mandrivka-lesynymy-stezhynamy-do-150-richchya-z-dnya-narodzhennya-lesi-ukrayinky/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1200"/>
              </a:spcBef>
              <a:buAutoNum type="arabicPeriod" startAt="3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http://58.sadok.zt.ua/mandrivka-lesynymy-stezhynamy-do-150-richchya-z-dnya-narodzhennya-lesi-ukrayinky/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42852"/>
            <a:ext cx="8429652" cy="1631216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sz="2800" b="1" dirty="0" smtClean="0">
              <a:ln w="28575">
                <a:solidFill>
                  <a:schemeClr val="accent1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Ресурси для підготовки до уроку</a:t>
            </a:r>
            <a:r>
              <a:rPr lang="uk-UA" sz="28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    </a:t>
            </a:r>
            <a:endParaRPr lang="uk-UA" sz="3200" i="1" dirty="0" smtClean="0">
              <a:ln w="28575">
                <a:solidFill>
                  <a:schemeClr val="accent1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здать комикс мем &amp;quot;красивый фон, фон металлик, beautiful background&amp;quot; -  Комиксы - Meme-arsenal.com"/>
          <p:cNvPicPr>
            <a:picLocks noChangeAspect="1" noChangeArrowheads="1"/>
          </p:cNvPicPr>
          <p:nvPr/>
        </p:nvPicPr>
        <p:blipFill>
          <a:blip r:embed="rId2"/>
          <a:srcRect b="3845"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MD\Desktop\images (19).jpg"/>
          <p:cNvPicPr>
            <a:picLocks noChangeAspect="1" noChangeArrowheads="1"/>
          </p:cNvPicPr>
          <p:nvPr/>
        </p:nvPicPr>
        <p:blipFill>
          <a:blip r:embed="rId3"/>
          <a:srcRect l="11111" t="3846" r="12698" b="5128"/>
          <a:stretch>
            <a:fillRect/>
          </a:stretch>
        </p:blipFill>
        <p:spPr bwMode="auto">
          <a:xfrm>
            <a:off x="2786050" y="928670"/>
            <a:ext cx="3429024" cy="50720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5984" y="142852"/>
            <a:ext cx="4357718" cy="707886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Загадка імені</a:t>
            </a:r>
            <a:endParaRPr lang="uk-UA" sz="4400" dirty="0">
              <a:ln w="28575"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1285860"/>
            <a:ext cx="2357454" cy="642942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Лося</a:t>
            </a:r>
            <a:endParaRPr lang="uk-UA" sz="4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2214554"/>
            <a:ext cx="2357454" cy="642942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 err="1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Лоруся</a:t>
            </a:r>
            <a:endParaRPr lang="uk-UA" sz="4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3214686"/>
            <a:ext cx="2357454" cy="642942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Леля</a:t>
            </a:r>
            <a:endParaRPr lang="uk-UA" sz="4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4214818"/>
            <a:ext cx="2357454" cy="642942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Леся</a:t>
            </a:r>
            <a:endParaRPr lang="uk-UA" sz="4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00826" y="2857496"/>
            <a:ext cx="2357454" cy="642942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Зея</a:t>
            </a:r>
            <a:endParaRPr lang="uk-UA" sz="4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00826" y="3857628"/>
            <a:ext cx="2357454" cy="642942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 err="1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Зеїчка</a:t>
            </a:r>
            <a:endParaRPr lang="uk-UA" sz="4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72264" y="4857760"/>
            <a:ext cx="2357454" cy="1143008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Boule</a:t>
            </a:r>
            <a:r>
              <a:rPr lang="en-US" sz="36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vagabonde</a:t>
            </a:r>
            <a:endParaRPr lang="uk-UA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143108" y="6000768"/>
            <a:ext cx="4357718" cy="707886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Маленька ЛЕСЯ</a:t>
            </a:r>
            <a:endParaRPr lang="uk-UA" sz="4400" dirty="0">
              <a:ln w="28575"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Создать комикс мем &amp;quot;красивый фон, фон металлик, beautiful background&amp;quot; -  Комиксы - Meme-arsenal.com"/>
          <p:cNvPicPr>
            <a:picLocks noChangeAspect="1" noChangeArrowheads="1"/>
          </p:cNvPicPr>
          <p:nvPr/>
        </p:nvPicPr>
        <p:blipFill>
          <a:blip r:embed="rId2"/>
          <a:srcRect b="38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Users\MD\Desktop\Олена_Пчілка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3429024" cy="42434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14282" y="214290"/>
            <a:ext cx="4714908" cy="95410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 w="285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ОЛЕНА ПЧІЛКА – </a:t>
            </a:r>
          </a:p>
          <a:p>
            <a:pPr algn="ctr"/>
            <a:r>
              <a:rPr lang="uk-UA" sz="2800" b="1" dirty="0" smtClean="0">
                <a:ln w="285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ОЛЬГА ПЕТРІВНА КОСАЧ</a:t>
            </a:r>
            <a:endParaRPr lang="uk-UA" sz="2800" b="1" dirty="0">
              <a:ln w="28575"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643578"/>
            <a:ext cx="3857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Красива, вольова жінка, письменниця, меценатка, захищала права жінок</a:t>
            </a:r>
          </a:p>
        </p:txBody>
      </p:sp>
      <p:pic>
        <p:nvPicPr>
          <p:cNvPr id="8" name="Picture 2" descr="C:\Users\MD\Desktop\Косач_Петр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285860"/>
            <a:ext cx="3541595" cy="42873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4286248" y="5643578"/>
            <a:ext cx="4714908" cy="95410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 w="285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ПЕТРО АНТОНОВИЧ КОСАЧ</a:t>
            </a:r>
            <a:endParaRPr lang="uk-UA" sz="2800" b="1" dirty="0">
              <a:ln w="28575"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285728"/>
            <a:ext cx="3857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Юрист, меценат, "тато  у декреті", лагідний,добрий, терплячий, принциповий</a:t>
            </a:r>
          </a:p>
          <a:p>
            <a:endParaRPr lang="uk-UA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Grunge Зображення, стокові фотографії та картинки Grunge"/>
          <p:cNvPicPr>
            <a:picLocks noChangeAspect="1" noChangeArrowheads="1"/>
          </p:cNvPicPr>
          <p:nvPr/>
        </p:nvPicPr>
        <p:blipFill>
          <a:blip r:embed="rId2"/>
          <a:srcRect l="6167" t="3145" r="6250" b="8804"/>
          <a:stretch>
            <a:fillRect/>
          </a:stretch>
        </p:blipFill>
        <p:spPr bwMode="auto">
          <a:xfrm>
            <a:off x="0" y="0"/>
            <a:ext cx="9184802" cy="6858000"/>
          </a:xfrm>
          <a:prstGeom prst="rect">
            <a:avLst/>
          </a:prstGeom>
          <a:noFill/>
        </p:spPr>
      </p:pic>
      <p:pic>
        <p:nvPicPr>
          <p:cNvPr id="2" name="Picture 2" descr="C:\Users\MD\Desktop\Lesya_Ukrainka_portra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0"/>
            <a:ext cx="3786214" cy="6015348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195" name="Picture 3" descr="C:\Users\MD\Desktop\Косач-Кривинюк_Ольг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0"/>
            <a:ext cx="2071670" cy="321189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197" name="Picture 5" descr="https://24tv.ua/resources/photos/news/532x800_DIR/202102/1530632_14843252.jpg?2021021649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929534" cy="440531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8201" name="AutoShape 9" descr="https://history.rayon.in.ua/storage/cache/images/upload/news/29/1616334063252/700x1000-1_eeghj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203" name="AutoShape 11" descr="https://history.rayon.in.ua/storage/cache/images/upload/news/29/1616334063252/700x1000-1_eeghj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204" name="Picture 12" descr="C:\Users\MD\Desktop\images (2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-214338"/>
            <a:ext cx="1775084" cy="255346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205" name="Picture 13" descr="C:\Users\MD\Desktop\images (25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3071810"/>
            <a:ext cx="2286016" cy="318839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206" name="Picture 14" descr="C:\Users\MD\Desktop\1_eeghj.jpg"/>
          <p:cNvPicPr>
            <a:picLocks noChangeAspect="1" noChangeArrowheads="1"/>
          </p:cNvPicPr>
          <p:nvPr/>
        </p:nvPicPr>
        <p:blipFill>
          <a:blip r:embed="rId8"/>
          <a:srcRect l="23367" t="9374" r="6722" b="13541"/>
          <a:stretch>
            <a:fillRect/>
          </a:stretch>
        </p:blipFill>
        <p:spPr bwMode="auto">
          <a:xfrm>
            <a:off x="6572264" y="1785926"/>
            <a:ext cx="2878745" cy="507207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571472" y="5934670"/>
            <a:ext cx="8001056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uk-UA" sz="600" b="1" dirty="0" smtClean="0">
              <a:ln w="28575"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 smtClean="0">
                <a:ln w="285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Леся жила у великій та дружній сім</a:t>
            </a:r>
            <a:r>
              <a:rPr lang="en-US" sz="3600" b="1" dirty="0" smtClean="0">
                <a:ln w="285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600" b="1" dirty="0" smtClean="0">
                <a:ln w="285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</a:t>
            </a:r>
          </a:p>
          <a:p>
            <a:pPr algn="ctr"/>
            <a:endParaRPr lang="uk-UA" sz="1100" b="1" dirty="0">
              <a:ln w="28575"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MD\Desktop\Без названия (2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714752"/>
            <a:ext cx="2829198" cy="228599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Создать комикс мем &amp;quot;красивый фон, фон металлик, beautiful background&amp;quot; -  Комиксы - Meme-arsenal.com"/>
          <p:cNvPicPr>
            <a:picLocks noChangeAspect="1" noChangeArrowheads="1"/>
          </p:cNvPicPr>
          <p:nvPr/>
        </p:nvPicPr>
        <p:blipFill>
          <a:blip r:embed="rId2"/>
          <a:srcRect b="38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5725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Let’s compare traditional and online education</a:t>
            </a:r>
            <a:endParaRPr lang="uk-UA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8358248" cy="492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562"/>
                <a:gridCol w="2089562"/>
                <a:gridCol w="2089562"/>
                <a:gridCol w="2089562"/>
              </a:tblGrid>
              <a:tr h="635577">
                <a:tc>
                  <a:txBody>
                    <a:bodyPr/>
                    <a:lstStyle/>
                    <a:p>
                      <a:r>
                        <a:rPr lang="en-US" dirty="0" smtClean="0"/>
                        <a:t>Pros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Pros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</a:t>
                      </a:r>
                      <a:endParaRPr lang="uk-UA" dirty="0"/>
                    </a:p>
                  </a:txBody>
                  <a:tcPr anchor="ctr"/>
                </a:tc>
              </a:tr>
              <a:tr h="8587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1) Track both progress and falling behind</a:t>
                      </a:r>
                      <a:endParaRPr lang="uk-U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1) Can’t study at your own pace</a:t>
                      </a:r>
                      <a:endParaRPr lang="uk-U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sz="1600" dirty="0" smtClean="0"/>
                        <a:t>1) Convenient</a:t>
                      </a:r>
                      <a:endParaRPr lang="uk-U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1) Solo act</a:t>
                      </a:r>
                      <a:endParaRPr lang="uk-UA" sz="1600" dirty="0"/>
                    </a:p>
                  </a:txBody>
                  <a:tcPr anchor="ctr"/>
                </a:tc>
              </a:tr>
              <a:tr h="8587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2) Measure progress result</a:t>
                      </a:r>
                      <a:endParaRPr lang="uk-U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2) Waste time going to school</a:t>
                      </a:r>
                      <a:endParaRPr lang="uk-U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2) Flexible</a:t>
                      </a:r>
                      <a:endParaRPr lang="uk-U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2) There is no personal</a:t>
                      </a:r>
                      <a:r>
                        <a:rPr lang="en-US" sz="1600" baseline="0" dirty="0" smtClean="0"/>
                        <a:t> contact</a:t>
                      </a:r>
                      <a:endParaRPr lang="uk-UA" sz="1600" dirty="0"/>
                    </a:p>
                  </a:txBody>
                  <a:tcPr anchor="ctr"/>
                </a:tc>
              </a:tr>
              <a:tr h="8587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3)</a:t>
                      </a:r>
                      <a:r>
                        <a:rPr lang="en-US" sz="1600" baseline="0" dirty="0" smtClean="0"/>
                        <a:t> Communication with classmates</a:t>
                      </a:r>
                      <a:endParaRPr lang="uk-U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3) There are no immediate up dates</a:t>
                      </a:r>
                      <a:endParaRPr lang="uk-U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3) Study at your own pace</a:t>
                      </a:r>
                      <a:endParaRPr lang="uk-U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3) Too much spent in front of computer </a:t>
                      </a:r>
                      <a:endParaRPr lang="uk-UA" sz="1600" dirty="0"/>
                    </a:p>
                  </a:txBody>
                  <a:tcPr anchor="ctr"/>
                </a:tc>
              </a:tr>
              <a:tr h="8587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4) </a:t>
                      </a:r>
                      <a:r>
                        <a:rPr lang="en-US" sz="1600" baseline="0" dirty="0" smtClean="0"/>
                        <a:t>Communication with teachers</a:t>
                      </a:r>
                      <a:endParaRPr lang="uk-U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4) Difficult to see immediate  results </a:t>
                      </a:r>
                      <a:endParaRPr lang="uk-U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4) See immediate  results </a:t>
                      </a:r>
                      <a:endParaRPr lang="uk-U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4) Lack of self-discipline</a:t>
                      </a:r>
                      <a:endParaRPr lang="uk-UA" sz="1600" dirty="0"/>
                    </a:p>
                  </a:txBody>
                  <a:tcPr anchor="ctr"/>
                </a:tc>
              </a:tr>
              <a:tr h="8587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5) Teacher’s explanation </a:t>
                      </a:r>
                      <a:endParaRPr lang="uk-U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5) Immediate  up dates </a:t>
                      </a:r>
                      <a:endParaRPr lang="uk-U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5) Poor vision? Strain other physical problems </a:t>
                      </a:r>
                      <a:endParaRPr lang="uk-UA" sz="16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1960</TotalTime>
  <Words>505</Words>
  <PresentationFormat>Экран (4:3)</PresentationFormat>
  <Paragraphs>189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Перевернутий клас       Flipped Classroom</vt:lpstr>
      <vt:lpstr>Фактори формування особистості</vt:lpstr>
      <vt:lpstr>Слайд 5</vt:lpstr>
      <vt:lpstr>Слайд 6</vt:lpstr>
      <vt:lpstr>Слайд 7</vt:lpstr>
      <vt:lpstr>Слайд 8</vt:lpstr>
      <vt:lpstr>Let’s compare traditional and online education</vt:lpstr>
      <vt:lpstr>Лесині вподобання</vt:lpstr>
      <vt:lpstr>Ролі з літературних ігор</vt:lpstr>
      <vt:lpstr>Лесин малюнок "Волинська хата"</vt:lpstr>
      <vt:lpstr>Лесині вподобання</vt:lpstr>
      <vt:lpstr>Слайд 14</vt:lpstr>
      <vt:lpstr>Лесині вподобання</vt:lpstr>
      <vt:lpstr>Як одягалася Леся </vt:lpstr>
      <vt:lpstr>Слайд 17</vt:lpstr>
      <vt:lpstr>London,  1896 </vt:lpstr>
      <vt:lpstr>Likes and Dislikes Research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MD</dc:creator>
  <cp:lastModifiedBy>MD</cp:lastModifiedBy>
  <cp:revision>93</cp:revision>
  <dcterms:created xsi:type="dcterms:W3CDTF">2021-11-14T15:32:38Z</dcterms:created>
  <dcterms:modified xsi:type="dcterms:W3CDTF">2021-11-22T16:44:46Z</dcterms:modified>
</cp:coreProperties>
</file>