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C064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D524D-0325-45D6-A3C2-EB719875C34F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1E40AC-7B24-48AB-89F2-E75498D24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1E40AC-7B24-48AB-89F2-E75498D241C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1E40AC-7B24-48AB-89F2-E75498D241C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фон осінь"/>
          <p:cNvPicPr>
            <a:picLocks noChangeAspect="1" noChangeArrowheads="1"/>
          </p:cNvPicPr>
          <p:nvPr/>
        </p:nvPicPr>
        <p:blipFill>
          <a:blip r:embed="rId3" cstate="print"/>
          <a:srcRect l="1564" r="648" b="-794"/>
          <a:stretch>
            <a:fillRect/>
          </a:stretch>
        </p:blipFill>
        <p:spPr bwMode="auto">
          <a:xfrm>
            <a:off x="0" y="0"/>
            <a:ext cx="9144000" cy="70723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43636" y="214290"/>
            <a:ext cx="2714644" cy="1143008"/>
          </a:xfrm>
        </p:spPr>
        <p:txBody>
          <a:bodyPr>
            <a:normAutofit fontScale="90000"/>
          </a:bodyPr>
          <a:lstStyle/>
          <a:p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</a:rPr>
              <a:t>Борщівська</a:t>
            </a:r>
            <a:b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</a:rPr>
            </a:b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</a:rPr>
              <a:t> загальноосвітня школа І-ІІІ ступенів № 1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Garamond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F:\DSC_038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1714488"/>
            <a:ext cx="2462216" cy="160559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3">
                <a:lumMod val="60000"/>
                <a:lumOff val="40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429388" y="3786190"/>
            <a:ext cx="2428892" cy="107157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2700000" scaled="0"/>
          </a:gradFill>
          <a:ln cap="sq">
            <a:beve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  <a:ea typeface="+mj-ea"/>
                <a:cs typeface="+mj-cs"/>
              </a:rPr>
              <a:t>Районний семінар вчителів-словесників 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Garamond" pitchFamily="18" charset="0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357950" y="5214950"/>
            <a:ext cx="2643174" cy="12144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isometricOffAxis1Right"/>
              <a:lightRig rig="threePt" dir="t"/>
            </a:scene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500" b="1" dirty="0" smtClean="0">
                <a:ln w="1905">
                  <a:solidFill>
                    <a:schemeClr val="accent4">
                      <a:lumMod val="7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  <a:ea typeface="+mj-ea"/>
                <a:cs typeface="+mj-cs"/>
              </a:rPr>
              <a:t>27 жовтня 2016 р</a:t>
            </a:r>
            <a:r>
              <a:rPr lang="uk-UA" sz="2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aramond" pitchFamily="18" charset="0"/>
                <a:ea typeface="+mj-ea"/>
                <a:cs typeface="+mj-cs"/>
              </a:rPr>
              <a:t>.</a:t>
            </a:r>
            <a:endParaRPr kumimoji="0" lang="ru-RU" sz="2500" b="1" i="0" u="none" strike="noStrike" kern="120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Garamond" pitchFamily="18" charset="0"/>
              <a:ea typeface="+mj-ea"/>
              <a:cs typeface="+mj-cs"/>
            </a:endParaRPr>
          </a:p>
        </p:txBody>
      </p:sp>
      <p:pic>
        <p:nvPicPr>
          <p:cNvPr id="15" name="Picture 4" descr="F:\DSC_034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7620" y="3214686"/>
            <a:ext cx="1985927" cy="1285884"/>
          </a:xfrm>
          <a:prstGeom prst="round2DiagRect">
            <a:avLst>
              <a:gd name="adj1" fmla="val 2415"/>
              <a:gd name="adj2" fmla="val 32889"/>
            </a:avLst>
          </a:prstGeom>
          <a:ln w="88900" cap="sq">
            <a:solidFill>
              <a:schemeClr val="accent3">
                <a:lumMod val="60000"/>
                <a:lumOff val="4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8" name="Picture 4" descr="F:\DSC_034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86116" y="4786322"/>
            <a:ext cx="2628868" cy="175257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A1C064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Picture 2" descr="F:\DSC_0617.JPG"/>
          <p:cNvPicPr>
            <a:picLocks noChangeAspect="1" noChangeArrowheads="1"/>
          </p:cNvPicPr>
          <p:nvPr/>
        </p:nvPicPr>
        <p:blipFill>
          <a:blip r:embed="rId7" cstate="print"/>
          <a:srcRect t="10526"/>
          <a:stretch>
            <a:fillRect/>
          </a:stretch>
        </p:blipFill>
        <p:spPr bwMode="auto">
          <a:xfrm>
            <a:off x="3357554" y="2143116"/>
            <a:ext cx="1928825" cy="121444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7" name="Заголовок 1"/>
          <p:cNvSpPr txBox="1">
            <a:spLocks/>
          </p:cNvSpPr>
          <p:nvPr/>
        </p:nvSpPr>
        <p:spPr>
          <a:xfrm>
            <a:off x="3500430" y="357166"/>
            <a:ext cx="2357422" cy="1571636"/>
          </a:xfrm>
          <a:prstGeom prst="rect">
            <a:avLst/>
          </a:prstGeo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Школа ХХІ століття покликана</a:t>
            </a:r>
            <a:endParaRPr lang="uk-UA" sz="2900" b="1" i="1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000" b="1" i="1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  <a:ea typeface="+mj-ea"/>
                <a:cs typeface="+mj-cs"/>
              </a:rPr>
              <a:t>с</a:t>
            </a:r>
            <a:r>
              <a:rPr kumimoji="0" lang="uk-UA" sz="2000" b="1" i="1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формувати</a:t>
            </a:r>
            <a:r>
              <a:rPr kumimoji="0" lang="uk-UA" sz="2000" i="1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 особистість компетентну, конкуренто</a:t>
            </a:r>
            <a:r>
              <a:rPr lang="uk-UA" sz="2000" i="1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  <a:ea typeface="+mj-ea"/>
                <a:cs typeface="+mj-cs"/>
              </a:rPr>
              <a:t>спроможну, яка зможе  </a:t>
            </a:r>
            <a:r>
              <a:rPr lang="uk-UA" sz="2000" b="1" i="1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  <a:ea typeface="+mj-ea"/>
                <a:cs typeface="+mj-cs"/>
              </a:rPr>
              <a:t>використовувати</a:t>
            </a:r>
            <a:r>
              <a:rPr lang="uk-UA" sz="2000" i="1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  <a:ea typeface="+mj-ea"/>
                <a:cs typeface="+mj-cs"/>
              </a:rPr>
              <a:t> знання та вміння на вищому рівні, </a:t>
            </a:r>
            <a:r>
              <a:rPr lang="uk-UA" sz="2000" b="1" i="1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  <a:ea typeface="+mj-ea"/>
                <a:cs typeface="+mj-cs"/>
              </a:rPr>
              <a:t>застосувати</a:t>
            </a:r>
            <a:r>
              <a:rPr lang="uk-UA" sz="2000" i="1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  <a:ea typeface="+mj-ea"/>
                <a:cs typeface="+mj-cs"/>
              </a:rPr>
              <a:t> їх практично, </a:t>
            </a:r>
            <a:r>
              <a:rPr lang="uk-UA" sz="2000" b="1" i="1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  <a:ea typeface="+mj-ea"/>
                <a:cs typeface="+mj-cs"/>
              </a:rPr>
              <a:t>вмітиме</a:t>
            </a:r>
            <a:r>
              <a:rPr lang="uk-UA" sz="2000" i="1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  <a:ea typeface="+mj-ea"/>
                <a:cs typeface="+mj-cs"/>
              </a:rPr>
              <a:t> творчо </a:t>
            </a:r>
            <a:r>
              <a:rPr lang="uk-UA" sz="2000" b="1" i="1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  <a:ea typeface="+mj-ea"/>
                <a:cs typeface="+mj-cs"/>
              </a:rPr>
              <a:t>розв’язати</a:t>
            </a:r>
            <a:r>
              <a:rPr lang="uk-UA" sz="2000" i="1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  <a:ea typeface="+mj-ea"/>
                <a:cs typeface="+mj-cs"/>
              </a:rPr>
              <a:t> проблеми, прагнутиме </a:t>
            </a:r>
            <a:r>
              <a:rPr lang="uk-UA" sz="2000" b="1" i="1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  <a:ea typeface="+mj-ea"/>
                <a:cs typeface="+mj-cs"/>
              </a:rPr>
              <a:t>змінити</a:t>
            </a:r>
            <a:r>
              <a:rPr lang="uk-UA" sz="2000" i="1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  <a:ea typeface="+mj-ea"/>
                <a:cs typeface="+mj-cs"/>
              </a:rPr>
              <a:t> на краще своє життя.</a:t>
            </a:r>
            <a:endParaRPr kumimoji="0" lang="ru-RU" sz="2000" i="1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Garamond" pitchFamily="18" charset="0"/>
              <a:ea typeface="+mj-ea"/>
              <a:cs typeface="+mj-cs"/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142844" y="1000108"/>
          <a:ext cx="2500332" cy="14782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781680"/>
                <a:gridCol w="286442"/>
                <a:gridCol w="286442"/>
                <a:gridCol w="286442"/>
                <a:gridCol w="286442"/>
                <a:gridCol w="286442"/>
                <a:gridCol w="286442"/>
              </a:tblGrid>
              <a:tr h="125730">
                <a:tc>
                  <a:txBody>
                    <a:bodyPr/>
                    <a:lstStyle/>
                    <a:p>
                      <a:pPr algn="ctr"/>
                      <a:r>
                        <a:rPr lang="uk-UA" sz="1050" dirty="0" smtClean="0"/>
                        <a:t>Диплом</a:t>
                      </a:r>
                      <a:endParaRPr lang="ru-RU" sz="10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000" dirty="0" smtClean="0"/>
                        <a:t>І ст.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000" dirty="0" smtClean="0"/>
                        <a:t>ІІ ст.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000" dirty="0" smtClean="0"/>
                        <a:t>ІІІ ст.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730">
                <a:tc>
                  <a:txBody>
                    <a:bodyPr/>
                    <a:lstStyle/>
                    <a:p>
                      <a:pPr algn="ctr"/>
                      <a:r>
                        <a:rPr lang="uk-UA" sz="1050" b="1" dirty="0" smtClean="0"/>
                        <a:t>Етап</a:t>
                      </a:r>
                      <a:endParaRPr lang="ru-RU" sz="105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800" dirty="0" smtClean="0"/>
                        <a:t>І </a:t>
                      </a:r>
                      <a:r>
                        <a:rPr lang="uk-UA" sz="800" dirty="0" err="1" smtClean="0"/>
                        <a:t>І</a:t>
                      </a:r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800" dirty="0" smtClean="0"/>
                        <a:t>ІІІ</a:t>
                      </a:r>
                      <a:endParaRPr lang="ru-RU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800" dirty="0" smtClean="0"/>
                        <a:t>І </a:t>
                      </a:r>
                      <a:r>
                        <a:rPr lang="uk-UA" sz="800" dirty="0" err="1" smtClean="0"/>
                        <a:t>І</a:t>
                      </a:r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800" dirty="0" smtClean="0"/>
                        <a:t>ІІІ</a:t>
                      </a:r>
                      <a:endParaRPr lang="ru-RU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800" dirty="0" smtClean="0"/>
                        <a:t>І </a:t>
                      </a:r>
                      <a:r>
                        <a:rPr lang="uk-UA" sz="800" dirty="0" err="1" smtClean="0"/>
                        <a:t>І</a:t>
                      </a:r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800" dirty="0" smtClean="0"/>
                        <a:t>ІІІ</a:t>
                      </a:r>
                      <a:endParaRPr lang="ru-RU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22885">
                <a:tc>
                  <a:txBody>
                    <a:bodyPr/>
                    <a:lstStyle/>
                    <a:p>
                      <a:r>
                        <a:rPr lang="uk-UA" sz="900" b="1" dirty="0" smtClean="0"/>
                        <a:t>2012-2013</a:t>
                      </a:r>
                      <a:endParaRPr lang="ru-RU" sz="9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22885">
                <a:tc>
                  <a:txBody>
                    <a:bodyPr/>
                    <a:lstStyle/>
                    <a:p>
                      <a:r>
                        <a:rPr lang="uk-UA" sz="900" b="1" dirty="0" smtClean="0"/>
                        <a:t>2013-2014</a:t>
                      </a:r>
                      <a:endParaRPr lang="ru-RU" sz="9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22885">
                <a:tc>
                  <a:txBody>
                    <a:bodyPr/>
                    <a:lstStyle/>
                    <a:p>
                      <a:r>
                        <a:rPr lang="uk-UA" sz="900" b="1" dirty="0" smtClean="0"/>
                        <a:t>2014-2015</a:t>
                      </a:r>
                      <a:endParaRPr lang="ru-RU" sz="9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22885">
                <a:tc>
                  <a:txBody>
                    <a:bodyPr/>
                    <a:lstStyle/>
                    <a:p>
                      <a:r>
                        <a:rPr lang="uk-UA" sz="900" b="1" dirty="0" smtClean="0"/>
                        <a:t>2015-2016</a:t>
                      </a:r>
                      <a:endParaRPr lang="ru-RU" sz="9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21" name="Заголовок 1"/>
          <p:cNvSpPr txBox="1">
            <a:spLocks/>
          </p:cNvSpPr>
          <p:nvPr/>
        </p:nvSpPr>
        <p:spPr>
          <a:xfrm>
            <a:off x="0" y="571480"/>
            <a:ext cx="2857488" cy="428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uk-UA" sz="1600" b="1" u="sng" dirty="0" smtClean="0"/>
              <a:t>Всеукраїнська олімпіада з української мови та літератури</a:t>
            </a:r>
            <a:endParaRPr kumimoji="0" lang="ru-RU" sz="1600" b="1" i="0" u="sng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Garamond" pitchFamily="18" charset="0"/>
              <a:ea typeface="+mj-ea"/>
              <a:cs typeface="+mj-cs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00034" y="285728"/>
            <a:ext cx="1643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ramond" pitchFamily="18" charset="0"/>
              </a:rPr>
              <a:t>Наші успіхи</a:t>
            </a:r>
            <a:endParaRPr lang="ru-RU" b="1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0" y="2571744"/>
            <a:ext cx="2857488" cy="428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uk-UA" sz="1200" b="1" u="sng" dirty="0" smtClean="0"/>
              <a:t>Міжнародний конкурс з  української мови імені Петра </a:t>
            </a:r>
            <a:r>
              <a:rPr lang="uk-UA" sz="1200" b="1" u="sng" dirty="0" err="1" smtClean="0"/>
              <a:t>Яцика</a:t>
            </a:r>
            <a:r>
              <a:rPr lang="uk-UA" sz="1200" b="1" u="sng" dirty="0" smtClean="0"/>
              <a:t> </a:t>
            </a:r>
            <a:endParaRPr kumimoji="0" lang="ru-RU" sz="1600" b="1" i="0" u="sng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Garamond" pitchFamily="18" charset="0"/>
              <a:ea typeface="+mj-ea"/>
              <a:cs typeface="+mj-cs"/>
            </a:endParaRPr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0" y="4572008"/>
            <a:ext cx="2857488" cy="428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uk-UA" sz="1200" b="1" u="sng" dirty="0" smtClean="0"/>
              <a:t>Міжнародного мовно-літературного конкурсу імені Т.Шевченка </a:t>
            </a:r>
            <a:endParaRPr kumimoji="0" lang="ru-RU" sz="1600" b="1" i="0" u="sng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Garamond" pitchFamily="18" charset="0"/>
              <a:ea typeface="+mj-ea"/>
              <a:cs typeface="+mj-cs"/>
            </a:endParaRP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214282" y="3000372"/>
          <a:ext cx="2500332" cy="14782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781680"/>
                <a:gridCol w="286442"/>
                <a:gridCol w="286442"/>
                <a:gridCol w="286442"/>
                <a:gridCol w="286442"/>
                <a:gridCol w="286442"/>
                <a:gridCol w="286442"/>
              </a:tblGrid>
              <a:tr h="125730">
                <a:tc>
                  <a:txBody>
                    <a:bodyPr/>
                    <a:lstStyle/>
                    <a:p>
                      <a:pPr algn="ctr"/>
                      <a:r>
                        <a:rPr lang="uk-UA" sz="1050" dirty="0" smtClean="0"/>
                        <a:t>Диплом</a:t>
                      </a:r>
                      <a:endParaRPr lang="ru-RU" sz="10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000" dirty="0" smtClean="0"/>
                        <a:t>І ст.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000" dirty="0" smtClean="0"/>
                        <a:t>ІІ ст.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000" dirty="0" smtClean="0"/>
                        <a:t>ІІІ ст.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730">
                <a:tc>
                  <a:txBody>
                    <a:bodyPr/>
                    <a:lstStyle/>
                    <a:p>
                      <a:pPr algn="ctr"/>
                      <a:r>
                        <a:rPr lang="uk-UA" sz="1050" b="1" dirty="0" smtClean="0"/>
                        <a:t>Етап</a:t>
                      </a:r>
                      <a:endParaRPr lang="ru-RU" sz="105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800" dirty="0" smtClean="0"/>
                        <a:t>І </a:t>
                      </a:r>
                      <a:r>
                        <a:rPr lang="uk-UA" sz="800" dirty="0" err="1" smtClean="0"/>
                        <a:t>І</a:t>
                      </a:r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800" dirty="0" smtClean="0"/>
                        <a:t>ІІІ</a:t>
                      </a:r>
                      <a:endParaRPr lang="ru-RU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800" dirty="0" smtClean="0"/>
                        <a:t>І </a:t>
                      </a:r>
                      <a:r>
                        <a:rPr lang="uk-UA" sz="800" dirty="0" err="1" smtClean="0"/>
                        <a:t>І</a:t>
                      </a:r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800" dirty="0" smtClean="0"/>
                        <a:t>ІІІ</a:t>
                      </a:r>
                      <a:endParaRPr lang="ru-RU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800" dirty="0" smtClean="0"/>
                        <a:t>І </a:t>
                      </a:r>
                      <a:r>
                        <a:rPr lang="uk-UA" sz="800" dirty="0" err="1" smtClean="0"/>
                        <a:t>І</a:t>
                      </a:r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800" dirty="0" smtClean="0"/>
                        <a:t>ІІІ</a:t>
                      </a:r>
                      <a:endParaRPr lang="ru-RU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22885">
                <a:tc>
                  <a:txBody>
                    <a:bodyPr/>
                    <a:lstStyle/>
                    <a:p>
                      <a:r>
                        <a:rPr lang="uk-UA" sz="900" b="1" smtClean="0"/>
                        <a:t>2012-2013 </a:t>
                      </a:r>
                      <a:endParaRPr lang="ru-RU" sz="9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4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22885">
                <a:tc>
                  <a:txBody>
                    <a:bodyPr/>
                    <a:lstStyle/>
                    <a:p>
                      <a:r>
                        <a:rPr lang="uk-UA" sz="900" b="1" dirty="0" smtClean="0"/>
                        <a:t>2013-2014</a:t>
                      </a:r>
                      <a:endParaRPr lang="ru-RU" sz="9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22885">
                <a:tc>
                  <a:txBody>
                    <a:bodyPr/>
                    <a:lstStyle/>
                    <a:p>
                      <a:r>
                        <a:rPr lang="uk-UA" sz="900" b="1" dirty="0" smtClean="0"/>
                        <a:t>2014-2015</a:t>
                      </a:r>
                      <a:endParaRPr lang="ru-RU" sz="9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22885">
                <a:tc>
                  <a:txBody>
                    <a:bodyPr/>
                    <a:lstStyle/>
                    <a:p>
                      <a:r>
                        <a:rPr lang="uk-UA" sz="900" b="1" dirty="0" smtClean="0"/>
                        <a:t>2015-2016</a:t>
                      </a:r>
                      <a:endParaRPr lang="ru-RU" sz="9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214282" y="5000636"/>
          <a:ext cx="2500332" cy="14782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781680"/>
                <a:gridCol w="286442"/>
                <a:gridCol w="286442"/>
                <a:gridCol w="286442"/>
                <a:gridCol w="286442"/>
                <a:gridCol w="286442"/>
                <a:gridCol w="286442"/>
              </a:tblGrid>
              <a:tr h="125730">
                <a:tc>
                  <a:txBody>
                    <a:bodyPr/>
                    <a:lstStyle/>
                    <a:p>
                      <a:pPr algn="ctr"/>
                      <a:r>
                        <a:rPr lang="uk-UA" sz="1050" dirty="0" smtClean="0"/>
                        <a:t>Диплом</a:t>
                      </a:r>
                      <a:endParaRPr lang="ru-RU" sz="105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000" dirty="0" smtClean="0"/>
                        <a:t>І ст.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000" dirty="0" smtClean="0"/>
                        <a:t>ІІ ст.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000" dirty="0" smtClean="0"/>
                        <a:t>ІІІ ст.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730">
                <a:tc>
                  <a:txBody>
                    <a:bodyPr/>
                    <a:lstStyle/>
                    <a:p>
                      <a:pPr algn="ctr"/>
                      <a:r>
                        <a:rPr lang="uk-UA" sz="1050" b="1" dirty="0" smtClean="0"/>
                        <a:t>Етап</a:t>
                      </a:r>
                      <a:endParaRPr lang="ru-RU" sz="1050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800" dirty="0" smtClean="0"/>
                        <a:t>І </a:t>
                      </a:r>
                      <a:r>
                        <a:rPr lang="uk-UA" sz="800" dirty="0" err="1" smtClean="0"/>
                        <a:t>І</a:t>
                      </a:r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800" dirty="0" smtClean="0"/>
                        <a:t>ІІІ</a:t>
                      </a:r>
                      <a:endParaRPr lang="ru-RU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800" dirty="0" smtClean="0"/>
                        <a:t>І </a:t>
                      </a:r>
                      <a:r>
                        <a:rPr lang="uk-UA" sz="800" dirty="0" err="1" smtClean="0"/>
                        <a:t>І</a:t>
                      </a:r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800" dirty="0" smtClean="0"/>
                        <a:t>ІІІ</a:t>
                      </a:r>
                      <a:endParaRPr lang="ru-RU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800" dirty="0" smtClean="0"/>
                        <a:t>І </a:t>
                      </a:r>
                      <a:r>
                        <a:rPr lang="uk-UA" sz="800" dirty="0" err="1" smtClean="0"/>
                        <a:t>І</a:t>
                      </a:r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uk-UA" sz="800" dirty="0" smtClean="0"/>
                        <a:t>ІІІ</a:t>
                      </a:r>
                      <a:endParaRPr lang="ru-RU" sz="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22885">
                <a:tc>
                  <a:txBody>
                    <a:bodyPr/>
                    <a:lstStyle/>
                    <a:p>
                      <a:r>
                        <a:rPr lang="uk-UA" sz="900" b="1" dirty="0" smtClean="0"/>
                        <a:t>2012-2013</a:t>
                      </a:r>
                      <a:endParaRPr lang="ru-RU" sz="9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22885">
                <a:tc>
                  <a:txBody>
                    <a:bodyPr/>
                    <a:lstStyle/>
                    <a:p>
                      <a:r>
                        <a:rPr lang="uk-UA" sz="900" b="1" dirty="0" smtClean="0"/>
                        <a:t>2013-2014</a:t>
                      </a:r>
                      <a:endParaRPr lang="ru-RU" sz="9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22885">
                <a:tc>
                  <a:txBody>
                    <a:bodyPr/>
                    <a:lstStyle/>
                    <a:p>
                      <a:r>
                        <a:rPr lang="uk-UA" sz="900" b="1" dirty="0" smtClean="0"/>
                        <a:t>2014-2015</a:t>
                      </a:r>
                      <a:endParaRPr lang="ru-RU" sz="9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22885">
                <a:tc>
                  <a:txBody>
                    <a:bodyPr/>
                    <a:lstStyle/>
                    <a:p>
                      <a:r>
                        <a:rPr lang="uk-UA" sz="900" b="1" dirty="0" smtClean="0"/>
                        <a:t>2015-2016</a:t>
                      </a:r>
                      <a:endParaRPr lang="ru-RU" sz="9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фон осінь"/>
          <p:cNvPicPr>
            <a:picLocks noChangeAspect="1" noChangeArrowheads="1"/>
          </p:cNvPicPr>
          <p:nvPr/>
        </p:nvPicPr>
        <p:blipFill>
          <a:blip r:embed="rId3" cstate="print">
            <a:lum bright="10000"/>
          </a:blip>
          <a:srcRect l="1564" r="648" b="-794"/>
          <a:stretch>
            <a:fillRect/>
          </a:stretch>
        </p:blipFill>
        <p:spPr bwMode="auto">
          <a:xfrm>
            <a:off x="0" y="0"/>
            <a:ext cx="9144000" cy="7072338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         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14282" y="4857760"/>
            <a:ext cx="2357454" cy="1571636"/>
          </a:xfrm>
          <a:prstGeom prst="rect">
            <a:avLst/>
          </a:prstGeom>
          <a:ln>
            <a:solidFill>
              <a:srgbClr val="A1C064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2000" b="1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2000" b="1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- комунікативна;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- соціальна;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uk-UA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полікультурна 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uk-UA" sz="2000" b="1" i="1" noProof="0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  <a:ea typeface="+mj-ea"/>
                <a:cs typeface="+mj-cs"/>
              </a:rPr>
              <a:t>саморозвитку та самоосвіти;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uk-UA" sz="2000" b="1" i="1" noProof="0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  <a:ea typeface="+mj-ea"/>
                <a:cs typeface="+mj-cs"/>
              </a:rPr>
              <a:t> здатність до творчості;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uk-UA" sz="2000" b="1" i="1" u="none" strike="noStrike" kern="1200" cap="none" spc="0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Garamond" pitchFamily="18" charset="0"/>
                <a:ea typeface="+mj-ea"/>
                <a:cs typeface="+mj-cs"/>
              </a:rPr>
              <a:t>інформаційна.</a:t>
            </a: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Garamond" pitchFamily="18" charset="0"/>
              <a:ea typeface="+mj-ea"/>
              <a:cs typeface="+mj-cs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14282" y="500042"/>
            <a:ext cx="2643206" cy="1714512"/>
          </a:xfrm>
        </p:spPr>
        <p:txBody>
          <a:bodyPr>
            <a:noAutofit/>
          </a:bodyPr>
          <a:lstStyle/>
          <a:p>
            <a:pPr algn="just"/>
            <a:r>
              <a:rPr lang="uk-UA" sz="1600" i="1" dirty="0" smtClean="0"/>
              <a:t>         </a:t>
            </a:r>
            <a:r>
              <a:rPr lang="uk-UA" sz="1400" i="1" dirty="0" err="1" smtClean="0"/>
              <a:t>“Чим</a:t>
            </a:r>
            <a:r>
              <a:rPr lang="uk-UA" sz="1400" i="1" dirty="0" smtClean="0"/>
              <a:t> глибша прірва між типами знань, потрібними для життя і тими, що подаються школою, тим менший вплив школи на майбутнє життя </a:t>
            </a:r>
            <a:r>
              <a:rPr lang="uk-UA" sz="1400" i="1" dirty="0" err="1" smtClean="0"/>
              <a:t>учнів”</a:t>
            </a:r>
            <a:r>
              <a:rPr lang="uk-UA" sz="1400" i="1" dirty="0" smtClean="0"/>
              <a:t/>
            </a:r>
            <a:br>
              <a:rPr lang="uk-UA" sz="1400" i="1" dirty="0" smtClean="0"/>
            </a:br>
            <a:r>
              <a:rPr lang="uk-UA" sz="1400" i="1" dirty="0" smtClean="0"/>
              <a:t>                                Софія </a:t>
            </a:r>
            <a:r>
              <a:rPr lang="uk-UA" sz="1400" i="1" dirty="0" err="1" smtClean="0"/>
              <a:t>Русова</a:t>
            </a:r>
            <a:endParaRPr lang="ru-RU" sz="1600" i="1" dirty="0"/>
          </a:p>
        </p:txBody>
      </p:sp>
      <p:sp>
        <p:nvSpPr>
          <p:cNvPr id="9" name="Заголовок 7"/>
          <p:cNvSpPr txBox="1">
            <a:spLocks/>
          </p:cNvSpPr>
          <p:nvPr/>
        </p:nvSpPr>
        <p:spPr>
          <a:xfrm>
            <a:off x="285720" y="2643182"/>
            <a:ext cx="2928990" cy="2000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ea typeface="+mj-ea"/>
              <a:cs typeface="+mj-cs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14282" y="2500306"/>
            <a:ext cx="2357454" cy="1785950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2700000" scaled="0"/>
          </a:gradFill>
          <a:ln cap="sq">
            <a:beve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algn="ctr"/>
            <a:r>
              <a:rPr lang="uk-U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ramond" pitchFamily="18" charset="0"/>
              </a:rPr>
              <a:t>Тема семінару.</a:t>
            </a:r>
            <a:endParaRPr lang="ru-RU" sz="2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spcBef>
                <a:spcPct val="0"/>
              </a:spcBef>
            </a:pPr>
            <a:r>
              <a:rPr lang="uk-UA" sz="2000" i="1" dirty="0" smtClean="0">
                <a:solidFill>
                  <a:schemeClr val="tx1"/>
                </a:solidFill>
                <a:latin typeface="Garamond" pitchFamily="18" charset="0"/>
                <a:ea typeface="+mj-ea"/>
                <a:cs typeface="+mj-cs"/>
              </a:rPr>
              <a:t>Шляхи формування мовних та літературних </a:t>
            </a:r>
            <a:r>
              <a:rPr lang="uk-UA" sz="2000" i="1" dirty="0" err="1" smtClean="0">
                <a:solidFill>
                  <a:schemeClr val="tx1"/>
                </a:solidFill>
                <a:latin typeface="Garamond" pitchFamily="18" charset="0"/>
                <a:ea typeface="+mj-ea"/>
                <a:cs typeface="+mj-cs"/>
              </a:rPr>
              <a:t>компетентностей</a:t>
            </a:r>
            <a:r>
              <a:rPr lang="uk-UA" sz="2000" i="1" dirty="0" smtClean="0">
                <a:solidFill>
                  <a:schemeClr val="tx1"/>
                </a:solidFill>
                <a:latin typeface="Garamond" pitchFamily="18" charset="0"/>
                <a:ea typeface="+mj-ea"/>
                <a:cs typeface="+mj-cs"/>
              </a:rPr>
              <a:t> на уроках української словесності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Garamond" pitchFamily="18" charset="0"/>
              <a:ea typeface="+mj-ea"/>
              <a:cs typeface="+mj-cs"/>
            </a:endParaRPr>
          </a:p>
        </p:txBody>
      </p:sp>
      <p:sp>
        <p:nvSpPr>
          <p:cNvPr id="13" name="Заголовок 7"/>
          <p:cNvSpPr txBox="1">
            <a:spLocks/>
          </p:cNvSpPr>
          <p:nvPr/>
        </p:nvSpPr>
        <p:spPr>
          <a:xfrm>
            <a:off x="3071802" y="571480"/>
            <a:ext cx="2857520" cy="60007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План семінару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600" b="1" dirty="0" smtClean="0">
              <a:latin typeface="Arial Black" pitchFamily="34" charset="0"/>
              <a:ea typeface="+mj-ea"/>
              <a:cs typeface="+mj-cs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uk-UA" sz="1600" b="1" dirty="0" smtClean="0">
                <a:latin typeface="Garamond" pitchFamily="18" charset="0"/>
                <a:ea typeface="+mj-ea"/>
                <a:cs typeface="+mj-cs"/>
              </a:rPr>
              <a:t>1.Види </a:t>
            </a:r>
            <a:r>
              <a:rPr lang="uk-UA" sz="1600" b="1" dirty="0" err="1" smtClean="0">
                <a:latin typeface="Garamond" pitchFamily="18" charset="0"/>
                <a:ea typeface="+mj-ea"/>
                <a:cs typeface="+mj-cs"/>
              </a:rPr>
              <a:t>компетентностей</a:t>
            </a:r>
            <a:r>
              <a:rPr lang="uk-UA" sz="1600" b="1" dirty="0" smtClean="0">
                <a:latin typeface="Garamond" pitchFamily="18" charset="0"/>
                <a:ea typeface="+mj-ea"/>
                <a:cs typeface="+mj-cs"/>
              </a:rPr>
              <a:t> на уроках словесності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uk-UA" sz="16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      (</a:t>
            </a:r>
            <a:r>
              <a:rPr kumimoji="0" lang="uk-UA" sz="120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вчитель вищої  категорії                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uk-UA" sz="1200" i="1" dirty="0" smtClean="0">
                <a:latin typeface="Arial Black" pitchFamily="34" charset="0"/>
                <a:ea typeface="+mj-ea"/>
                <a:cs typeface="+mj-cs"/>
              </a:rPr>
              <a:t>                         </a:t>
            </a:r>
            <a:r>
              <a:rPr kumimoji="0" lang="uk-UA" sz="120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</a:t>
            </a:r>
            <a:r>
              <a:rPr kumimoji="0" lang="uk-UA" sz="120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Бартошко</a:t>
            </a:r>
            <a:r>
              <a:rPr kumimoji="0" lang="uk-UA" sz="120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Л.В.).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uk-UA" sz="1600" i="1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uk-UA" sz="1600" b="1" baseline="0" dirty="0" smtClean="0">
                <a:latin typeface="Garamond" pitchFamily="18" charset="0"/>
                <a:ea typeface="+mj-ea"/>
                <a:cs typeface="+mj-cs"/>
              </a:rPr>
              <a:t>2. Урок української мови у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uk-UA" sz="1600" b="1" baseline="0" dirty="0" smtClean="0">
                <a:latin typeface="Garamond" pitchFamily="18" charset="0"/>
                <a:ea typeface="+mj-ea"/>
                <a:cs typeface="+mj-cs"/>
              </a:rPr>
              <a:t>8 класі.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uk-UA" sz="1600" b="1" dirty="0" smtClean="0">
                <a:latin typeface="Garamond" pitchFamily="18" charset="0"/>
                <a:ea typeface="+mj-ea"/>
                <a:cs typeface="+mj-cs"/>
              </a:rPr>
              <a:t>РЗМ. Особливості будови інтерв’ю. Інтерв’ю в публіцистичному стилі</a:t>
            </a:r>
          </a:p>
          <a:p>
            <a:pPr marL="342900" lvl="0" indent="-342900" algn="just">
              <a:spcBef>
                <a:spcPct val="0"/>
              </a:spcBef>
              <a:defRPr/>
            </a:pPr>
            <a:r>
              <a:rPr lang="uk-UA" sz="1200" i="1" dirty="0" smtClean="0">
                <a:latin typeface="Arial Black" pitchFamily="34" charset="0"/>
                <a:ea typeface="+mj-ea"/>
                <a:cs typeface="+mj-cs"/>
              </a:rPr>
              <a:t>            (вчитель-методист                 </a:t>
            </a:r>
          </a:p>
          <a:p>
            <a:pPr marL="342900" lvl="0" indent="-342900" algn="just">
              <a:spcBef>
                <a:spcPct val="0"/>
              </a:spcBef>
              <a:defRPr/>
            </a:pPr>
            <a:r>
              <a:rPr lang="uk-UA" sz="1200" i="1" dirty="0" smtClean="0">
                <a:latin typeface="Arial Black" pitchFamily="34" charset="0"/>
                <a:ea typeface="+mj-ea"/>
                <a:cs typeface="+mj-cs"/>
              </a:rPr>
              <a:t>                          Паламар О.О.).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uk-UA" sz="1600" b="1" baseline="0" dirty="0" smtClean="0">
              <a:latin typeface="Arial Black" pitchFamily="34" charset="0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uk-UA" sz="1600" b="1" dirty="0" smtClean="0">
                <a:latin typeface="Garamond" pitchFamily="18" charset="0"/>
                <a:ea typeface="+mj-ea"/>
                <a:cs typeface="+mj-cs"/>
              </a:rPr>
              <a:t>3. Підсумкове заняття </a:t>
            </a:r>
          </a:p>
          <a:p>
            <a:pPr lvl="0">
              <a:spcBef>
                <a:spcPct val="0"/>
              </a:spcBef>
            </a:pPr>
            <a:r>
              <a:rPr lang="uk-UA" sz="1600" b="1" dirty="0" smtClean="0">
                <a:latin typeface="Garamond" pitchFamily="18" charset="0"/>
                <a:ea typeface="+mj-ea"/>
                <a:cs typeface="+mj-cs"/>
              </a:rPr>
              <a:t>гуртка </a:t>
            </a:r>
            <a:r>
              <a:rPr lang="uk-UA" sz="1600" b="1" dirty="0" err="1" smtClean="0">
                <a:latin typeface="Garamond" pitchFamily="18" charset="0"/>
                <a:ea typeface="+mj-ea"/>
                <a:cs typeface="+mj-cs"/>
              </a:rPr>
              <a:t>“Дивослово”</a:t>
            </a:r>
            <a:r>
              <a:rPr lang="uk-UA" sz="1600" b="1" dirty="0" smtClean="0">
                <a:latin typeface="Garamond" pitchFamily="18" charset="0"/>
                <a:ea typeface="+mj-ea"/>
                <a:cs typeface="+mj-cs"/>
              </a:rPr>
              <a:t> . Виховний захід  на тему</a:t>
            </a:r>
          </a:p>
          <a:p>
            <a:pPr lvl="0">
              <a:spcBef>
                <a:spcPct val="0"/>
              </a:spcBef>
            </a:pPr>
            <a:r>
              <a:rPr lang="uk-UA" sz="1600" b="1" dirty="0" smtClean="0">
                <a:latin typeface="Garamond" pitchFamily="18" charset="0"/>
                <a:ea typeface="+mj-ea"/>
                <a:cs typeface="+mj-cs"/>
              </a:rPr>
              <a:t> “В новім, великім людськім храмі хтось добрим словом і мене </a:t>
            </a:r>
            <a:r>
              <a:rPr lang="uk-UA" sz="1600" b="1" dirty="0" err="1" smtClean="0">
                <a:latin typeface="Garamond" pitchFamily="18" charset="0"/>
                <a:ea typeface="+mj-ea"/>
                <a:cs typeface="+mj-cs"/>
              </a:rPr>
              <a:t>згадає.”</a:t>
            </a:r>
            <a:endParaRPr lang="uk-UA" sz="1600" b="1" dirty="0" smtClean="0">
              <a:latin typeface="Garamond" pitchFamily="18" charset="0"/>
              <a:ea typeface="+mj-ea"/>
              <a:cs typeface="+mj-cs"/>
            </a:endParaRPr>
          </a:p>
          <a:p>
            <a:pPr marL="342900" lvl="0" indent="-342900">
              <a:spcBef>
                <a:spcPct val="0"/>
              </a:spcBef>
            </a:pPr>
            <a:r>
              <a:rPr lang="uk-UA" sz="1600" b="1" dirty="0" smtClean="0">
                <a:latin typeface="Garamond" pitchFamily="18" charset="0"/>
                <a:ea typeface="+mj-ea"/>
                <a:cs typeface="+mj-cs"/>
              </a:rPr>
              <a:t>                          І Я. Франко.</a:t>
            </a:r>
          </a:p>
          <a:p>
            <a:pPr lvl="0">
              <a:spcBef>
                <a:spcPct val="0"/>
              </a:spcBef>
            </a:pPr>
            <a:r>
              <a:rPr lang="uk-UA" sz="1600" b="1" i="1" dirty="0" smtClean="0">
                <a:latin typeface="Garamond" pitchFamily="18" charset="0"/>
                <a:ea typeface="+mj-ea"/>
                <a:cs typeface="+mj-cs"/>
              </a:rPr>
              <a:t>До 160-річчя від дня народження письменника  </a:t>
            </a:r>
            <a:endParaRPr lang="ru-RU" sz="1600" b="1" i="1" dirty="0" smtClean="0">
              <a:latin typeface="Garamond" pitchFamily="18" charset="0"/>
              <a:ea typeface="+mj-ea"/>
              <a:cs typeface="+mj-cs"/>
            </a:endParaRPr>
          </a:p>
          <a:p>
            <a:pPr marL="342900" lvl="0" indent="-342900">
              <a:spcBef>
                <a:spcPct val="0"/>
              </a:spcBef>
              <a:defRPr/>
            </a:pPr>
            <a:endParaRPr lang="uk-UA" sz="1600" b="1" dirty="0" smtClean="0">
              <a:latin typeface="Garamond" pitchFamily="18" charset="0"/>
              <a:ea typeface="+mj-ea"/>
              <a:cs typeface="+mj-cs"/>
            </a:endParaRPr>
          </a:p>
          <a:p>
            <a:pPr marL="342900" lvl="0" indent="-342900" algn="just">
              <a:spcBef>
                <a:spcPct val="0"/>
              </a:spcBef>
              <a:defRPr/>
            </a:pPr>
            <a:r>
              <a:rPr lang="uk-UA" sz="1200" i="1" dirty="0" smtClean="0">
                <a:latin typeface="Arial Black" pitchFamily="34" charset="0"/>
                <a:ea typeface="+mj-ea"/>
                <a:cs typeface="+mj-cs"/>
              </a:rPr>
              <a:t>            (ст. вчитель</a:t>
            </a:r>
          </a:p>
          <a:p>
            <a:pPr marL="342900" lvl="0" indent="-342900" algn="just">
              <a:spcBef>
                <a:spcPct val="0"/>
              </a:spcBef>
              <a:defRPr/>
            </a:pPr>
            <a:r>
              <a:rPr lang="uk-UA" sz="1200" i="1" dirty="0" smtClean="0">
                <a:latin typeface="Arial Black" pitchFamily="34" charset="0"/>
                <a:ea typeface="+mj-ea"/>
                <a:cs typeface="+mj-cs"/>
              </a:rPr>
              <a:t>                         </a:t>
            </a:r>
            <a:r>
              <a:rPr lang="uk-UA" sz="1200" i="1" dirty="0" err="1" smtClean="0">
                <a:latin typeface="Arial Black" pitchFamily="34" charset="0"/>
                <a:ea typeface="+mj-ea"/>
                <a:cs typeface="+mj-cs"/>
              </a:rPr>
              <a:t>Ванджура</a:t>
            </a:r>
            <a:r>
              <a:rPr lang="uk-UA" sz="1200" i="1" dirty="0" smtClean="0">
                <a:latin typeface="Arial Black" pitchFamily="34" charset="0"/>
                <a:ea typeface="+mj-ea"/>
                <a:cs typeface="+mj-cs"/>
              </a:rPr>
              <a:t> Т.Й.).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uk-UA" sz="1600" b="1" baseline="0" dirty="0" smtClean="0">
              <a:latin typeface="Arial Black" pitchFamily="34" charset="0"/>
              <a:ea typeface="+mj-ea"/>
              <a:cs typeface="+mj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uk-UA" sz="16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 </a:t>
            </a:r>
            <a:endParaRPr kumimoji="0" lang="ru-RU" sz="1600" b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42844" y="4929198"/>
            <a:ext cx="2500298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ramond" pitchFamily="18" charset="0"/>
                <a:ea typeface="+mj-ea"/>
                <a:cs typeface="+mj-cs"/>
              </a:rPr>
              <a:t>Види </a:t>
            </a:r>
            <a:r>
              <a:rPr lang="uk-UA" sz="1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ramond" pitchFamily="18" charset="0"/>
                <a:ea typeface="+mj-ea"/>
                <a:cs typeface="+mj-cs"/>
              </a:rPr>
              <a:t>компетентностей</a:t>
            </a:r>
            <a:r>
              <a:rPr lang="uk-UA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ramond" pitchFamily="18" charset="0"/>
                <a:ea typeface="+mj-ea"/>
                <a:cs typeface="+mj-cs"/>
              </a:rPr>
              <a:t>:</a:t>
            </a:r>
            <a:endParaRPr lang="ru-RU" sz="1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4339" name="Picture 3" descr="F:\кафедра\PIC_2755.JPG"/>
          <p:cNvPicPr>
            <a:picLocks noChangeAspect="1" noChangeArrowheads="1"/>
          </p:cNvPicPr>
          <p:nvPr/>
        </p:nvPicPr>
        <p:blipFill>
          <a:blip r:embed="rId4" cstate="print"/>
          <a:srcRect r="5397"/>
          <a:stretch>
            <a:fillRect/>
          </a:stretch>
        </p:blipFill>
        <p:spPr bwMode="auto">
          <a:xfrm>
            <a:off x="6357950" y="1561958"/>
            <a:ext cx="2428892" cy="1509852"/>
          </a:xfrm>
          <a:prstGeom prst="rect">
            <a:avLst/>
          </a:prstGeom>
          <a:ln w="38100">
            <a:solidFill>
              <a:schemeClr val="accent4">
                <a:lumMod val="40000"/>
                <a:lumOff val="6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</p:pic>
      <p:sp>
        <p:nvSpPr>
          <p:cNvPr id="19" name="Заголовок 1"/>
          <p:cNvSpPr txBox="1">
            <a:spLocks/>
          </p:cNvSpPr>
          <p:nvPr/>
        </p:nvSpPr>
        <p:spPr>
          <a:xfrm>
            <a:off x="6357950" y="3357562"/>
            <a:ext cx="2428860" cy="3143272"/>
          </a:xfrm>
          <a:prstGeom prst="rect">
            <a:avLst/>
          </a:prstGeom>
          <a:ln/>
          <a:effectLst>
            <a:glow rad="1397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algn="ctr"/>
            <a:r>
              <a:rPr lang="uk-UA" sz="2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ramond" pitchFamily="18" charset="0"/>
              </a:rPr>
              <a:t>Методична проблема, над якою працює  </a:t>
            </a:r>
            <a:r>
              <a:rPr lang="uk-UA" sz="2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ramond" pitchFamily="18" charset="0"/>
              </a:rPr>
              <a:t>методоб’єднання</a:t>
            </a:r>
            <a:r>
              <a:rPr lang="uk-UA" sz="2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aramond" pitchFamily="18" charset="0"/>
              </a:rPr>
              <a:t> вчителів словесності</a:t>
            </a:r>
          </a:p>
          <a:p>
            <a:pPr algn="ctr"/>
            <a:endParaRPr lang="ru-RU" sz="2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spcBef>
                <a:spcPct val="0"/>
              </a:spcBef>
            </a:pPr>
            <a:r>
              <a:rPr lang="uk-UA" sz="2000" b="1" i="1" dirty="0" smtClean="0"/>
              <a:t>«Удосконалення навчально-виховного процесу через нестандартну форму навчання  шляхом диференціації навчання, оновлення змісту і форм проведення навчальних занять, впровадження нових педагогічних технологій, сприяння родинному вихованню і здоровому способу життя учнів»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Garamond" pitchFamily="18" charset="0"/>
              <a:ea typeface="+mj-ea"/>
              <a:cs typeface="+mj-cs"/>
            </a:endParaRPr>
          </a:p>
        </p:txBody>
      </p:sp>
      <p:sp>
        <p:nvSpPr>
          <p:cNvPr id="20" name="Заголовок 7"/>
          <p:cNvSpPr txBox="1">
            <a:spLocks/>
          </p:cNvSpPr>
          <p:nvPr/>
        </p:nvSpPr>
        <p:spPr>
          <a:xfrm>
            <a:off x="6072198" y="285728"/>
            <a:ext cx="2857520" cy="12144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Вчителі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000" b="1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української мови і літератури</a:t>
            </a:r>
            <a:endParaRPr kumimoji="0" lang="ru-RU" sz="2000" b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417</Words>
  <PresentationFormat>Экран (4:3)</PresentationFormat>
  <Paragraphs>168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Борщівська  загальноосвітня школа І-ІІІ ступенів № 1</vt:lpstr>
      <vt:lpstr>         “Чим глибша прірва між типами знань, потрібними для життя і тими, що подаються школою, тим менший вплив школи на майбутнє життя учнів”                                 Софія Русова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Борщівська  загальноосвітня школа І-ІІІ ступенів № 1</dc:title>
  <cp:lastModifiedBy>Admin</cp:lastModifiedBy>
  <cp:revision>19</cp:revision>
  <dcterms:modified xsi:type="dcterms:W3CDTF">2016-10-20T17:40:38Z</dcterms:modified>
</cp:coreProperties>
</file>