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3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CF3688-AFDC-49B6-9CC9-A860110462DC}" type="datetimeFigureOut">
              <a:rPr lang="uk-UA" smtClean="0"/>
              <a:pPr/>
              <a:t>27.01.2022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A6528F-6288-43BC-B882-297DC4375A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72400" cy="4752528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tx1"/>
                </a:solidFill>
              </a:rPr>
              <a:t/>
            </a:r>
            <a:br>
              <a:rPr lang="uk-UA" sz="2800" i="1" dirty="0" smtClean="0">
                <a:solidFill>
                  <a:schemeClr val="tx1"/>
                </a:solidFill>
              </a:rPr>
            </a:br>
            <a:r>
              <a:rPr lang="uk-UA" sz="2800" i="1" dirty="0" smtClean="0">
                <a:solidFill>
                  <a:schemeClr val="tx1"/>
                </a:solidFill>
              </a:rPr>
              <a:t/>
            </a:r>
            <a:br>
              <a:rPr lang="uk-UA" sz="2800" i="1" dirty="0" smtClean="0">
                <a:solidFill>
                  <a:schemeClr val="tx1"/>
                </a:solidFill>
              </a:rPr>
            </a:br>
            <a:endParaRPr lang="uk-UA" sz="28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7772400" cy="172819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Повторення вивченого про прикметник як частину мови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274496" cy="6610176"/>
          </a:xfrm>
        </p:spPr>
        <p:txBody>
          <a:bodyPr/>
          <a:lstStyle/>
          <a:p>
            <a:r>
              <a:rPr lang="uk-UA" dirty="0" smtClean="0"/>
              <a:t>калина</a:t>
            </a:r>
            <a:endParaRPr lang="uk-UA" dirty="0"/>
          </a:p>
        </p:txBody>
      </p:sp>
      <p:pic>
        <p:nvPicPr>
          <p:cNvPr id="1026" name="Picture 2" descr="C:\Users\admin\Desktop\75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533918" cy="345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7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912" y="960720"/>
            <a:ext cx="7604941" cy="49566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Самий спритніший, найбільш популярніший, </a:t>
            </a:r>
            <a:r>
              <a:rPr lang="uk-UA" dirty="0" err="1" smtClean="0"/>
              <a:t>маліший</a:t>
            </a:r>
            <a:r>
              <a:rPr lang="uk-UA" dirty="0" smtClean="0"/>
              <a:t>, </a:t>
            </a:r>
            <a:r>
              <a:rPr lang="uk-UA" dirty="0" err="1" smtClean="0"/>
              <a:t>тонкіший</a:t>
            </a:r>
            <a:r>
              <a:rPr lang="uk-UA" dirty="0" smtClean="0"/>
              <a:t>, найбільш сивий, </a:t>
            </a:r>
            <a:r>
              <a:rPr lang="uk-UA" dirty="0" err="1" smtClean="0"/>
              <a:t>гнідіший</a:t>
            </a:r>
            <a:r>
              <a:rPr lang="uk-UA" dirty="0" smtClean="0"/>
              <a:t>, </a:t>
            </a:r>
            <a:r>
              <a:rPr lang="uk-UA" dirty="0" err="1" smtClean="0"/>
              <a:t>найчорнявішенький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менш кращий, </a:t>
            </a:r>
            <a:r>
              <a:rPr lang="uk-UA" dirty="0" err="1" smtClean="0"/>
              <a:t>найдорощий</a:t>
            </a:r>
            <a:r>
              <a:rPr lang="uk-UA" dirty="0" smtClean="0"/>
              <a:t>, більш відомий, </a:t>
            </a:r>
            <a:r>
              <a:rPr lang="uk-UA" dirty="0" err="1" smtClean="0"/>
              <a:t>найолійніша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7500990" cy="5572163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Першою </a:t>
            </a:r>
            <a:r>
              <a:rPr lang="uk-UA" sz="3600" dirty="0" err="1" smtClean="0">
                <a:solidFill>
                  <a:srgbClr val="7030A0"/>
                </a:solidFill>
              </a:rPr>
              <a:t>прив</a:t>
            </a:r>
            <a:r>
              <a:rPr lang="en-US" sz="3600" dirty="0">
                <a:solidFill>
                  <a:srgbClr val="7030A0"/>
                </a:solidFill>
              </a:rPr>
              <a:t> ' </a:t>
            </a:r>
            <a:r>
              <a:rPr lang="uk-UA" sz="3600" dirty="0" err="1" smtClean="0">
                <a:solidFill>
                  <a:srgbClr val="7030A0"/>
                </a:solidFill>
              </a:rPr>
              <a:t>язували</a:t>
            </a:r>
            <a:r>
              <a:rPr lang="uk-UA" sz="3600" dirty="0" smtClean="0">
                <a:solidFill>
                  <a:srgbClr val="7030A0"/>
                </a:solidFill>
              </a:rPr>
              <a:t>  </a:t>
            </a:r>
            <a:r>
              <a:rPr lang="uk-UA" sz="3600" dirty="0" smtClean="0">
                <a:solidFill>
                  <a:srgbClr val="7030A0"/>
                </a:solidFill>
              </a:rPr>
              <a:t>стрічку</a:t>
            </a:r>
            <a:r>
              <a:rPr lang="uk-UA" sz="3600" dirty="0" smtClean="0">
                <a:solidFill>
                  <a:srgbClr val="7030A0"/>
                </a:solidFill>
              </a:rPr>
              <a:t>….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Вона </a:t>
            </a:r>
            <a:r>
              <a:rPr lang="uk-UA" sz="3600" dirty="0" smtClean="0">
                <a:solidFill>
                  <a:srgbClr val="7030A0"/>
                </a:solidFill>
              </a:rPr>
              <a:t>символізувала…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Обабіч </a:t>
            </a:r>
            <a:r>
              <a:rPr lang="uk-UA" sz="3600" dirty="0" smtClean="0">
                <a:solidFill>
                  <a:srgbClr val="7030A0"/>
                </a:solidFill>
              </a:rPr>
              <a:t>в</a:t>
            </a:r>
            <a:r>
              <a:rPr lang="en-US" sz="3600" dirty="0" smtClean="0">
                <a:solidFill>
                  <a:srgbClr val="7030A0"/>
                </a:solidFill>
              </a:rPr>
              <a:t>'</a:t>
            </a:r>
            <a:r>
              <a:rPr lang="uk-UA" sz="3600" dirty="0" err="1" smtClean="0">
                <a:solidFill>
                  <a:srgbClr val="7030A0"/>
                </a:solidFill>
              </a:rPr>
              <a:t>яжуть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дві …..Це ясне …</a:t>
            </a:r>
            <a:r>
              <a:rPr lang="uk-UA" sz="3600" dirty="0" err="1" smtClean="0">
                <a:solidFill>
                  <a:srgbClr val="7030A0"/>
                </a:solidFill>
              </a:rPr>
              <a:t>.За</a:t>
            </a:r>
            <a:r>
              <a:rPr lang="uk-UA" sz="3600" dirty="0" smtClean="0">
                <a:solidFill>
                  <a:srgbClr val="7030A0"/>
                </a:solidFill>
              </a:rPr>
              <a:t> ними йдуть ….- це …ПОТІМ …- ЦЕ небо І  вода……</a:t>
            </a:r>
            <a:r>
              <a:rPr lang="uk-UA" sz="3600" dirty="0" err="1" smtClean="0">
                <a:solidFill>
                  <a:srgbClr val="7030A0"/>
                </a:solidFill>
              </a:rPr>
              <a:t>.символізує</a:t>
            </a:r>
            <a:r>
              <a:rPr lang="uk-UA" sz="3600" dirty="0" smtClean="0">
                <a:solidFill>
                  <a:srgbClr val="7030A0"/>
                </a:solidFill>
              </a:rPr>
              <a:t> хліб. З другого боку…- це людський розум. По краях …вони символізують  чистоту душі.</a:t>
            </a:r>
            <a:br>
              <a:rPr lang="uk-UA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512" y="404664"/>
            <a:ext cx="6255488" cy="74350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err="1">
                <a:solidFill>
                  <a:srgbClr val="FF0000"/>
                </a:solidFill>
              </a:rPr>
              <a:t>С</a:t>
            </a:r>
            <a:r>
              <a:rPr lang="uk-UA" sz="3600" b="1" dirty="0" err="1" smtClean="0">
                <a:solidFill>
                  <a:srgbClr val="FF0000"/>
                </a:solidFill>
              </a:rPr>
              <a:t>енкан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Тема (</a:t>
            </a:r>
            <a:r>
              <a:rPr lang="ru-RU" sz="2800" b="1" dirty="0" err="1" smtClean="0">
                <a:solidFill>
                  <a:srgbClr val="7030A0"/>
                </a:solidFill>
              </a:rPr>
              <a:t>іменник</a:t>
            </a:r>
            <a:r>
              <a:rPr lang="ru-RU" sz="2800" b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2.     </a:t>
            </a:r>
            <a:r>
              <a:rPr lang="ru-RU" sz="2800" b="1" dirty="0" err="1" smtClean="0">
                <a:solidFill>
                  <a:srgbClr val="7030A0"/>
                </a:solidFill>
              </a:rPr>
              <a:t>Опис</a:t>
            </a:r>
            <a:r>
              <a:rPr lang="ru-RU" sz="2800" b="1" dirty="0" smtClean="0">
                <a:solidFill>
                  <a:srgbClr val="7030A0"/>
                </a:solidFill>
              </a:rPr>
              <a:t> (два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прикметники</a:t>
            </a:r>
            <a:r>
              <a:rPr lang="ru-RU" sz="2800" b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3.     </a:t>
            </a:r>
            <a:r>
              <a:rPr lang="ru-RU" sz="2800" b="1" dirty="0" err="1" smtClean="0">
                <a:solidFill>
                  <a:srgbClr val="7030A0"/>
                </a:solidFill>
              </a:rPr>
              <a:t>Дія</a:t>
            </a:r>
            <a:r>
              <a:rPr lang="ru-RU" sz="2800" b="1" dirty="0" smtClean="0">
                <a:solidFill>
                  <a:srgbClr val="7030A0"/>
                </a:solidFill>
              </a:rPr>
              <a:t> (три слова).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4.     </a:t>
            </a:r>
            <a:r>
              <a:rPr lang="ru-RU" sz="2800" b="1" dirty="0" err="1" smtClean="0">
                <a:solidFill>
                  <a:srgbClr val="7030A0"/>
                </a:solidFill>
              </a:rPr>
              <a:t>Ставлення</a:t>
            </a:r>
            <a:r>
              <a:rPr lang="ru-RU" sz="2800" b="1" dirty="0" smtClean="0">
                <a:solidFill>
                  <a:srgbClr val="7030A0"/>
                </a:solidFill>
              </a:rPr>
              <a:t> (фраза – </a:t>
            </a:r>
            <a:r>
              <a:rPr lang="ru-RU" sz="2800" b="1" dirty="0" err="1" smtClean="0">
                <a:solidFill>
                  <a:srgbClr val="7030A0"/>
                </a:solidFill>
              </a:rPr>
              <a:t>чотири</a:t>
            </a:r>
            <a:r>
              <a:rPr lang="ru-RU" sz="2800" b="1" dirty="0" smtClean="0">
                <a:solidFill>
                  <a:srgbClr val="7030A0"/>
                </a:solidFill>
              </a:rPr>
              <a:t> слова).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5.     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Перефразування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сутності</a:t>
            </a:r>
            <a:r>
              <a:rPr lang="ru-RU" sz="2800" b="1" smtClean="0">
                <a:solidFill>
                  <a:srgbClr val="7030A0"/>
                </a:solidFill>
              </a:rPr>
              <a:t> </a:t>
            </a:r>
            <a:endParaRPr lang="ru-RU" sz="2800" b="1" smtClean="0">
              <a:solidFill>
                <a:srgbClr val="7030A0"/>
              </a:solidFill>
            </a:endParaRPr>
          </a:p>
          <a:p>
            <a:r>
              <a:rPr lang="ru-RU" sz="2800" b="1" smtClean="0">
                <a:solidFill>
                  <a:srgbClr val="7030A0"/>
                </a:solidFill>
              </a:rPr>
              <a:t>( </a:t>
            </a:r>
            <a:r>
              <a:rPr lang="ru-RU" sz="2800" b="1" dirty="0" err="1" smtClean="0">
                <a:solidFill>
                  <a:srgbClr val="7030A0"/>
                </a:solidFill>
              </a:rPr>
              <a:t>одне</a:t>
            </a:r>
            <a:r>
              <a:rPr lang="ru-RU" sz="2800" b="1" dirty="0" smtClean="0">
                <a:solidFill>
                  <a:srgbClr val="7030A0"/>
                </a:solidFill>
              </a:rPr>
              <a:t> слово).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600" dirty="0">
                <a:solidFill>
                  <a:srgbClr val="7030A0"/>
                </a:solidFill>
              </a:rPr>
              <a:t>- </a:t>
            </a:r>
            <a:r>
              <a:rPr lang="uk-UA" sz="3600" i="1" dirty="0">
                <a:solidFill>
                  <a:srgbClr val="7030A0"/>
                </a:solidFill>
              </a:rPr>
              <a:t>Загальне </a:t>
            </a:r>
            <a:r>
              <a:rPr lang="uk-UA" sz="3600" i="1" dirty="0" smtClean="0">
                <a:solidFill>
                  <a:srgbClr val="7030A0"/>
                </a:solidFill>
              </a:rPr>
              <a:t>значення;</a:t>
            </a:r>
            <a:r>
              <a:rPr lang="uk-UA" sz="3600" i="1" dirty="0">
                <a:solidFill>
                  <a:srgbClr val="7030A0"/>
                </a:solidFill>
              </a:rPr>
              <a:t/>
            </a:r>
            <a:br>
              <a:rPr lang="uk-UA" sz="3600" i="1" dirty="0">
                <a:solidFill>
                  <a:srgbClr val="7030A0"/>
                </a:solidFill>
              </a:rPr>
            </a:br>
            <a:r>
              <a:rPr lang="uk-UA" sz="3600" i="1" dirty="0">
                <a:solidFill>
                  <a:srgbClr val="7030A0"/>
                </a:solidFill>
              </a:rPr>
              <a:t/>
            </a:r>
            <a:br>
              <a:rPr lang="uk-UA" sz="3600" i="1" dirty="0">
                <a:solidFill>
                  <a:srgbClr val="7030A0"/>
                </a:solidFill>
              </a:rPr>
            </a:br>
            <a:r>
              <a:rPr lang="uk-UA" sz="3600" i="1" dirty="0">
                <a:solidFill>
                  <a:srgbClr val="7030A0"/>
                </a:solidFill>
              </a:rPr>
              <a:t>- Морфологічні </a:t>
            </a:r>
            <a:r>
              <a:rPr lang="uk-UA" sz="3600" i="1" dirty="0" smtClean="0">
                <a:solidFill>
                  <a:srgbClr val="7030A0"/>
                </a:solidFill>
              </a:rPr>
              <a:t>ознаки;</a:t>
            </a:r>
            <a:r>
              <a:rPr lang="uk-UA" sz="3600" i="1" dirty="0">
                <a:solidFill>
                  <a:srgbClr val="7030A0"/>
                </a:solidFill>
              </a:rPr>
              <a:t/>
            </a:r>
            <a:br>
              <a:rPr lang="uk-UA" sz="3600" i="1" dirty="0">
                <a:solidFill>
                  <a:srgbClr val="7030A0"/>
                </a:solidFill>
              </a:rPr>
            </a:br>
            <a:r>
              <a:rPr lang="uk-UA" sz="3600" i="1" dirty="0">
                <a:solidFill>
                  <a:srgbClr val="7030A0"/>
                </a:solidFill>
              </a:rPr>
              <a:t/>
            </a:r>
            <a:br>
              <a:rPr lang="uk-UA" sz="3600" i="1" dirty="0">
                <a:solidFill>
                  <a:srgbClr val="7030A0"/>
                </a:solidFill>
              </a:rPr>
            </a:br>
            <a:r>
              <a:rPr lang="uk-UA" sz="3600" i="1" dirty="0">
                <a:solidFill>
                  <a:srgbClr val="7030A0"/>
                </a:solidFill>
              </a:rPr>
              <a:t>- </a:t>
            </a:r>
            <a:r>
              <a:rPr lang="uk-UA" sz="3600" i="1" dirty="0" smtClean="0">
                <a:solidFill>
                  <a:srgbClr val="7030A0"/>
                </a:solidFill>
              </a:rPr>
              <a:t>Синтаксичну  роль.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6255488" cy="1224136"/>
          </a:xfrm>
        </p:spPr>
        <p:txBody>
          <a:bodyPr/>
          <a:lstStyle/>
          <a:p>
            <a:pPr algn="l"/>
            <a:r>
              <a:rPr lang="uk-UA" sz="3600" b="1" dirty="0">
                <a:solidFill>
                  <a:srgbClr val="FF0000"/>
                </a:solidFill>
              </a:rPr>
              <a:t>Знати</a:t>
            </a:r>
            <a:r>
              <a:rPr lang="uk-UA" sz="3600" dirty="0">
                <a:solidFill>
                  <a:srgbClr val="FF0000"/>
                </a:solidFill>
              </a:rPr>
              <a:t>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76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1977479" cy="9779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Вміти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7429552" cy="2857520"/>
          </a:xfrm>
        </p:spPr>
        <p:txBody>
          <a:bodyPr/>
          <a:lstStyle/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ЗНАХОДИТИ прикметники в тексті,УТВОРЮВАТИ </a:t>
            </a:r>
            <a:r>
              <a:rPr lang="uk-UA" sz="3600" dirty="0">
                <a:solidFill>
                  <a:srgbClr val="7030A0"/>
                </a:solidFill>
              </a:rPr>
              <a:t>с</a:t>
            </a:r>
            <a:r>
              <a:rPr lang="uk-UA" sz="3600" dirty="0" smtClean="0">
                <a:solidFill>
                  <a:srgbClr val="7030A0"/>
                </a:solidFill>
              </a:rPr>
              <a:t>тупені порівняння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" y="612591"/>
            <a:ext cx="4438228" cy="22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980"/>
            <a:ext cx="3815951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" y="3717031"/>
            <a:ext cx="4200128" cy="28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7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69" y="548680"/>
            <a:ext cx="8229600" cy="862391"/>
          </a:xfrm>
        </p:spPr>
        <p:txBody>
          <a:bodyPr/>
          <a:lstStyle/>
          <a:p>
            <a:r>
              <a:rPr lang="uk-UA" dirty="0" smtClean="0"/>
              <a:t>Барвінок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497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95" y="260648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18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/>
          <a:lstStyle/>
          <a:p>
            <a:r>
              <a:rPr lang="uk-UA" dirty="0" smtClean="0"/>
              <a:t>Волошка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0720" cy="494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32" y="332656"/>
            <a:ext cx="8305800" cy="1143000"/>
          </a:xfrm>
        </p:spPr>
        <p:txBody>
          <a:bodyPr/>
          <a:lstStyle/>
          <a:p>
            <a:r>
              <a:rPr lang="uk-UA" dirty="0" smtClean="0"/>
              <a:t>Ромашка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2" y="1916832"/>
            <a:ext cx="69342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Мак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44023" cy="249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787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90" y="3976261"/>
            <a:ext cx="35895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6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uk-UA" dirty="0" smtClean="0"/>
              <a:t>Деревій   </a:t>
            </a:r>
            <a:endParaRPr lang="uk-UA" dirty="0"/>
          </a:p>
        </p:txBody>
      </p:sp>
      <p:pic>
        <p:nvPicPr>
          <p:cNvPr id="4" name="Picture 2" descr="C:\Users\admin\Desktop\Eristalis_arbustorum_-_Achillea_millefolium_-_Ke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7723188" cy="4730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6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50</Words>
  <Application>Microsoft Office PowerPoint</Application>
  <PresentationFormat>Екран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Изящная</vt:lpstr>
      <vt:lpstr>  </vt:lpstr>
      <vt:lpstr>- Загальне значення;  - Морфологічні ознаки;  - Синтаксичну  роль.</vt:lpstr>
      <vt:lpstr>ЗНАХОДИТИ прикметники в тексті,УТВОРЮВАТИ ступені порівняння  </vt:lpstr>
      <vt:lpstr>Презентація PowerPoint</vt:lpstr>
      <vt:lpstr>Барвінок</vt:lpstr>
      <vt:lpstr>Волошка</vt:lpstr>
      <vt:lpstr>Ромашка</vt:lpstr>
      <vt:lpstr>Мак</vt:lpstr>
      <vt:lpstr>Деревій   </vt:lpstr>
      <vt:lpstr>калина</vt:lpstr>
      <vt:lpstr>Самий спритніший, найбільш популярніший, маліший, тонкіший, найбільш сивий, гнідіший, найчорнявішенький, менш кращий, найдорощий, більш відомий, найолійніша</vt:lpstr>
      <vt:lpstr>Першою прив ' язували  стрічку…. Вона символізувала… Обабіч в'яжуть дві …..Це ясне ….За ними йдуть ….- це …ПОТІМ …- ЦЕ небо І  вода…….символізує хліб. З другого боку…- це людський розум. По краях …вони символізують  чистоту душі. </vt:lpstr>
      <vt:lpstr>Презентація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</dc:creator>
  <cp:lastModifiedBy>User</cp:lastModifiedBy>
  <cp:revision>27</cp:revision>
  <dcterms:created xsi:type="dcterms:W3CDTF">2017-02-27T17:31:09Z</dcterms:created>
  <dcterms:modified xsi:type="dcterms:W3CDTF">2022-01-27T10:10:28Z</dcterms:modified>
</cp:coreProperties>
</file>