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80" r:id="rId9"/>
    <p:sldId id="276" r:id="rId10"/>
    <p:sldId id="277" r:id="rId11"/>
    <p:sldId id="264" r:id="rId12"/>
    <p:sldId id="266" r:id="rId13"/>
    <p:sldId id="269" r:id="rId14"/>
    <p:sldId id="271" r:id="rId15"/>
    <p:sldId id="272" r:id="rId16"/>
    <p:sldId id="273" r:id="rId17"/>
    <p:sldId id="261" r:id="rId18"/>
    <p:sldId id="274" r:id="rId19"/>
    <p:sldId id="275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9B4020C-947E-4F2D-971F-F562EAEA4483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0FEDD2E-35D6-4AAD-9EA4-47853483D3B5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020C-947E-4F2D-971F-F562EAEA4483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DD2E-35D6-4AAD-9EA4-47853483D3B5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020C-947E-4F2D-971F-F562EAEA4483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DD2E-35D6-4AAD-9EA4-47853483D3B5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020C-947E-4F2D-971F-F562EAEA4483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DD2E-35D6-4AAD-9EA4-47853483D3B5}" type="slidenum">
              <a:rPr lang="ru-RU" smtClean="0"/>
              <a:t>‹№›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020C-947E-4F2D-971F-F562EAEA4483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DD2E-35D6-4AAD-9EA4-47853483D3B5}" type="slidenum">
              <a:rPr lang="ru-RU" smtClean="0"/>
              <a:t>‹№›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020C-947E-4F2D-971F-F562EAEA4483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DD2E-35D6-4AAD-9EA4-47853483D3B5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020C-947E-4F2D-971F-F562EAEA4483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DD2E-35D6-4AAD-9EA4-47853483D3B5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020C-947E-4F2D-971F-F562EAEA4483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DD2E-35D6-4AAD-9EA4-47853483D3B5}" type="slidenum">
              <a:rPr lang="ru-RU" smtClean="0"/>
              <a:t>‹№›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020C-947E-4F2D-971F-F562EAEA4483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DD2E-35D6-4AAD-9EA4-47853483D3B5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9B4020C-947E-4F2D-971F-F562EAEA4483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DD2E-35D6-4AAD-9EA4-47853483D3B5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9B4020C-947E-4F2D-971F-F562EAEA4483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0FEDD2E-35D6-4AAD-9EA4-47853483D3B5}" type="slidenum">
              <a:rPr lang="ru-RU" smtClean="0"/>
              <a:t>‹№›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9B4020C-947E-4F2D-971F-F562EAEA4483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0FEDD2E-35D6-4AAD-9EA4-47853483D3B5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800200"/>
          </a:xfrm>
          <a:scene3d>
            <a:camera prst="orthographicFront"/>
            <a:lightRig rig="sof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indent="447675"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МЕТОД  ПРОЄКТІВ 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 УРОКАХ  МАТЕМАТИКИ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320988"/>
            <a:ext cx="3816424" cy="172819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uk-UA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Підготувала </a:t>
            </a:r>
          </a:p>
          <a:p>
            <a:pPr algn="l"/>
            <a:r>
              <a:rPr lang="uk-UA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вчитель математики</a:t>
            </a:r>
          </a:p>
          <a:p>
            <a:pPr algn="l"/>
            <a:r>
              <a:rPr lang="uk-UA" b="1" i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Потуторського</a:t>
            </a:r>
            <a:r>
              <a:rPr lang="uk-UA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ліцею</a:t>
            </a:r>
          </a:p>
          <a:p>
            <a:pPr algn="l"/>
            <a:r>
              <a:rPr lang="uk-UA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Карпишин</a:t>
            </a:r>
            <a:r>
              <a:rPr lang="uk-UA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Г.О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DA3E8D-A8D4-4EFA-81E0-EB17B6C60D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1383">
            <a:off x="5638451" y="2808700"/>
            <a:ext cx="2761682" cy="3537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682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4525963"/>
          </a:xfrm>
        </p:spPr>
        <p:txBody>
          <a:bodyPr>
            <a:noAutofit/>
          </a:bodyPr>
          <a:lstStyle/>
          <a:p>
            <a:r>
              <a:rPr lang="uk-UA" sz="2000" b="1" dirty="0"/>
              <a:t>Головна мета сучасної освітньої діяльності – впровадження ефективних методичних засобів, технологій пошуку, навчання, виховання й самовдосконалення обдарованих дітей.</a:t>
            </a:r>
          </a:p>
          <a:p>
            <a:r>
              <a:rPr lang="uk-UA" sz="2000" b="1" dirty="0"/>
              <a:t>Обдарований учень потребує такого навчання, яке забезпечувало б розвиток творчого мислення, самостійності й активності в навчальній діяльності, уміння набувати нові для себе знання.</a:t>
            </a:r>
          </a:p>
          <a:p>
            <a:r>
              <a:rPr lang="uk-UA" sz="2000" b="1" dirty="0"/>
              <a:t>Застосування інформаційно-комунікаційних технологій у навчальному процесі на сучасному етапі стає життєвою потребою, оскільки ці технології (в тому числі і метод проектів) дозволяють збільшити обсяг теоретичного матеріалу, сприяють виконанню учнями індивідуальних завдань, упровадженню науково-дослідницької, пошукової, експериментальної, проектної діяльності, створюють умови для реалізації природних обдарувань особистості.</a:t>
            </a:r>
          </a:p>
          <a:p>
            <a:endParaRPr lang="uk-UA" sz="2000" b="1" dirty="0"/>
          </a:p>
          <a:p>
            <a:endParaRPr lang="uk-UA" sz="2000" b="1" dirty="0">
              <a:effectLst/>
            </a:endParaRPr>
          </a:p>
        </p:txBody>
      </p:sp>
      <p:sp>
        <p:nvSpPr>
          <p:cNvPr id="4" name="Заголовок 2"/>
          <p:cNvSpPr txBox="1"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prstGeom prst="rect">
            <a:avLst/>
          </a:prstGeom>
          <a:scene3d>
            <a:camera prst="orthographicFront"/>
            <a:lightRig rig="sof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dirty="0"/>
              <a:t>Метод </a:t>
            </a:r>
            <a:r>
              <a:rPr lang="uk-UA" dirty="0" err="1"/>
              <a:t>проєктів</a:t>
            </a:r>
            <a:r>
              <a:rPr lang="uk-UA" dirty="0"/>
              <a:t> і робота з обдарованими учнями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684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8311952" cy="4525963"/>
          </a:xfrm>
        </p:spPr>
        <p:txBody>
          <a:bodyPr/>
          <a:lstStyle/>
          <a:p>
            <a:pPr marL="109728" indent="0">
              <a:buNone/>
            </a:pPr>
            <a:r>
              <a:rPr lang="uk-UA" b="1" dirty="0">
                <a:latin typeface="Arial" pitchFamily="34" charset="0"/>
                <a:cs typeface="Arial" pitchFamily="34" charset="0"/>
              </a:rPr>
              <a:t>З учнів 8 класу заздалегідь були сформовані групи. Кожна група працювала над одним з </a:t>
            </a:r>
            <a:r>
              <a:rPr lang="uk-UA" b="1" dirty="0" err="1">
                <a:latin typeface="Arial" pitchFamily="34" charset="0"/>
                <a:cs typeface="Arial" pitchFamily="34" charset="0"/>
              </a:rPr>
              <a:t>проєктів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: 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r>
              <a:rPr lang="uk-UA" dirty="0"/>
              <a:t>«Теорема Фалеса. Середня лінія трикутника» </a:t>
            </a:r>
            <a:endParaRPr lang="ru-RU" dirty="0"/>
          </a:p>
          <a:p>
            <a:r>
              <a:rPr lang="uk-UA" dirty="0"/>
              <a:t>«Трапеція. Середня лінія трапеції» </a:t>
            </a:r>
            <a:endParaRPr lang="ru-RU" dirty="0"/>
          </a:p>
          <a:p>
            <a:r>
              <a:rPr lang="uk-UA" dirty="0"/>
              <a:t>«Вписані та центральні кути» </a:t>
            </a:r>
            <a:endParaRPr lang="ru-RU" dirty="0"/>
          </a:p>
          <a:p>
            <a:r>
              <a:rPr lang="uk-UA" dirty="0"/>
              <a:t>«Вписані й описані чотирикутники» 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rmAutofit/>
          </a:bodyPr>
          <a:lstStyle/>
          <a:p>
            <a:endParaRPr lang="ru-RU" dirty="0">
              <a:effectLst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611560" y="332656"/>
            <a:ext cx="8229600" cy="1143000"/>
          </a:xfrm>
          <a:prstGeom prst="rect">
            <a:avLst/>
          </a:prstGeom>
          <a:scene3d>
            <a:camera prst="orthographicFront"/>
            <a:lightRig rig="sof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fontScale="7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dirty="0">
                <a:effectLst/>
              </a:rPr>
              <a:t>Підсумковий урок з теми «Теорема Фалеса. Вписані та центральні кути»</a:t>
            </a:r>
            <a:endParaRPr lang="ru-RU" dirty="0"/>
          </a:p>
        </p:txBody>
      </p:sp>
      <p:pic>
        <p:nvPicPr>
          <p:cNvPr id="7" name="Рисунок 6" descr="https://encrypted-tbn2.gstatic.com/images?q=tbn:ANd9GcRSV01vETMgtqRV84mWxrKrvT93w8emFVdF1arZrjGrQRuRjH2e4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53136"/>
            <a:ext cx="2209800" cy="206692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64715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Учні отримали завдання: опрацювати свою тему (означення, малюнок, властивості, ознаки, використання). На уроці проводився захист </a:t>
            </a:r>
            <a:r>
              <a:rPr lang="uk-UA" dirty="0" err="1"/>
              <a:t>проєктів</a:t>
            </a:r>
            <a:r>
              <a:rPr lang="uk-UA" dirty="0"/>
              <a:t>.</a:t>
            </a:r>
            <a:endParaRPr lang="ru-RU" dirty="0"/>
          </a:p>
        </p:txBody>
      </p:sp>
      <p:sp>
        <p:nvSpPr>
          <p:cNvPr id="4" name="Заголовок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cene3d>
            <a:camera prst="orthographicFront"/>
            <a:lightRig rig="sof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dirty="0"/>
              <a:t>Метод </a:t>
            </a:r>
            <a:r>
              <a:rPr lang="uk-UA" dirty="0" err="1"/>
              <a:t>проєктів</a:t>
            </a:r>
            <a:r>
              <a:rPr lang="uk-UA" dirty="0"/>
              <a:t> на уроках математики</a:t>
            </a:r>
            <a:endParaRPr lang="ru-RU" dirty="0"/>
          </a:p>
        </p:txBody>
      </p:sp>
      <p:pic>
        <p:nvPicPr>
          <p:cNvPr id="6147" name="Picture 3" descr="C:\Documents and Settings\User\Мои документы\Карпишин Галина\Метод проектів\DSCN57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13612"/>
            <a:ext cx="4237732" cy="3177661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19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Мои документы\Карпишин Галина\Метод проектів\DSCN57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821620" cy="511621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cene3d>
            <a:camera prst="orthographicFront"/>
            <a:lightRig rig="sof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sz="3200" dirty="0">
                <a:effectLst/>
              </a:rPr>
              <a:t>Підсумковий урок з теми «Теорема Фалеса. Вписані та центральні кути»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9120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User\Мои документы\Карпишин Галина\Метод проектів\DSCN57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20" y="682749"/>
            <a:ext cx="8175812" cy="6130627"/>
          </a:xfrm>
          <a:prstGeom prst="rect">
            <a:avLst/>
          </a:prstGeom>
          <a:noFill/>
          <a:scene3d>
            <a:camera prst="obliqueBottomLef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84" y="116632"/>
            <a:ext cx="8460388" cy="1143000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/>
              <a:t>Захист </a:t>
            </a:r>
            <a:r>
              <a:rPr lang="uk-UA" dirty="0" err="1"/>
              <a:t>проєкту</a:t>
            </a:r>
            <a:r>
              <a:rPr lang="uk-UA" dirty="0"/>
              <a:t> </a:t>
            </a:r>
            <a:br>
              <a:rPr lang="uk-UA" dirty="0"/>
            </a:br>
            <a:r>
              <a:rPr lang="uk-UA" dirty="0"/>
              <a:t>«Вписані та центральні кути»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091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34975" y="116632"/>
            <a:ext cx="8229600" cy="1143000"/>
          </a:xfrm>
          <a:ln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1">
                <a:satMod val="3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uk-UA" dirty="0"/>
              <a:t>Захист </a:t>
            </a:r>
            <a:r>
              <a:rPr lang="uk-UA" dirty="0" err="1"/>
              <a:t>проєкту«Трапеція</a:t>
            </a:r>
            <a:r>
              <a:rPr lang="uk-UA" dirty="0"/>
              <a:t>. Середня лінія трапеції»</a:t>
            </a:r>
            <a:endParaRPr lang="ru-RU" dirty="0"/>
          </a:p>
        </p:txBody>
      </p:sp>
      <p:pic>
        <p:nvPicPr>
          <p:cNvPr id="7170" name="Picture 2" descr="C:\Documents and Settings\User\Мои документы\Карпишин Галина\Метод проектів\DSCN57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613996" cy="4959501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21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cene3d>
            <a:camera prst="orthographicFront"/>
            <a:lightRig rig="sof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dirty="0"/>
              <a:t>Учні виконують завдання після захисту </a:t>
            </a:r>
            <a:r>
              <a:rPr lang="uk-UA" dirty="0" err="1"/>
              <a:t>проєктів</a:t>
            </a:r>
            <a:endParaRPr lang="ru-RU" dirty="0"/>
          </a:p>
        </p:txBody>
      </p:sp>
      <p:pic>
        <p:nvPicPr>
          <p:cNvPr id="8194" name="Picture 2" descr="C:\Documents and Settings\User\Мои документы\Карпишин Галина\Метод проектів\DSCN57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754696" cy="5066022"/>
          </a:xfrm>
          <a:prstGeom prst="rect">
            <a:avLst/>
          </a:prstGeom>
          <a:noFill/>
          <a:scene3d>
            <a:camera prst="obliqueTopRigh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68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559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000" dirty="0"/>
              <a:t>1. Учні з цікавістю повторюють вивчений матеріал. </a:t>
            </a:r>
            <a:endParaRPr lang="ru-RU" sz="2000" dirty="0"/>
          </a:p>
          <a:p>
            <a:r>
              <a:rPr lang="uk-UA" sz="2000" dirty="0"/>
              <a:t>2. Під час роботи над проектами вони взнають багато нового, знайомляться з новими і цікавими відомостями. </a:t>
            </a:r>
            <a:endParaRPr lang="ru-RU" sz="2000" dirty="0"/>
          </a:p>
          <a:p>
            <a:r>
              <a:rPr lang="uk-UA" sz="2000" dirty="0"/>
              <a:t>3. Школярі вчаться працювати з додатковою літературою і займаються пошуком нової інформації в Інтернеті.</a:t>
            </a:r>
            <a:endParaRPr lang="ru-RU" sz="2000" dirty="0"/>
          </a:p>
          <a:p>
            <a:r>
              <a:rPr lang="uk-UA" sz="2000" dirty="0"/>
              <a:t> 4. Вчаться грамотно і естетично готувати презентацію проекту.</a:t>
            </a:r>
            <a:endParaRPr lang="ru-RU" sz="2000" dirty="0"/>
          </a:p>
          <a:p>
            <a:r>
              <a:rPr lang="uk-UA" sz="2000" dirty="0"/>
              <a:t> 5. Виховують в собі уміння слухати товаришів і оцінювати інші проекти (деякі з цих проектів виявилися глибшими і змістовнішими в порівнянні з їх власними), що важливо. </a:t>
            </a:r>
            <a:endParaRPr lang="ru-RU" sz="2000" dirty="0"/>
          </a:p>
          <a:p>
            <a:r>
              <a:rPr lang="uk-UA" sz="2000" dirty="0"/>
              <a:t>6. Розвивають інтерес до проектної діяльності, вміння працювати в колективі. </a:t>
            </a:r>
            <a:endParaRPr lang="ru-RU" sz="2000" dirty="0"/>
          </a:p>
          <a:p>
            <a:r>
              <a:rPr lang="uk-UA" sz="2000" dirty="0"/>
              <a:t>7. Формується вміння у дітей самостійно планувати свою діяльність. </a:t>
            </a:r>
            <a:endParaRPr lang="ru-RU" sz="2000" dirty="0"/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40768"/>
          </a:xfrm>
          <a:scene3d>
            <a:camera prst="orthographicFront"/>
            <a:lightRig rig="sof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indent="361950">
              <a:spcBef>
                <a:spcPts val="400"/>
              </a:spcBef>
            </a:pPr>
            <a:r>
              <a:rPr lang="uk-UA" sz="2800" dirty="0">
                <a:solidFill>
                  <a:prstClr val="black"/>
                </a:solidFill>
                <a:effectLst/>
              </a:rPr>
              <a:t>Представляючи на презентаціях учнівські </a:t>
            </a:r>
            <a:r>
              <a:rPr lang="uk-UA" sz="2800" dirty="0" err="1">
                <a:solidFill>
                  <a:prstClr val="black"/>
                </a:solidFill>
                <a:effectLst/>
              </a:rPr>
              <a:t>проєкти</a:t>
            </a:r>
            <a:r>
              <a:rPr lang="uk-UA" sz="2800" dirty="0">
                <a:solidFill>
                  <a:prstClr val="black"/>
                </a:solidFill>
                <a:effectLst/>
              </a:rPr>
              <a:t> під час підсумкового повторення, можна добитися виконання таких цілей: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2767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prstGeom prst="rect">
            <a:avLst/>
          </a:prstGeom>
          <a:scene3d>
            <a:camera prst="orthographicFront"/>
            <a:lightRig rig="sof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sz="2800" dirty="0"/>
              <a:t>За виконану роботу учням дякує методист районного відділу освіти Г.Г. </a:t>
            </a:r>
            <a:r>
              <a:rPr lang="uk-UA" sz="2800"/>
              <a:t>Рудковська</a:t>
            </a:r>
            <a:endParaRPr lang="ru-RU" sz="2800" dirty="0"/>
          </a:p>
        </p:txBody>
      </p:sp>
      <p:pic>
        <p:nvPicPr>
          <p:cNvPr id="9218" name="Picture 2" descr="C:\Documents and Settings\User\Мои документы\Карпишин Галина\Метод проектів\DSCN57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768752" cy="50765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19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prstGeom prst="rect">
            <a:avLst/>
          </a:prstGeom>
          <a:scene3d>
            <a:camera prst="orthographicFront"/>
            <a:lightRig rig="sof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sz="2800" dirty="0"/>
              <a:t>На уроці були присутні учителі математики шкіл Бережанського району</a:t>
            </a:r>
            <a:endParaRPr lang="ru-RU" sz="2800" dirty="0"/>
          </a:p>
        </p:txBody>
      </p:sp>
      <p:pic>
        <p:nvPicPr>
          <p:cNvPr id="10242" name="Picture 2" descr="C:\Documents and Settings\User\Мои документы\Карпишин Галина\Метод проектів\DSCN57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325964" cy="47435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36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sof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uk-UA" dirty="0"/>
              <a:t>Метод проектів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8229600" cy="2016225"/>
          </a:xfrm>
          <a:prstGeom prst="rect">
            <a:avLst/>
          </a:prstGeom>
          <a:ln/>
          <a:scene3d>
            <a:camera prst="perspectiveRigh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73673"/>
            <a:ext cx="2474913" cy="8540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cene3d>
            <a:camera prst="orthographicFront"/>
            <a:lightRig rig="sof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dirty="0"/>
              <a:t>Метод </a:t>
            </a:r>
            <a:r>
              <a:rPr lang="uk-UA" dirty="0" err="1"/>
              <a:t>проєктів</a:t>
            </a:r>
            <a:endParaRPr lang="ru-RU" dirty="0"/>
          </a:p>
        </p:txBody>
      </p:sp>
      <p:pic>
        <p:nvPicPr>
          <p:cNvPr id="9" name="Рисунок 8" descr="https://encrypted-tbn3.gstatic.com/images?q=tbn:ANd9GcSvi-H6Et4ySAb_gUTP0Mfzp3K8a_q63d0nnRH_vpn13DFwYKCt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21088"/>
            <a:ext cx="2152650" cy="2124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891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540568" y="404664"/>
            <a:ext cx="9289031" cy="5818651"/>
          </a:xfrm>
          <a:scene3d>
            <a:camera prst="perspectiveLeft"/>
            <a:lightRig rig="glow" dir="t">
              <a:rot lat="0" lon="0" rev="6360000"/>
            </a:lightRig>
          </a:scene3d>
          <a:sp3d contourW="1000" prstMaterial="flat">
            <a:bevelT w="95250" h="101600" prst="artDeco"/>
            <a:contourClr>
              <a:schemeClr val="accent1">
                <a:satMod val="30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4000" b="1" i="1" dirty="0" err="1">
                <a:latin typeface="Book Antiqua" pitchFamily="18" charset="0"/>
              </a:rPr>
              <a:t>Якщо</a:t>
            </a:r>
            <a:r>
              <a:rPr lang="ru-RU" sz="4000" b="1" i="1" dirty="0">
                <a:latin typeface="Book Antiqua" pitchFamily="18" charset="0"/>
              </a:rPr>
              <a:t> </a:t>
            </a:r>
            <a:r>
              <a:rPr lang="ru-RU" sz="4000" b="1" i="1" dirty="0" err="1">
                <a:latin typeface="Book Antiqua" pitchFamily="18" charset="0"/>
              </a:rPr>
              <a:t>запастися</a:t>
            </a:r>
            <a:r>
              <a:rPr lang="ru-RU" sz="4000" b="1" i="1" dirty="0">
                <a:latin typeface="Book Antiqua" pitchFamily="18" charset="0"/>
              </a:rPr>
              <a:t> </a:t>
            </a:r>
            <a:r>
              <a:rPr lang="ru-RU" sz="4000" b="1" i="1" dirty="0" err="1">
                <a:latin typeface="Book Antiqua" pitchFamily="18" charset="0"/>
              </a:rPr>
              <a:t>терпінням</a:t>
            </a:r>
            <a:r>
              <a:rPr lang="ru-RU" sz="4000" b="1" i="1" dirty="0">
                <a:latin typeface="Book Antiqua" pitchFamily="18" charset="0"/>
              </a:rPr>
              <a:t> і </a:t>
            </a:r>
            <a:r>
              <a:rPr lang="ru-RU" sz="4000" b="1" i="1" dirty="0" err="1">
                <a:latin typeface="Book Antiqua" pitchFamily="18" charset="0"/>
              </a:rPr>
              <a:t>виявити</a:t>
            </a:r>
            <a:r>
              <a:rPr lang="ru-RU" sz="4000" b="1" i="1" dirty="0">
                <a:latin typeface="Book Antiqua" pitchFamily="18" charset="0"/>
              </a:rPr>
              <a:t> </a:t>
            </a:r>
            <a:r>
              <a:rPr lang="ru-RU" sz="4000" b="1" i="1" dirty="0" err="1">
                <a:latin typeface="Book Antiqua" pitchFamily="18" charset="0"/>
              </a:rPr>
              <a:t>старання</a:t>
            </a:r>
            <a:r>
              <a:rPr lang="ru-RU" sz="4000" b="1" i="1" dirty="0">
                <a:latin typeface="Book Antiqua" pitchFamily="18" charset="0"/>
              </a:rPr>
              <a:t>, то </a:t>
            </a:r>
            <a:r>
              <a:rPr lang="ru-RU" sz="4000" b="1" i="1" dirty="0" err="1">
                <a:latin typeface="Book Antiqua" pitchFamily="18" charset="0"/>
              </a:rPr>
              <a:t>посіяні</a:t>
            </a:r>
            <a:r>
              <a:rPr lang="ru-RU" sz="4000" b="1" i="1" dirty="0">
                <a:latin typeface="Book Antiqua" pitchFamily="18" charset="0"/>
              </a:rPr>
              <a:t> </a:t>
            </a:r>
            <a:r>
              <a:rPr lang="ru-RU" sz="4000" b="1" i="1" dirty="0" err="1">
                <a:latin typeface="Book Antiqua" pitchFamily="18" charset="0"/>
              </a:rPr>
              <a:t>насіння</a:t>
            </a:r>
            <a:r>
              <a:rPr lang="ru-RU" sz="4000" b="1" i="1" dirty="0">
                <a:latin typeface="Book Antiqua" pitchFamily="18" charset="0"/>
              </a:rPr>
              <a:t> </a:t>
            </a:r>
            <a:r>
              <a:rPr lang="ru-RU" sz="4000" b="1" i="1" dirty="0" err="1">
                <a:latin typeface="Book Antiqua" pitchFamily="18" charset="0"/>
              </a:rPr>
              <a:t>знання</a:t>
            </a:r>
            <a:r>
              <a:rPr lang="ru-RU" sz="4000" b="1" i="1" dirty="0">
                <a:latin typeface="Book Antiqua" pitchFamily="18" charset="0"/>
              </a:rPr>
              <a:t> </a:t>
            </a:r>
            <a:r>
              <a:rPr lang="ru-RU" sz="4000" b="1" i="1" dirty="0" err="1">
                <a:latin typeface="Book Antiqua" pitchFamily="18" charset="0"/>
              </a:rPr>
              <a:t>неодмінно</a:t>
            </a:r>
            <a:r>
              <a:rPr lang="ru-RU" sz="4000" b="1" i="1" dirty="0">
                <a:latin typeface="Book Antiqua" pitchFamily="18" charset="0"/>
              </a:rPr>
              <a:t> </a:t>
            </a:r>
            <a:r>
              <a:rPr lang="ru-RU" sz="4000" b="1" i="1" dirty="0" err="1">
                <a:latin typeface="Book Antiqua" pitchFamily="18" charset="0"/>
              </a:rPr>
              <a:t>дадуть</a:t>
            </a:r>
            <a:r>
              <a:rPr lang="ru-RU" sz="4000" b="1" i="1" dirty="0">
                <a:latin typeface="Book Antiqua" pitchFamily="18" charset="0"/>
              </a:rPr>
              <a:t> </a:t>
            </a:r>
            <a:r>
              <a:rPr lang="ru-RU" sz="4000" b="1" i="1" dirty="0" err="1">
                <a:latin typeface="Book Antiqua" pitchFamily="18" charset="0"/>
              </a:rPr>
              <a:t>добрі</a:t>
            </a:r>
            <a:r>
              <a:rPr lang="ru-RU" sz="4000" b="1" i="1" dirty="0">
                <a:latin typeface="Book Antiqua" pitchFamily="18" charset="0"/>
              </a:rPr>
              <a:t> сходи.</a:t>
            </a:r>
          </a:p>
          <a:p>
            <a:pPr marL="109728" indent="0">
              <a:buNone/>
            </a:pPr>
            <a:r>
              <a:rPr lang="ru-RU" sz="4000" b="1" i="1" dirty="0" err="1">
                <a:latin typeface="Book Antiqua" pitchFamily="18" charset="0"/>
              </a:rPr>
              <a:t>Навчання</a:t>
            </a:r>
            <a:r>
              <a:rPr lang="ru-RU" sz="4000" b="1" i="1" dirty="0">
                <a:latin typeface="Book Antiqua" pitchFamily="18" charset="0"/>
              </a:rPr>
              <a:t> </a:t>
            </a:r>
            <a:r>
              <a:rPr lang="ru-RU" sz="4000" b="1" i="1" dirty="0" err="1">
                <a:latin typeface="Book Antiqua" pitchFamily="18" charset="0"/>
              </a:rPr>
              <a:t>корінь</a:t>
            </a:r>
            <a:r>
              <a:rPr lang="ru-RU" sz="4000" b="1" i="1" dirty="0">
                <a:latin typeface="Book Antiqua" pitchFamily="18" charset="0"/>
              </a:rPr>
              <a:t> </a:t>
            </a:r>
            <a:r>
              <a:rPr lang="ru-RU" sz="4000" b="1" i="1" dirty="0" err="1">
                <a:latin typeface="Book Antiqua" pitchFamily="18" charset="0"/>
              </a:rPr>
              <a:t>гіркий</a:t>
            </a:r>
            <a:r>
              <a:rPr lang="ru-RU" sz="4000" b="1" i="1" dirty="0">
                <a:latin typeface="Book Antiqua" pitchFamily="18" charset="0"/>
              </a:rPr>
              <a:t>, так </a:t>
            </a:r>
            <a:r>
              <a:rPr lang="ru-RU" sz="4000" b="1" i="1" dirty="0" err="1">
                <a:latin typeface="Book Antiqua" pitchFamily="18" charset="0"/>
              </a:rPr>
              <a:t>плід</a:t>
            </a:r>
            <a:r>
              <a:rPr lang="ru-RU" sz="4000" b="1" i="1" dirty="0">
                <a:latin typeface="Book Antiqua" pitchFamily="18" charset="0"/>
              </a:rPr>
              <a:t> </a:t>
            </a:r>
            <a:r>
              <a:rPr lang="ru-RU" sz="4000" b="1" i="1" dirty="0" err="1">
                <a:latin typeface="Book Antiqua" pitchFamily="18" charset="0"/>
              </a:rPr>
              <a:t>солодкий</a:t>
            </a:r>
            <a:r>
              <a:rPr lang="ru-RU" sz="4000" b="1" i="1" dirty="0">
                <a:latin typeface="Book Antiqua" pitchFamily="18" charset="0"/>
              </a:rPr>
              <a:t>.</a:t>
            </a:r>
          </a:p>
          <a:p>
            <a:pPr marL="109728" indent="0" algn="r">
              <a:buNone/>
            </a:pPr>
            <a:r>
              <a:rPr lang="ru-RU" sz="4000" b="1" i="1" dirty="0">
                <a:latin typeface="Book Antiqua" pitchFamily="18" charset="0"/>
              </a:rPr>
              <a:t>Леонардо да </a:t>
            </a:r>
            <a:r>
              <a:rPr lang="ru-RU" sz="4000" b="1" i="1" dirty="0" err="1">
                <a:latin typeface="Book Antiqua" pitchFamily="18" charset="0"/>
              </a:rPr>
              <a:t>Вінчі</a:t>
            </a:r>
            <a:endParaRPr lang="ru-RU" sz="4000" b="1" i="1" dirty="0">
              <a:latin typeface="Book Antiqua" pitchFamily="18" charset="0"/>
            </a:endParaRPr>
          </a:p>
          <a:p>
            <a:pPr marL="109728" indent="0">
              <a:buNone/>
            </a:pPr>
            <a:endParaRPr lang="ru-RU" i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1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844824"/>
            <a:ext cx="8579296" cy="3024335"/>
          </a:xfrm>
          <a:scene3d>
            <a:camera prst="perspectiveRigh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освітня</a:t>
            </a:r>
            <a:r>
              <a:rPr lang="ru-RU" b="1" dirty="0"/>
              <a:t> </a:t>
            </a:r>
            <a:r>
              <a:rPr lang="ru-RU" b="1" dirty="0" err="1"/>
              <a:t>технологія</a:t>
            </a:r>
            <a:r>
              <a:rPr lang="ru-RU" b="1" dirty="0"/>
              <a:t>, яка </a:t>
            </a:r>
            <a:r>
              <a:rPr lang="ru-RU" b="1" dirty="0" err="1"/>
              <a:t>спрямована</a:t>
            </a:r>
            <a:r>
              <a:rPr lang="ru-RU" b="1" dirty="0"/>
              <a:t> на </a:t>
            </a:r>
            <a:r>
              <a:rPr lang="ru-RU" b="1" dirty="0" err="1"/>
              <a:t>придбання</a:t>
            </a:r>
            <a:r>
              <a:rPr lang="ru-RU" b="1" dirty="0"/>
              <a:t> </a:t>
            </a:r>
            <a:r>
              <a:rPr lang="ru-RU" b="1" dirty="0" err="1"/>
              <a:t>учнями</a:t>
            </a:r>
            <a:r>
              <a:rPr lang="ru-RU" b="1" dirty="0"/>
              <a:t> </a:t>
            </a:r>
            <a:r>
              <a:rPr lang="ru-RU" b="1" dirty="0" err="1"/>
              <a:t>нових</a:t>
            </a:r>
            <a:r>
              <a:rPr lang="ru-RU" b="1" dirty="0"/>
              <a:t> </a:t>
            </a:r>
            <a:r>
              <a:rPr lang="ru-RU" b="1" dirty="0" err="1"/>
              <a:t>знань</a:t>
            </a:r>
            <a:r>
              <a:rPr lang="ru-RU" b="1" dirty="0"/>
              <a:t> у </a:t>
            </a:r>
            <a:r>
              <a:rPr lang="ru-RU" b="1" dirty="0" err="1"/>
              <a:t>тісному</a:t>
            </a:r>
            <a:r>
              <a:rPr lang="ru-RU" b="1" dirty="0"/>
              <a:t> </a:t>
            </a:r>
            <a:r>
              <a:rPr lang="ru-RU" b="1" dirty="0" err="1"/>
              <a:t>зв’язку</a:t>
            </a:r>
            <a:r>
              <a:rPr lang="ru-RU" b="1" dirty="0"/>
              <a:t> з реальною </a:t>
            </a:r>
            <a:r>
              <a:rPr lang="ru-RU" b="1" dirty="0" err="1"/>
              <a:t>життєвою</a:t>
            </a:r>
            <a:r>
              <a:rPr lang="ru-RU" b="1" dirty="0"/>
              <a:t> практикою, </a:t>
            </a:r>
            <a:r>
              <a:rPr lang="ru-RU" b="1" dirty="0" err="1"/>
              <a:t>формування</a:t>
            </a:r>
            <a:r>
              <a:rPr lang="ru-RU" b="1" dirty="0"/>
              <a:t> в них </a:t>
            </a:r>
            <a:r>
              <a:rPr lang="ru-RU" b="1" dirty="0" err="1"/>
              <a:t>специфічних</a:t>
            </a:r>
            <a:r>
              <a:rPr lang="ru-RU" b="1" dirty="0"/>
              <a:t> </a:t>
            </a:r>
            <a:r>
              <a:rPr lang="ru-RU" b="1" dirty="0" err="1"/>
              <a:t>вмінь</a:t>
            </a:r>
            <a:r>
              <a:rPr lang="ru-RU" b="1" dirty="0"/>
              <a:t> та </a:t>
            </a:r>
            <a:r>
              <a:rPr lang="ru-RU" b="1" dirty="0" err="1"/>
              <a:t>навичок</a:t>
            </a:r>
            <a:r>
              <a:rPr lang="ru-RU" b="1" dirty="0"/>
              <a:t> </a:t>
            </a:r>
            <a:r>
              <a:rPr lang="ru-RU" b="1" dirty="0" err="1"/>
              <a:t>завдяки</a:t>
            </a:r>
            <a:r>
              <a:rPr lang="ru-RU" b="1" dirty="0"/>
              <a:t> </a:t>
            </a:r>
            <a:r>
              <a:rPr lang="ru-RU" b="1" dirty="0" err="1"/>
              <a:t>системній</a:t>
            </a:r>
            <a:r>
              <a:rPr lang="ru-RU" b="1" dirty="0"/>
              <a:t> </a:t>
            </a:r>
            <a:r>
              <a:rPr lang="ru-RU" b="1" dirty="0" err="1"/>
              <a:t>організації</a:t>
            </a:r>
            <a:r>
              <a:rPr lang="ru-RU" b="1" dirty="0"/>
              <a:t> проблемно-</a:t>
            </a:r>
            <a:r>
              <a:rPr lang="ru-RU" b="1" dirty="0" err="1"/>
              <a:t>орієнтованого</a:t>
            </a:r>
            <a:r>
              <a:rPr lang="ru-RU" b="1" dirty="0"/>
              <a:t> </a:t>
            </a:r>
            <a:r>
              <a:rPr lang="ru-RU" b="1" dirty="0" err="1"/>
              <a:t>навчального</a:t>
            </a:r>
            <a:r>
              <a:rPr lang="ru-RU" b="1" dirty="0"/>
              <a:t> </a:t>
            </a:r>
            <a:r>
              <a:rPr lang="ru-RU" b="1" dirty="0" err="1"/>
              <a:t>пошуку</a:t>
            </a:r>
            <a:r>
              <a:rPr lang="ru-RU" b="1" dirty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4" name="Заголовок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cene3d>
            <a:camera prst="orthographicFront"/>
            <a:lightRig rig="sof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dirty="0"/>
              <a:t>Метод проектів -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86775"/>
            <a:ext cx="1882130" cy="203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cene3d>
            <a:camera prst="orthographicFront"/>
            <a:lightRig rig="sof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dirty="0"/>
              <a:t>Метод </a:t>
            </a:r>
            <a:r>
              <a:rPr lang="uk-UA" dirty="0" err="1"/>
              <a:t>проєктів</a:t>
            </a:r>
            <a:r>
              <a:rPr lang="uk-UA" dirty="0"/>
              <a:t> -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1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467951"/>
          </a:xfrm>
        </p:spPr>
        <p:txBody>
          <a:bodyPr>
            <a:noAutofit/>
          </a:bodyPr>
          <a:lstStyle/>
          <a:p>
            <a:pPr lvl="0"/>
            <a:r>
              <a:rPr lang="uk-UA" sz="2000" b="1" dirty="0"/>
              <a:t>підвищувати інтерес учнів до вивчення математики;</a:t>
            </a:r>
            <a:endParaRPr lang="ru-RU" sz="2000" b="1" dirty="0"/>
          </a:p>
          <a:p>
            <a:pPr lvl="0"/>
            <a:r>
              <a:rPr lang="uk-UA" sz="2000" b="1" dirty="0"/>
              <a:t>перевірити та закріпити на практиці теоретичні знання;</a:t>
            </a:r>
            <a:endParaRPr lang="ru-RU" sz="2000" b="1" dirty="0"/>
          </a:p>
          <a:p>
            <a:pPr lvl="0"/>
            <a:r>
              <a:rPr lang="uk-UA" sz="2000" b="1" dirty="0"/>
              <a:t>забезпечити продуктивний зв’язок теорії та практики у процесі навчання;</a:t>
            </a:r>
            <a:endParaRPr lang="ru-RU" sz="2000" b="1" dirty="0"/>
          </a:p>
          <a:p>
            <a:pPr lvl="0"/>
            <a:r>
              <a:rPr lang="uk-UA" sz="2000" b="1" dirty="0"/>
              <a:t>набути життєвого досвіду;</a:t>
            </a:r>
            <a:endParaRPr lang="ru-RU" sz="2000" b="1" dirty="0"/>
          </a:p>
          <a:p>
            <a:pPr lvl="0"/>
            <a:r>
              <a:rPr lang="uk-UA" sz="2000" b="1" dirty="0"/>
              <a:t>розвивати уміння  аналізувати, систематизувати, узагальнювати вивчений матеріал;</a:t>
            </a:r>
            <a:endParaRPr lang="ru-RU" sz="2000" b="1" dirty="0"/>
          </a:p>
          <a:p>
            <a:pPr lvl="0"/>
            <a:r>
              <a:rPr lang="uk-UA" sz="2000" b="1" dirty="0"/>
              <a:t>здійснювати організовану пошукову, дослідницьку діяльність на підставі спільної праці учнів;</a:t>
            </a:r>
            <a:endParaRPr lang="ru-RU" sz="2000" b="1" dirty="0"/>
          </a:p>
          <a:p>
            <a:pPr lvl="0"/>
            <a:r>
              <a:rPr lang="uk-UA" sz="2000" b="1" dirty="0"/>
              <a:t>навчити учнів самостійно працювати з додаткової літературою;</a:t>
            </a:r>
            <a:endParaRPr lang="ru-RU" sz="2000" b="1" dirty="0"/>
          </a:p>
          <a:p>
            <a:pPr lvl="0"/>
            <a:r>
              <a:rPr lang="uk-UA" sz="2000" b="1" dirty="0"/>
              <a:t>формувати уміння працювати над творчими завданнями; </a:t>
            </a:r>
            <a:endParaRPr lang="ru-RU" sz="2000" b="1" dirty="0"/>
          </a:p>
          <a:p>
            <a:pPr lvl="0"/>
            <a:r>
              <a:rPr lang="uk-UA" sz="2000" b="1" dirty="0"/>
              <a:t>формувати власну життєву позицію.</a:t>
            </a:r>
            <a:endParaRPr lang="ru-RU" sz="2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cene3d>
            <a:camera prst="orthographicFront"/>
            <a:lightRig rig="sof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dirty="0"/>
              <a:t>Метод </a:t>
            </a:r>
            <a:r>
              <a:rPr lang="uk-UA" dirty="0" err="1"/>
              <a:t>проєктів</a:t>
            </a:r>
            <a:r>
              <a:rPr lang="uk-UA" dirty="0"/>
              <a:t> дозволяє: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637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95736" y="1481328"/>
            <a:ext cx="6696744" cy="5044016"/>
          </a:xfrm>
        </p:spPr>
        <p:txBody>
          <a:bodyPr>
            <a:normAutofit/>
          </a:bodyPr>
          <a:lstStyle/>
          <a:p>
            <a:r>
              <a:rPr lang="ru-RU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Виконання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учнівських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проектів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– складна </a:t>
            </a:r>
            <a:r>
              <a:rPr lang="ru-RU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самостійна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діяльність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учнів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під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керівництвом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вчителя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</a:t>
            </a:r>
            <a:r>
              <a:rPr lang="ru-RU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Позиція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вчителя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під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час </a:t>
            </a:r>
            <a:r>
              <a:rPr lang="ru-RU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реалізації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методу </a:t>
            </a:r>
            <a:r>
              <a:rPr lang="ru-RU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проектів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на </a:t>
            </a:r>
            <a:r>
              <a:rPr lang="ru-RU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практиці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переходить </a:t>
            </a:r>
            <a:r>
              <a:rPr lang="ru-RU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від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носія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готових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знань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в </a:t>
            </a:r>
            <a:r>
              <a:rPr lang="ru-RU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організатора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пізнавальної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дослідницької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діяльності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своїх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учнів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Метод </a:t>
            </a:r>
            <a:r>
              <a:rPr lang="ru-RU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проектів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на </a:t>
            </a:r>
            <a:r>
              <a:rPr lang="ru-RU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сьогоднішній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день – один з </a:t>
            </a:r>
            <a:r>
              <a:rPr lang="ru-RU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найбільш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поширених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видів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дослідницької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роботи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школярів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Заголовок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cene3d>
            <a:camera prst="orthographicFront"/>
            <a:lightRig rig="sof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dirty="0"/>
              <a:t>Метод проектів</a:t>
            </a:r>
            <a:endParaRPr lang="ru-RU" dirty="0"/>
          </a:p>
        </p:txBody>
      </p:sp>
      <p:pic>
        <p:nvPicPr>
          <p:cNvPr id="5" name="Рисунок 4" descr="https://encrypted-tbn3.gstatic.com/images?q=tbn:ANd9GcTDo9PKavqG6WQf48qImEqAPnyiV5lpZdOvPCEZ0AFmt1qyWbu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2076450" cy="2200275"/>
          </a:xfrm>
          <a:prstGeom prst="rect">
            <a:avLst/>
          </a:prstGeom>
          <a:noFill/>
          <a:ln>
            <a:noFill/>
          </a:ln>
          <a:scene3d>
            <a:camera prst="perspectiveRigh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15005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589240"/>
          </a:xfrm>
        </p:spPr>
        <p:txBody>
          <a:bodyPr>
            <a:normAutofit fontScale="70000" lnSpcReduction="20000"/>
          </a:bodyPr>
          <a:lstStyle/>
          <a:p>
            <a:pPr marL="109538" lvl="0" indent="1147763">
              <a:buNone/>
            </a:pPr>
            <a:r>
              <a:rPr lang="uk-UA" b="1" dirty="0"/>
              <a:t>1. Підготовка.</a:t>
            </a:r>
            <a:endParaRPr lang="ru-RU" dirty="0"/>
          </a:p>
          <a:p>
            <a:r>
              <a:rPr lang="uk-UA" dirty="0"/>
              <a:t>Визначення теми, мети і завдань </a:t>
            </a:r>
            <a:r>
              <a:rPr lang="uk-UA" dirty="0" err="1"/>
              <a:t>проєкту</a:t>
            </a:r>
            <a:r>
              <a:rPr lang="uk-UA" dirty="0"/>
              <a:t>, об’єкта дослідження; обговорення методу проекту; одержання додаткової інформації; формування мікрогруп учнів, вибір лідера.</a:t>
            </a:r>
            <a:endParaRPr lang="ru-RU" dirty="0"/>
          </a:p>
          <a:p>
            <a:pPr marL="109728" indent="0">
              <a:buNone/>
            </a:pPr>
            <a:r>
              <a:rPr lang="uk-UA" dirty="0"/>
              <a:t>	</a:t>
            </a:r>
            <a:r>
              <a:rPr lang="uk-UA" b="1" dirty="0"/>
              <a:t>     2. Планування.</a:t>
            </a:r>
            <a:endParaRPr lang="ru-RU" dirty="0"/>
          </a:p>
          <a:p>
            <a:r>
              <a:rPr lang="uk-UA" dirty="0"/>
              <a:t>Визначення джерела інформації, способів збирання і аналізу інформації; формування уявлень про бажані результати ; встановлення форми звіту; розподіл завдань  між членами мікрогруп.</a:t>
            </a:r>
            <a:endParaRPr lang="ru-RU" dirty="0"/>
          </a:p>
          <a:p>
            <a:pPr marL="365125" lvl="0" indent="892175">
              <a:buNone/>
            </a:pPr>
            <a:r>
              <a:rPr lang="uk-UA" b="1" dirty="0"/>
              <a:t>3. Дослідження.</a:t>
            </a:r>
            <a:endParaRPr lang="ru-RU" dirty="0"/>
          </a:p>
          <a:p>
            <a:r>
              <a:rPr lang="uk-UA" dirty="0"/>
              <a:t>Збирання інформації, формування гіпотез; спостереження, визначення напрямів роботи, безпосередніх завдань.</a:t>
            </a:r>
            <a:endParaRPr lang="ru-RU" dirty="0"/>
          </a:p>
          <a:p>
            <a:pPr marL="365125" lvl="0" indent="892175">
              <a:buNone/>
            </a:pPr>
            <a:r>
              <a:rPr lang="uk-UA" b="1" dirty="0"/>
              <a:t>4. Результати. </a:t>
            </a:r>
            <a:endParaRPr lang="ru-RU" dirty="0"/>
          </a:p>
          <a:p>
            <a:r>
              <a:rPr lang="uk-UA" dirty="0"/>
              <a:t>Аналіз інформації, формулювання  висновків.</a:t>
            </a:r>
            <a:endParaRPr lang="ru-RU" dirty="0"/>
          </a:p>
          <a:p>
            <a:pPr marL="365125" lvl="0" indent="892175">
              <a:buNone/>
            </a:pPr>
            <a:r>
              <a:rPr lang="uk-UA" b="1" dirty="0"/>
              <a:t>5. Підбиття підсумків.</a:t>
            </a:r>
            <a:endParaRPr lang="ru-RU" dirty="0"/>
          </a:p>
          <a:p>
            <a:r>
              <a:rPr lang="uk-UA" dirty="0"/>
              <a:t>Вибір форми звіту, його підготовка; захист проекту учнями, колективне обговорення і самооцінка. Оцінка роботи учнів проекту і оцінка вчителя.</a:t>
            </a:r>
            <a:endParaRPr lang="ru-RU" dirty="0"/>
          </a:p>
          <a:p>
            <a:pPr marL="109728" indent="0">
              <a:buNone/>
            </a:pPr>
            <a:r>
              <a:rPr lang="uk-UA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4" name="Заголовок 2"/>
          <p:cNvSpPr txBox="1">
            <a:spLocks noGrp="1"/>
          </p:cNvSpPr>
          <p:nvPr>
            <p:ph type="title"/>
          </p:nvPr>
        </p:nvSpPr>
        <p:spPr>
          <a:xfrm>
            <a:off x="467544" y="22523"/>
            <a:ext cx="8229600" cy="1143000"/>
          </a:xfrm>
          <a:prstGeom prst="rect">
            <a:avLst/>
          </a:prstGeom>
          <a:scene3d>
            <a:camera prst="orthographicFront"/>
            <a:lightRig rig="sof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uk-UA" dirty="0"/>
              <a:t>План  роботи  над  </a:t>
            </a:r>
            <a:r>
              <a:rPr lang="uk-UA" dirty="0" err="1"/>
              <a:t>проєктом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365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83975"/>
          </a:xfrm>
        </p:spPr>
        <p:txBody>
          <a:bodyPr>
            <a:normAutofit/>
          </a:bodyPr>
          <a:lstStyle/>
          <a:p>
            <a:pPr marL="609600" lvl="0" indent="-609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uk-UA" sz="2300" b="1" i="1" kern="0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Дозволяє встановлювати інтеграційні зв'язки</a:t>
            </a:r>
            <a:r>
              <a:rPr lang="uk-UA" sz="2300" kern="0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uk-UA" sz="2300" kern="0" dirty="0">
                <a:solidFill>
                  <a:srgbClr val="000000"/>
                </a:solidFill>
                <a:latin typeface="Times New Roman"/>
              </a:rPr>
              <a:t>математики з іншими освітніми областями (фізика, хімія, біологія, інформатика, мистецтво), що забезпечує цілісність, істинність знань. </a:t>
            </a:r>
          </a:p>
          <a:p>
            <a:pPr marL="609600" lvl="0" indent="-609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uk-UA" sz="2300" kern="0" dirty="0">
                <a:solidFill>
                  <a:srgbClr val="000000"/>
                </a:solidFill>
                <a:latin typeface="Times New Roman"/>
              </a:rPr>
              <a:t>Надає </a:t>
            </a:r>
            <a:r>
              <a:rPr lang="uk-UA" sz="2300" b="1" i="1" kern="0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можливість багатофункціональної підготовки</a:t>
            </a:r>
            <a:r>
              <a:rPr lang="uk-UA" sz="2300" kern="0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uk-UA" sz="2300" kern="0" dirty="0">
                <a:solidFill>
                  <a:srgbClr val="000000"/>
                </a:solidFill>
                <a:latin typeface="Times New Roman"/>
              </a:rPr>
              <a:t>учнів в нових соціально-економічних умовах. </a:t>
            </a:r>
          </a:p>
          <a:p>
            <a:pPr marL="609600" lvl="0" indent="-609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uk-UA" sz="2300" kern="0" dirty="0">
                <a:solidFill>
                  <a:srgbClr val="000000"/>
                </a:solidFill>
                <a:latin typeface="Times New Roman"/>
              </a:rPr>
              <a:t>Забезпечує </a:t>
            </a:r>
            <a:r>
              <a:rPr lang="uk-UA" sz="2300" b="1" i="1" kern="0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активізацію процесу навчання на основі мотивації діяльності</a:t>
            </a:r>
            <a:r>
              <a:rPr lang="uk-UA" sz="2300" kern="0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, </a:t>
            </a:r>
            <a:r>
              <a:rPr lang="uk-UA" sz="2300" kern="0" dirty="0">
                <a:solidFill>
                  <a:srgbClr val="000000"/>
                </a:solidFill>
                <a:latin typeface="Times New Roman"/>
              </a:rPr>
              <a:t>поетапної організації праці, аналізу ходу практичних робіт, їх діагностики і методу виправлення недоліків, експертної оцінки виконаної роботи. </a:t>
            </a:r>
          </a:p>
          <a:p>
            <a:pPr marL="609600" lvl="0" indent="-609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uk-UA" sz="2300" kern="0" dirty="0">
                <a:solidFill>
                  <a:srgbClr val="000000"/>
                </a:solidFill>
                <a:latin typeface="Times New Roman"/>
              </a:rPr>
              <a:t>Забезпечує </a:t>
            </a:r>
            <a:r>
              <a:rPr lang="uk-UA" sz="2300" b="1" i="1" kern="0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формування соціально значущих якостей особи</a:t>
            </a:r>
            <a:r>
              <a:rPr lang="uk-UA" sz="2300" kern="0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. </a:t>
            </a:r>
          </a:p>
          <a:p>
            <a:pPr marL="609600" lvl="0" indent="-609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uk-UA" sz="2300" kern="0" dirty="0">
                <a:solidFill>
                  <a:srgbClr val="000000"/>
                </a:solidFill>
                <a:latin typeface="Times New Roman"/>
              </a:rPr>
              <a:t>Сприяє </a:t>
            </a:r>
            <a:r>
              <a:rPr lang="uk-UA" sz="2300" b="1" i="1" kern="0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реалізації диференційованого і індивідуального підходу</a:t>
            </a:r>
            <a:r>
              <a:rPr lang="uk-UA" sz="2300" kern="0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uk-UA" sz="2300" kern="0" dirty="0">
                <a:solidFill>
                  <a:srgbClr val="000000"/>
                </a:solidFill>
                <a:latin typeface="Times New Roman"/>
              </a:rPr>
              <a:t>в навчанні. </a:t>
            </a:r>
            <a:endParaRPr lang="ru-RU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605408" y="188640"/>
            <a:ext cx="8229600" cy="1143000"/>
          </a:xfrm>
          <a:prstGeom prst="rect">
            <a:avLst/>
          </a:prstGeom>
          <a:scene3d>
            <a:camera prst="orthographicFront"/>
            <a:lightRig rig="sof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fontScale="9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dirty="0"/>
              <a:t>Метод </a:t>
            </a:r>
            <a:r>
              <a:rPr lang="uk-UA" dirty="0" err="1"/>
              <a:t>проєктів</a:t>
            </a:r>
            <a:r>
              <a:rPr lang="uk-UA" dirty="0"/>
              <a:t> на уроках математики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502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3200" b="1" dirty="0">
                <a:solidFill>
                  <a:srgbClr val="0000FF"/>
                </a:solidFill>
              </a:rPr>
              <a:t>Модель організації методу </a:t>
            </a:r>
            <a:r>
              <a:rPr lang="uk-UA" sz="3200" b="1" dirty="0" err="1">
                <a:solidFill>
                  <a:srgbClr val="0000FF"/>
                </a:solidFill>
              </a:rPr>
              <a:t>проєктів</a:t>
            </a:r>
            <a:r>
              <a:rPr lang="uk-UA" sz="3200" b="1" dirty="0">
                <a:solidFill>
                  <a:srgbClr val="0000FF"/>
                </a:solidFill>
              </a:rPr>
              <a:t> на </a:t>
            </a:r>
            <a:r>
              <a:rPr lang="uk-UA" sz="3200" b="1" dirty="0" err="1">
                <a:solidFill>
                  <a:srgbClr val="0000FF"/>
                </a:solidFill>
              </a:rPr>
              <a:t>уроках</a:t>
            </a:r>
            <a:r>
              <a:rPr lang="uk-UA" sz="3200" b="1" dirty="0">
                <a:solidFill>
                  <a:srgbClr val="0000FF"/>
                </a:solidFill>
              </a:rPr>
              <a:t> математики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uk-UA" sz="3200" b="1" dirty="0">
                <a:solidFill>
                  <a:srgbClr val="0000FF"/>
                </a:solidFill>
              </a:rPr>
              <a:t>в рамках профільного навчання  </a:t>
            </a:r>
            <a:r>
              <a:rPr lang="uk-UA" sz="3200" dirty="0"/>
              <a:t> </a:t>
            </a:r>
            <a:endParaRPr lang="ru-RU" sz="3200" dirty="0"/>
          </a:p>
        </p:txBody>
      </p:sp>
      <p:grpSp>
        <p:nvGrpSpPr>
          <p:cNvPr id="22531" name="Group 4"/>
          <p:cNvGrpSpPr>
            <a:grpSpLocks/>
          </p:cNvGrpSpPr>
          <p:nvPr/>
        </p:nvGrpSpPr>
        <p:grpSpPr bwMode="auto">
          <a:xfrm>
            <a:off x="250825" y="1125538"/>
            <a:ext cx="8686800" cy="5505450"/>
            <a:chOff x="1854" y="1143"/>
            <a:chExt cx="13680" cy="8669"/>
          </a:xfrm>
        </p:grpSpPr>
        <p:sp>
          <p:nvSpPr>
            <p:cNvPr id="22533" name="_s1049"/>
            <p:cNvSpPr>
              <a:spLocks noChangeArrowheads="1"/>
            </p:cNvSpPr>
            <p:nvPr/>
          </p:nvSpPr>
          <p:spPr bwMode="auto">
            <a:xfrm>
              <a:off x="1854" y="1143"/>
              <a:ext cx="13680" cy="738"/>
            </a:xfrm>
            <a:prstGeom prst="bevel">
              <a:avLst>
                <a:gd name="adj" fmla="val 12500"/>
              </a:avLst>
            </a:prstGeom>
            <a:solidFill>
              <a:srgbClr val="B0B0C4">
                <a:alpha val="50195"/>
              </a:srgb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endParaRPr lang="uk-UA" sz="2000" b="1" dirty="0">
                <a:solidFill>
                  <a:srgbClr val="0000FF"/>
                </a:solidFill>
              </a:endParaRPr>
            </a:p>
            <a:p>
              <a:pPr algn="ctr"/>
              <a:r>
                <a:rPr lang="uk-UA" sz="2000" b="1" dirty="0">
                  <a:solidFill>
                    <a:srgbClr val="6600CC"/>
                  </a:solidFill>
                </a:rPr>
                <a:t>МЕТОД  ПРОЄКТІВ</a:t>
              </a:r>
              <a:endParaRPr lang="ru-RU" sz="2000" b="1" dirty="0">
                <a:solidFill>
                  <a:srgbClr val="6600CC"/>
                </a:solidFill>
              </a:endParaRPr>
            </a:p>
            <a:p>
              <a:pPr algn="ctr"/>
              <a:endParaRPr lang="ru-RU" dirty="0">
                <a:solidFill>
                  <a:srgbClr val="6600CC"/>
                </a:solidFill>
              </a:endParaRPr>
            </a:p>
          </p:txBody>
        </p:sp>
        <p:sp>
          <p:nvSpPr>
            <p:cNvPr id="22534" name="_s1093"/>
            <p:cNvSpPr>
              <a:spLocks noChangeArrowheads="1"/>
            </p:cNvSpPr>
            <p:nvPr/>
          </p:nvSpPr>
          <p:spPr bwMode="auto">
            <a:xfrm>
              <a:off x="1854" y="2061"/>
              <a:ext cx="5220" cy="1020"/>
            </a:xfrm>
            <a:prstGeom prst="bevel">
              <a:avLst>
                <a:gd name="adj" fmla="val 12500"/>
              </a:avLst>
            </a:prstGeom>
            <a:solidFill>
              <a:srgbClr val="CC99FF">
                <a:alpha val="50195"/>
              </a:srgb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uk-UA" sz="1700" b="1">
                  <a:solidFill>
                    <a:srgbClr val="FF0000"/>
                  </a:solidFill>
                </a:rPr>
                <a:t>Діяльність учителя</a:t>
              </a:r>
              <a:endParaRPr lang="ru-RU"/>
            </a:p>
          </p:txBody>
        </p:sp>
        <p:sp>
          <p:nvSpPr>
            <p:cNvPr id="22535" name="_s1102"/>
            <p:cNvSpPr>
              <a:spLocks noChangeArrowheads="1"/>
            </p:cNvSpPr>
            <p:nvPr/>
          </p:nvSpPr>
          <p:spPr bwMode="auto">
            <a:xfrm>
              <a:off x="10314" y="2061"/>
              <a:ext cx="5220" cy="1020"/>
            </a:xfrm>
            <a:prstGeom prst="bevel">
              <a:avLst>
                <a:gd name="adj" fmla="val 12500"/>
              </a:avLst>
            </a:prstGeom>
            <a:solidFill>
              <a:srgbClr val="CC99FF">
                <a:alpha val="50195"/>
              </a:srgb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uk-UA" sz="1700" b="1">
                  <a:solidFill>
                    <a:srgbClr val="FF0000"/>
                  </a:solidFill>
                </a:rPr>
                <a:t>Діяльність учнів</a:t>
              </a:r>
              <a:endParaRPr lang="ru-RU" sz="1700" b="1">
                <a:solidFill>
                  <a:srgbClr val="FF0000"/>
                </a:solidFill>
              </a:endParaRPr>
            </a:p>
            <a:p>
              <a:pPr algn="ctr"/>
              <a:endParaRPr lang="ru-RU"/>
            </a:p>
          </p:txBody>
        </p:sp>
        <p:sp>
          <p:nvSpPr>
            <p:cNvPr id="22536" name="_s1137"/>
            <p:cNvSpPr>
              <a:spLocks noChangeArrowheads="1"/>
            </p:cNvSpPr>
            <p:nvPr/>
          </p:nvSpPr>
          <p:spPr bwMode="auto">
            <a:xfrm>
              <a:off x="1854" y="3321"/>
              <a:ext cx="2520" cy="1260"/>
            </a:xfrm>
            <a:prstGeom prst="bevel">
              <a:avLst>
                <a:gd name="adj" fmla="val 12500"/>
              </a:avLst>
            </a:prstGeom>
            <a:solidFill>
              <a:srgbClr val="7AC0CE">
                <a:alpha val="50195"/>
              </a:srgb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uk-UA" sz="1400" b="1" i="1"/>
                <a:t>накопичення фактів</a:t>
              </a:r>
              <a:endParaRPr lang="ru-RU"/>
            </a:p>
          </p:txBody>
        </p:sp>
        <p:sp>
          <p:nvSpPr>
            <p:cNvPr id="22537" name="_s1138"/>
            <p:cNvSpPr>
              <a:spLocks noChangeArrowheads="1"/>
            </p:cNvSpPr>
            <p:nvPr/>
          </p:nvSpPr>
          <p:spPr bwMode="auto">
            <a:xfrm>
              <a:off x="4554" y="3321"/>
              <a:ext cx="2520" cy="1260"/>
            </a:xfrm>
            <a:prstGeom prst="bevel">
              <a:avLst>
                <a:gd name="adj" fmla="val 12500"/>
              </a:avLst>
            </a:prstGeom>
            <a:solidFill>
              <a:srgbClr val="7AC0CE">
                <a:alpha val="50195"/>
              </a:srgb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uk-UA" sz="1400" b="1" i="1"/>
                <a:t>висунення гіпотез</a:t>
              </a:r>
              <a:endParaRPr lang="ru-RU"/>
            </a:p>
          </p:txBody>
        </p:sp>
        <p:sp>
          <p:nvSpPr>
            <p:cNvPr id="22538" name="_s1139"/>
            <p:cNvSpPr>
              <a:spLocks noChangeArrowheads="1"/>
            </p:cNvSpPr>
            <p:nvPr/>
          </p:nvSpPr>
          <p:spPr bwMode="auto">
            <a:xfrm>
              <a:off x="1854" y="4761"/>
              <a:ext cx="2520" cy="1271"/>
            </a:xfrm>
            <a:prstGeom prst="bevel">
              <a:avLst>
                <a:gd name="adj" fmla="val 12500"/>
              </a:avLst>
            </a:prstGeom>
            <a:solidFill>
              <a:srgbClr val="7AC0CE">
                <a:alpha val="50195"/>
              </a:srgb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uk-UA" sz="1400" b="1" i="1"/>
                <a:t>актуалізація знань, вмінь</a:t>
              </a:r>
              <a:endParaRPr lang="ru-RU"/>
            </a:p>
          </p:txBody>
        </p:sp>
        <p:sp>
          <p:nvSpPr>
            <p:cNvPr id="22539" name="_s1142"/>
            <p:cNvSpPr>
              <a:spLocks noChangeArrowheads="1"/>
            </p:cNvSpPr>
            <p:nvPr/>
          </p:nvSpPr>
          <p:spPr bwMode="auto">
            <a:xfrm>
              <a:off x="4554" y="4761"/>
              <a:ext cx="2520" cy="1271"/>
            </a:xfrm>
            <a:prstGeom prst="bevel">
              <a:avLst>
                <a:gd name="adj" fmla="val 12500"/>
              </a:avLst>
            </a:prstGeom>
            <a:solidFill>
              <a:srgbClr val="7AC0CE">
                <a:alpha val="50195"/>
              </a:srgb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uk-UA" sz="1400" b="1" i="1"/>
                <a:t> збір фактичного матеріалу</a:t>
              </a:r>
              <a:endParaRPr lang="ru-RU"/>
            </a:p>
          </p:txBody>
        </p:sp>
        <p:sp>
          <p:nvSpPr>
            <p:cNvPr id="22540" name="_s1139"/>
            <p:cNvSpPr>
              <a:spLocks noChangeArrowheads="1"/>
            </p:cNvSpPr>
            <p:nvPr/>
          </p:nvSpPr>
          <p:spPr bwMode="auto">
            <a:xfrm>
              <a:off x="1854" y="6201"/>
              <a:ext cx="2520" cy="2160"/>
            </a:xfrm>
            <a:prstGeom prst="bevel">
              <a:avLst>
                <a:gd name="adj" fmla="val 12500"/>
              </a:avLst>
            </a:prstGeom>
            <a:solidFill>
              <a:srgbClr val="7AC0CE">
                <a:alpha val="50195"/>
              </a:srgb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endParaRPr lang="uk-UA" sz="1300" b="1" i="1"/>
            </a:p>
            <a:p>
              <a:pPr algn="ctr"/>
              <a:r>
                <a:rPr lang="uk-UA" sz="1300" b="1" i="1"/>
                <a:t>створення учбово-проблем-ної</a:t>
              </a:r>
              <a:r>
                <a:rPr lang="uk-UA" sz="1300"/>
                <a:t> </a:t>
              </a:r>
              <a:r>
                <a:rPr lang="uk-UA" sz="1400" b="1" i="1"/>
                <a:t>ситуації – мотивація задачі</a:t>
              </a:r>
              <a:endParaRPr lang="uk-UA" sz="1300"/>
            </a:p>
            <a:p>
              <a:pPr algn="ctr"/>
              <a:endParaRPr lang="ru-RU"/>
            </a:p>
          </p:txBody>
        </p:sp>
        <p:sp>
          <p:nvSpPr>
            <p:cNvPr id="22541" name="_s1139"/>
            <p:cNvSpPr>
              <a:spLocks noChangeArrowheads="1"/>
            </p:cNvSpPr>
            <p:nvPr/>
          </p:nvSpPr>
          <p:spPr bwMode="auto">
            <a:xfrm>
              <a:off x="1854" y="8541"/>
              <a:ext cx="2520" cy="1271"/>
            </a:xfrm>
            <a:prstGeom prst="bevel">
              <a:avLst>
                <a:gd name="adj" fmla="val 12500"/>
              </a:avLst>
            </a:prstGeom>
            <a:solidFill>
              <a:srgbClr val="7AC0CE">
                <a:alpha val="50195"/>
              </a:srgb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uk-UA" sz="1400" b="1" i="1"/>
                <a:t>постановка проблеми</a:t>
              </a:r>
              <a:endParaRPr lang="ru-RU"/>
            </a:p>
          </p:txBody>
        </p:sp>
        <p:sp>
          <p:nvSpPr>
            <p:cNvPr id="22542" name="_s1142"/>
            <p:cNvSpPr>
              <a:spLocks noChangeArrowheads="1"/>
            </p:cNvSpPr>
            <p:nvPr/>
          </p:nvSpPr>
          <p:spPr bwMode="auto">
            <a:xfrm>
              <a:off x="4554" y="6201"/>
              <a:ext cx="2520" cy="2160"/>
            </a:xfrm>
            <a:prstGeom prst="bevel">
              <a:avLst>
                <a:gd name="adj" fmla="val 12500"/>
              </a:avLst>
            </a:prstGeom>
            <a:solidFill>
              <a:srgbClr val="7AC0CE">
                <a:alpha val="50195"/>
              </a:srgb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uk-UA" sz="1400" b="1" i="1"/>
                <a:t>системати-зація і аналіз отриманого матеріалу</a:t>
              </a:r>
              <a:endParaRPr lang="ru-RU"/>
            </a:p>
          </p:txBody>
        </p:sp>
        <p:sp>
          <p:nvSpPr>
            <p:cNvPr id="22543" name="_s1142"/>
            <p:cNvSpPr>
              <a:spLocks noChangeArrowheads="1"/>
            </p:cNvSpPr>
            <p:nvPr/>
          </p:nvSpPr>
          <p:spPr bwMode="auto">
            <a:xfrm>
              <a:off x="4554" y="8541"/>
              <a:ext cx="2520" cy="1271"/>
            </a:xfrm>
            <a:prstGeom prst="bevel">
              <a:avLst>
                <a:gd name="adj" fmla="val 12500"/>
              </a:avLst>
            </a:prstGeom>
            <a:solidFill>
              <a:srgbClr val="7AC0CE">
                <a:alpha val="50195"/>
              </a:srgb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uk-UA" sz="1400" b="1" i="1"/>
                <a:t>збір фактичного матеріалу</a:t>
              </a:r>
              <a:endParaRPr lang="ru-RU"/>
            </a:p>
          </p:txBody>
        </p:sp>
        <p:sp>
          <p:nvSpPr>
            <p:cNvPr id="22544" name="_s1138"/>
            <p:cNvSpPr>
              <a:spLocks noChangeArrowheads="1"/>
            </p:cNvSpPr>
            <p:nvPr/>
          </p:nvSpPr>
          <p:spPr bwMode="auto">
            <a:xfrm>
              <a:off x="7434" y="3321"/>
              <a:ext cx="2520" cy="1260"/>
            </a:xfrm>
            <a:prstGeom prst="bevel">
              <a:avLst>
                <a:gd name="adj" fmla="val 12500"/>
              </a:avLst>
            </a:prstGeom>
            <a:solidFill>
              <a:srgbClr val="7AC0CE">
                <a:alpha val="50195"/>
              </a:srgb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endParaRPr lang="uk-UA" sz="1400" b="1" i="1" dirty="0"/>
            </a:p>
            <a:p>
              <a:pPr algn="ctr"/>
              <a:r>
                <a:rPr lang="uk-UA" sz="1400" b="1" i="1" dirty="0"/>
                <a:t>перевірка істинності доведень</a:t>
              </a:r>
            </a:p>
            <a:p>
              <a:pPr algn="ctr"/>
              <a:endParaRPr lang="ru-RU" dirty="0"/>
            </a:p>
          </p:txBody>
        </p:sp>
        <p:sp>
          <p:nvSpPr>
            <p:cNvPr id="22545" name="_s1138"/>
            <p:cNvSpPr>
              <a:spLocks noChangeArrowheads="1"/>
            </p:cNvSpPr>
            <p:nvPr/>
          </p:nvSpPr>
          <p:spPr bwMode="auto">
            <a:xfrm>
              <a:off x="7434" y="4761"/>
              <a:ext cx="2520" cy="1260"/>
            </a:xfrm>
            <a:prstGeom prst="bevel">
              <a:avLst>
                <a:gd name="adj" fmla="val 12500"/>
              </a:avLst>
            </a:prstGeom>
            <a:solidFill>
              <a:srgbClr val="7AC0CE">
                <a:alpha val="50195"/>
              </a:srgb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endParaRPr lang="uk-UA" sz="1400" b="1" i="1"/>
            </a:p>
            <a:p>
              <a:pPr algn="ctr"/>
              <a:r>
                <a:rPr lang="uk-UA" sz="1400" b="1" i="1"/>
                <a:t>перевірка</a:t>
              </a:r>
            </a:p>
            <a:p>
              <a:pPr algn="ctr"/>
              <a:r>
                <a:rPr lang="uk-UA" sz="1400" b="1" i="1"/>
                <a:t> гіпотез</a:t>
              </a:r>
            </a:p>
            <a:p>
              <a:pPr algn="ctr"/>
              <a:endParaRPr lang="ru-RU"/>
            </a:p>
          </p:txBody>
        </p:sp>
        <p:sp>
          <p:nvSpPr>
            <p:cNvPr id="22546" name="_s1142"/>
            <p:cNvSpPr>
              <a:spLocks noChangeArrowheads="1"/>
            </p:cNvSpPr>
            <p:nvPr/>
          </p:nvSpPr>
          <p:spPr bwMode="auto">
            <a:xfrm>
              <a:off x="7434" y="6201"/>
              <a:ext cx="2520" cy="2160"/>
            </a:xfrm>
            <a:prstGeom prst="bevel">
              <a:avLst>
                <a:gd name="adj" fmla="val 12500"/>
              </a:avLst>
            </a:prstGeom>
            <a:solidFill>
              <a:srgbClr val="7AC0CE">
                <a:alpha val="50195"/>
              </a:srgb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endParaRPr lang="uk-UA" sz="1400" b="1" i="1"/>
            </a:p>
            <a:p>
              <a:pPr algn="ctr"/>
              <a:r>
                <a:rPr lang="uk-UA" sz="1400" b="1" i="1"/>
                <a:t>доведення або спростування гіпотез</a:t>
              </a:r>
            </a:p>
            <a:p>
              <a:pPr algn="ctr"/>
              <a:endParaRPr lang="ru-RU"/>
            </a:p>
          </p:txBody>
        </p:sp>
        <p:sp>
          <p:nvSpPr>
            <p:cNvPr id="22547" name="_s1137"/>
            <p:cNvSpPr>
              <a:spLocks noChangeArrowheads="1"/>
            </p:cNvSpPr>
            <p:nvPr/>
          </p:nvSpPr>
          <p:spPr bwMode="auto">
            <a:xfrm>
              <a:off x="10314" y="3321"/>
              <a:ext cx="2520" cy="1260"/>
            </a:xfrm>
            <a:prstGeom prst="bevel">
              <a:avLst>
                <a:gd name="adj" fmla="val 12500"/>
              </a:avLst>
            </a:prstGeom>
            <a:solidFill>
              <a:srgbClr val="7AC0CE">
                <a:alpha val="50195"/>
              </a:srgb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endParaRPr lang="uk-UA" sz="1400" b="1" i="1"/>
            </a:p>
            <a:p>
              <a:pPr algn="ctr"/>
              <a:r>
                <a:rPr lang="uk-UA" sz="1400" b="1" i="1"/>
                <a:t>побудова теорії (продукту проекту)</a:t>
              </a:r>
            </a:p>
            <a:p>
              <a:pPr algn="ctr"/>
              <a:endParaRPr lang="ru-RU"/>
            </a:p>
          </p:txBody>
        </p:sp>
        <p:sp>
          <p:nvSpPr>
            <p:cNvPr id="22548" name="_s1139"/>
            <p:cNvSpPr>
              <a:spLocks noChangeArrowheads="1"/>
            </p:cNvSpPr>
            <p:nvPr/>
          </p:nvSpPr>
          <p:spPr bwMode="auto">
            <a:xfrm>
              <a:off x="10314" y="4761"/>
              <a:ext cx="2520" cy="1271"/>
            </a:xfrm>
            <a:prstGeom prst="bevel">
              <a:avLst>
                <a:gd name="adj" fmla="val 12500"/>
              </a:avLst>
            </a:prstGeom>
            <a:solidFill>
              <a:srgbClr val="7AC0CE">
                <a:alpha val="50195"/>
              </a:srgb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endParaRPr lang="uk-UA" sz="1400" b="1" i="1"/>
            </a:p>
            <a:p>
              <a:pPr algn="ctr"/>
              <a:r>
                <a:rPr lang="uk-UA" sz="1400" b="1" i="1"/>
                <a:t>побудова висновків, заключень</a:t>
              </a:r>
            </a:p>
            <a:p>
              <a:pPr algn="ctr"/>
              <a:endParaRPr lang="ru-RU"/>
            </a:p>
          </p:txBody>
        </p:sp>
        <p:sp>
          <p:nvSpPr>
            <p:cNvPr id="22549" name="_s1139"/>
            <p:cNvSpPr>
              <a:spLocks noChangeArrowheads="1"/>
            </p:cNvSpPr>
            <p:nvPr/>
          </p:nvSpPr>
          <p:spPr bwMode="auto">
            <a:xfrm>
              <a:off x="10314" y="6201"/>
              <a:ext cx="2520" cy="2160"/>
            </a:xfrm>
            <a:prstGeom prst="bevel">
              <a:avLst>
                <a:gd name="adj" fmla="val 12500"/>
              </a:avLst>
            </a:prstGeom>
            <a:solidFill>
              <a:srgbClr val="7AC0CE">
                <a:alpha val="50195"/>
              </a:srgb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endParaRPr lang="uk-UA" sz="1400" b="1" i="1"/>
            </a:p>
            <a:p>
              <a:pPr algn="ctr"/>
              <a:r>
                <a:rPr lang="uk-UA" sz="1400" b="1" i="1"/>
                <a:t>підготовка до презентації отриманих результатів</a:t>
              </a:r>
            </a:p>
            <a:p>
              <a:pPr algn="ctr"/>
              <a:endParaRPr lang="ru-RU"/>
            </a:p>
          </p:txBody>
        </p:sp>
        <p:sp>
          <p:nvSpPr>
            <p:cNvPr id="22550" name="_s1137"/>
            <p:cNvSpPr>
              <a:spLocks noChangeArrowheads="1"/>
            </p:cNvSpPr>
            <p:nvPr/>
          </p:nvSpPr>
          <p:spPr bwMode="auto">
            <a:xfrm>
              <a:off x="13014" y="3321"/>
              <a:ext cx="2520" cy="1260"/>
            </a:xfrm>
            <a:prstGeom prst="bevel">
              <a:avLst>
                <a:gd name="adj" fmla="val 12500"/>
              </a:avLst>
            </a:prstGeom>
            <a:solidFill>
              <a:srgbClr val="7AC0CE">
                <a:alpha val="50195"/>
              </a:srgb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endParaRPr lang="uk-UA" sz="1400" b="1" i="1"/>
            </a:p>
            <a:p>
              <a:pPr algn="ctr"/>
              <a:r>
                <a:rPr lang="uk-UA" sz="1400" b="1" i="1"/>
                <a:t>вихід </a:t>
              </a:r>
            </a:p>
            <a:p>
              <a:pPr algn="ctr"/>
              <a:r>
                <a:rPr lang="uk-UA" sz="1400" b="1" i="1"/>
                <a:t>в практику</a:t>
              </a:r>
            </a:p>
            <a:p>
              <a:pPr algn="ctr"/>
              <a:endParaRPr lang="ru-RU"/>
            </a:p>
          </p:txBody>
        </p:sp>
        <p:sp>
          <p:nvSpPr>
            <p:cNvPr id="22551" name="_s1139"/>
            <p:cNvSpPr>
              <a:spLocks noChangeArrowheads="1"/>
            </p:cNvSpPr>
            <p:nvPr/>
          </p:nvSpPr>
          <p:spPr bwMode="auto">
            <a:xfrm>
              <a:off x="13014" y="4761"/>
              <a:ext cx="2520" cy="1271"/>
            </a:xfrm>
            <a:prstGeom prst="bevel">
              <a:avLst>
                <a:gd name="adj" fmla="val 12500"/>
              </a:avLst>
            </a:prstGeom>
            <a:solidFill>
              <a:srgbClr val="7AC0CE">
                <a:alpha val="50195"/>
              </a:srgb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endParaRPr lang="uk-UA" sz="1400" b="1" i="1"/>
            </a:p>
            <a:p>
              <a:pPr algn="ctr"/>
              <a:r>
                <a:rPr lang="uk-UA" sz="1400" b="1" i="1"/>
                <a:t>презентація проекту</a:t>
              </a:r>
            </a:p>
            <a:p>
              <a:pPr algn="ctr"/>
              <a:endParaRPr lang="ru-RU"/>
            </a:p>
          </p:txBody>
        </p:sp>
        <p:sp>
          <p:nvSpPr>
            <p:cNvPr id="22552" name="_s1139"/>
            <p:cNvSpPr>
              <a:spLocks noChangeArrowheads="1"/>
            </p:cNvSpPr>
            <p:nvPr/>
          </p:nvSpPr>
          <p:spPr bwMode="auto">
            <a:xfrm>
              <a:off x="13014" y="6201"/>
              <a:ext cx="2520" cy="2160"/>
            </a:xfrm>
            <a:prstGeom prst="bevel">
              <a:avLst>
                <a:gd name="adj" fmla="val 12500"/>
              </a:avLst>
            </a:prstGeom>
            <a:solidFill>
              <a:srgbClr val="7AC0CE">
                <a:alpha val="50195"/>
              </a:srgb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endParaRPr lang="uk-UA" sz="1400" b="1" i="1"/>
            </a:p>
            <a:p>
              <a:pPr algn="ctr"/>
              <a:r>
                <a:rPr lang="uk-UA" sz="1400" b="1" i="1"/>
                <a:t>розв</a:t>
              </a:r>
              <a:r>
                <a:rPr lang="en-US" sz="1400" b="1" i="1"/>
                <a:t>’</a:t>
              </a:r>
              <a:r>
                <a:rPr lang="uk-UA" sz="1400" b="1" i="1"/>
                <a:t>язання практичних задач</a:t>
              </a:r>
            </a:p>
            <a:p>
              <a:pPr algn="ctr"/>
              <a:endParaRPr lang="ru-RU"/>
            </a:p>
          </p:txBody>
        </p:sp>
        <p:sp>
          <p:nvSpPr>
            <p:cNvPr id="22553" name="_s1139"/>
            <p:cNvSpPr>
              <a:spLocks noChangeArrowheads="1"/>
            </p:cNvSpPr>
            <p:nvPr/>
          </p:nvSpPr>
          <p:spPr bwMode="auto">
            <a:xfrm>
              <a:off x="13014" y="8541"/>
              <a:ext cx="2520" cy="1271"/>
            </a:xfrm>
            <a:prstGeom prst="bevel">
              <a:avLst>
                <a:gd name="adj" fmla="val 12500"/>
              </a:avLst>
            </a:prstGeom>
            <a:solidFill>
              <a:srgbClr val="7AC0CE">
                <a:alpha val="50195"/>
              </a:srgb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endParaRPr lang="uk-UA" sz="1400" b="1" i="1"/>
            </a:p>
            <a:p>
              <a:pPr algn="ctr"/>
              <a:r>
                <a:rPr lang="uk-UA" sz="1400" b="1" i="1"/>
                <a:t>рефлексія</a:t>
              </a:r>
            </a:p>
            <a:p>
              <a:pPr algn="ctr"/>
              <a:endParaRPr lang="ru-RU"/>
            </a:p>
          </p:txBody>
        </p:sp>
        <p:sp>
          <p:nvSpPr>
            <p:cNvPr id="22554" name="Line 26"/>
            <p:cNvSpPr>
              <a:spLocks noChangeShapeType="1"/>
            </p:cNvSpPr>
            <p:nvPr/>
          </p:nvSpPr>
          <p:spPr bwMode="auto">
            <a:xfrm>
              <a:off x="3114" y="1881"/>
              <a:ext cx="0" cy="1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55" name="Line 27"/>
            <p:cNvSpPr>
              <a:spLocks noChangeShapeType="1"/>
            </p:cNvSpPr>
            <p:nvPr/>
          </p:nvSpPr>
          <p:spPr bwMode="auto">
            <a:xfrm>
              <a:off x="14994" y="1881"/>
              <a:ext cx="0" cy="1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56" name="Line 28"/>
            <p:cNvSpPr>
              <a:spLocks noChangeShapeType="1"/>
            </p:cNvSpPr>
            <p:nvPr/>
          </p:nvSpPr>
          <p:spPr bwMode="auto">
            <a:xfrm>
              <a:off x="7074" y="2961"/>
              <a:ext cx="32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57" name="Line 29"/>
            <p:cNvSpPr>
              <a:spLocks noChangeShapeType="1"/>
            </p:cNvSpPr>
            <p:nvPr/>
          </p:nvSpPr>
          <p:spPr bwMode="auto">
            <a:xfrm>
              <a:off x="8694" y="2961"/>
              <a:ext cx="0" cy="1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58" name="Line 30"/>
            <p:cNvSpPr>
              <a:spLocks noChangeShapeType="1"/>
            </p:cNvSpPr>
            <p:nvPr/>
          </p:nvSpPr>
          <p:spPr bwMode="auto">
            <a:xfrm>
              <a:off x="1854" y="3141"/>
              <a:ext cx="1368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59" name="Line 31"/>
            <p:cNvSpPr>
              <a:spLocks noChangeShapeType="1"/>
            </p:cNvSpPr>
            <p:nvPr/>
          </p:nvSpPr>
          <p:spPr bwMode="auto">
            <a:xfrm>
              <a:off x="1854" y="3141"/>
              <a:ext cx="0" cy="1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0" name="Line 32"/>
            <p:cNvSpPr>
              <a:spLocks noChangeShapeType="1"/>
            </p:cNvSpPr>
            <p:nvPr/>
          </p:nvSpPr>
          <p:spPr bwMode="auto">
            <a:xfrm>
              <a:off x="15534" y="3141"/>
              <a:ext cx="0" cy="1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1" name="Line 33"/>
            <p:cNvSpPr>
              <a:spLocks noChangeShapeType="1"/>
            </p:cNvSpPr>
            <p:nvPr/>
          </p:nvSpPr>
          <p:spPr bwMode="auto">
            <a:xfrm>
              <a:off x="3114" y="8361"/>
              <a:ext cx="0" cy="1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2" name="Line 34"/>
            <p:cNvSpPr>
              <a:spLocks noChangeShapeType="1"/>
            </p:cNvSpPr>
            <p:nvPr/>
          </p:nvSpPr>
          <p:spPr bwMode="auto">
            <a:xfrm>
              <a:off x="3114" y="4581"/>
              <a:ext cx="0" cy="1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3" name="Line 35"/>
            <p:cNvSpPr>
              <a:spLocks noChangeShapeType="1"/>
            </p:cNvSpPr>
            <p:nvPr/>
          </p:nvSpPr>
          <p:spPr bwMode="auto">
            <a:xfrm>
              <a:off x="3114" y="6021"/>
              <a:ext cx="0" cy="1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4" name="Line 36"/>
            <p:cNvSpPr>
              <a:spLocks noChangeShapeType="1"/>
            </p:cNvSpPr>
            <p:nvPr/>
          </p:nvSpPr>
          <p:spPr bwMode="auto">
            <a:xfrm>
              <a:off x="5814" y="8361"/>
              <a:ext cx="0" cy="1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5" name="Line 37"/>
            <p:cNvSpPr>
              <a:spLocks noChangeShapeType="1"/>
            </p:cNvSpPr>
            <p:nvPr/>
          </p:nvSpPr>
          <p:spPr bwMode="auto">
            <a:xfrm>
              <a:off x="5814" y="4581"/>
              <a:ext cx="0" cy="1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6" name="Line 38"/>
            <p:cNvSpPr>
              <a:spLocks noChangeShapeType="1"/>
            </p:cNvSpPr>
            <p:nvPr/>
          </p:nvSpPr>
          <p:spPr bwMode="auto">
            <a:xfrm>
              <a:off x="5814" y="6021"/>
              <a:ext cx="0" cy="1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7" name="Line 39"/>
            <p:cNvSpPr>
              <a:spLocks noChangeShapeType="1"/>
            </p:cNvSpPr>
            <p:nvPr/>
          </p:nvSpPr>
          <p:spPr bwMode="auto">
            <a:xfrm>
              <a:off x="5814" y="3141"/>
              <a:ext cx="0" cy="1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8" name="Line 40"/>
            <p:cNvSpPr>
              <a:spLocks noChangeShapeType="1"/>
            </p:cNvSpPr>
            <p:nvPr/>
          </p:nvSpPr>
          <p:spPr bwMode="auto">
            <a:xfrm>
              <a:off x="3114" y="3141"/>
              <a:ext cx="0" cy="1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9" name="Line 41"/>
            <p:cNvSpPr>
              <a:spLocks noChangeShapeType="1"/>
            </p:cNvSpPr>
            <p:nvPr/>
          </p:nvSpPr>
          <p:spPr bwMode="auto">
            <a:xfrm>
              <a:off x="8694" y="4581"/>
              <a:ext cx="0" cy="1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70" name="Line 42"/>
            <p:cNvSpPr>
              <a:spLocks noChangeShapeType="1"/>
            </p:cNvSpPr>
            <p:nvPr/>
          </p:nvSpPr>
          <p:spPr bwMode="auto">
            <a:xfrm>
              <a:off x="8694" y="3141"/>
              <a:ext cx="0" cy="1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71" name="Line 43"/>
            <p:cNvSpPr>
              <a:spLocks noChangeShapeType="1"/>
            </p:cNvSpPr>
            <p:nvPr/>
          </p:nvSpPr>
          <p:spPr bwMode="auto">
            <a:xfrm>
              <a:off x="11574" y="3141"/>
              <a:ext cx="0" cy="1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72" name="Line 44"/>
            <p:cNvSpPr>
              <a:spLocks noChangeShapeType="1"/>
            </p:cNvSpPr>
            <p:nvPr/>
          </p:nvSpPr>
          <p:spPr bwMode="auto">
            <a:xfrm>
              <a:off x="8694" y="6021"/>
              <a:ext cx="0" cy="1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73" name="Line 45"/>
            <p:cNvSpPr>
              <a:spLocks noChangeShapeType="1"/>
            </p:cNvSpPr>
            <p:nvPr/>
          </p:nvSpPr>
          <p:spPr bwMode="auto">
            <a:xfrm>
              <a:off x="14274" y="3141"/>
              <a:ext cx="0" cy="1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74" name="Line 46"/>
            <p:cNvSpPr>
              <a:spLocks noChangeShapeType="1"/>
            </p:cNvSpPr>
            <p:nvPr/>
          </p:nvSpPr>
          <p:spPr bwMode="auto">
            <a:xfrm>
              <a:off x="11574" y="6021"/>
              <a:ext cx="0" cy="1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75" name="Line 47"/>
            <p:cNvSpPr>
              <a:spLocks noChangeShapeType="1"/>
            </p:cNvSpPr>
            <p:nvPr/>
          </p:nvSpPr>
          <p:spPr bwMode="auto">
            <a:xfrm>
              <a:off x="11574" y="4581"/>
              <a:ext cx="0" cy="1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76" name="Line 48"/>
            <p:cNvSpPr>
              <a:spLocks noChangeShapeType="1"/>
            </p:cNvSpPr>
            <p:nvPr/>
          </p:nvSpPr>
          <p:spPr bwMode="auto">
            <a:xfrm>
              <a:off x="14274" y="8361"/>
              <a:ext cx="0" cy="1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77" name="Line 49"/>
            <p:cNvSpPr>
              <a:spLocks noChangeShapeType="1"/>
            </p:cNvSpPr>
            <p:nvPr/>
          </p:nvSpPr>
          <p:spPr bwMode="auto">
            <a:xfrm>
              <a:off x="14274" y="6021"/>
              <a:ext cx="0" cy="1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78" name="Line 50"/>
            <p:cNvSpPr>
              <a:spLocks noChangeShapeType="1"/>
            </p:cNvSpPr>
            <p:nvPr/>
          </p:nvSpPr>
          <p:spPr bwMode="auto">
            <a:xfrm>
              <a:off x="14274" y="4581"/>
              <a:ext cx="0" cy="1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32" name="Text Box 51"/>
          <p:cNvSpPr txBox="1">
            <a:spLocks noChangeArrowheads="1"/>
          </p:cNvSpPr>
          <p:nvPr/>
        </p:nvSpPr>
        <p:spPr bwMode="auto">
          <a:xfrm>
            <a:off x="4211638" y="6308725"/>
            <a:ext cx="1655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50000"/>
              </a:spcBef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008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772817"/>
            <a:ext cx="8229600" cy="403244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Метод </a:t>
            </a:r>
            <a:r>
              <a:rPr lang="ru-RU" dirty="0" err="1"/>
              <a:t>проєктів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освітня</a:t>
            </a:r>
            <a:r>
              <a:rPr lang="ru-RU" dirty="0"/>
              <a:t> </a:t>
            </a:r>
            <a:r>
              <a:rPr lang="ru-RU" dirty="0" err="1"/>
              <a:t>технологія</a:t>
            </a:r>
            <a:r>
              <a:rPr lang="ru-RU" dirty="0"/>
              <a:t>, яка </a:t>
            </a:r>
            <a:r>
              <a:rPr lang="ru-RU" dirty="0" err="1"/>
              <a:t>стрімко</a:t>
            </a:r>
            <a:r>
              <a:rPr lang="ru-RU" dirty="0"/>
              <a:t> </a:t>
            </a:r>
            <a:r>
              <a:rPr lang="ru-RU" dirty="0" err="1"/>
              <a:t>розвивається</a:t>
            </a:r>
            <a:r>
              <a:rPr lang="ru-RU" dirty="0"/>
              <a:t> і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неабияке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для </a:t>
            </a:r>
            <a:r>
              <a:rPr lang="ru-RU" dirty="0" err="1"/>
              <a:t>освіти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цікавий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, з одного боку,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для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інтелектуальних</a:t>
            </a:r>
            <a:r>
              <a:rPr lang="ru-RU" dirty="0"/>
              <a:t> </a:t>
            </a:r>
            <a:r>
              <a:rPr lang="ru-RU" dirty="0" err="1"/>
              <a:t>здібностей</a:t>
            </a:r>
            <a:r>
              <a:rPr lang="ru-RU" dirty="0"/>
              <a:t> </a:t>
            </a:r>
            <a:r>
              <a:rPr lang="ru-RU" dirty="0" err="1"/>
              <a:t>обдарованих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, а з </a:t>
            </a:r>
            <a:r>
              <a:rPr lang="ru-RU" dirty="0" err="1"/>
              <a:t>іншого</a:t>
            </a:r>
            <a:r>
              <a:rPr lang="ru-RU" dirty="0"/>
              <a:t> – проект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брати</a:t>
            </a:r>
            <a:r>
              <a:rPr lang="ru-RU" dirty="0"/>
              <a:t> участь у </a:t>
            </a:r>
            <a:r>
              <a:rPr lang="ru-RU" dirty="0" err="1"/>
              <a:t>цікавій</a:t>
            </a:r>
            <a:r>
              <a:rPr lang="ru-RU" dirty="0"/>
              <a:t> та </a:t>
            </a:r>
            <a:r>
              <a:rPr lang="ru-RU" dirty="0" err="1"/>
              <a:t>результативній</a:t>
            </a:r>
            <a:r>
              <a:rPr lang="ru-RU" dirty="0"/>
              <a:t> </a:t>
            </a:r>
            <a:r>
              <a:rPr lang="ru-RU" dirty="0" err="1"/>
              <a:t>роботі</a:t>
            </a:r>
            <a:r>
              <a:rPr lang="ru-RU" dirty="0"/>
              <a:t> </a:t>
            </a:r>
            <a:r>
              <a:rPr lang="ru-RU" dirty="0" err="1"/>
              <a:t>всім</a:t>
            </a:r>
            <a:r>
              <a:rPr lang="ru-RU" dirty="0"/>
              <a:t> </a:t>
            </a:r>
            <a:r>
              <a:rPr lang="ru-RU" dirty="0" err="1"/>
              <a:t>дітям</a:t>
            </a:r>
            <a:r>
              <a:rPr lang="ru-RU" dirty="0"/>
              <a:t>.</a:t>
            </a:r>
          </a:p>
        </p:txBody>
      </p:sp>
      <p:sp>
        <p:nvSpPr>
          <p:cNvPr id="4" name="Заголовок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cene3d>
            <a:camera prst="orthographicFront"/>
            <a:lightRig rig="sof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uk-UA" sz="3600" dirty="0"/>
              <a:t>Метод </a:t>
            </a:r>
            <a:r>
              <a:rPr lang="uk-UA" sz="3600" dirty="0" err="1"/>
              <a:t>проєктів</a:t>
            </a:r>
            <a:r>
              <a:rPr lang="uk-UA" sz="3600" dirty="0"/>
              <a:t> та індивідуальний підхід до навчання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5734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406</TotalTime>
  <Words>950</Words>
  <Application>Microsoft Office PowerPoint</Application>
  <PresentationFormat>Екран (4:3)</PresentationFormat>
  <Paragraphs>107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8" baseType="lpstr">
      <vt:lpstr>Arial</vt:lpstr>
      <vt:lpstr>Book Antiqua</vt:lpstr>
      <vt:lpstr>Lucida Sans Unicode</vt:lpstr>
      <vt:lpstr>Times New Roman</vt:lpstr>
      <vt:lpstr>Verdana</vt:lpstr>
      <vt:lpstr>Wingdings 2</vt:lpstr>
      <vt:lpstr>Wingdings 3</vt:lpstr>
      <vt:lpstr>Открытая</vt:lpstr>
      <vt:lpstr>МЕТОД  ПРОЄКТІВ  НА  УРОКАХ  МАТЕМАТИКИ</vt:lpstr>
      <vt:lpstr>Метод проектів</vt:lpstr>
      <vt:lpstr>Метод проектів -</vt:lpstr>
      <vt:lpstr>Презентація PowerPoint</vt:lpstr>
      <vt:lpstr>Метод проектів</vt:lpstr>
      <vt:lpstr>План  роботи  над  проєктом</vt:lpstr>
      <vt:lpstr>Презентація PowerPoint</vt:lpstr>
      <vt:lpstr>Модель організації методу проєктів на уроках математики в рамках профільного навчання   </vt:lpstr>
      <vt:lpstr>Метод проєктів та індивідуальний підхід до навчання</vt:lpstr>
      <vt:lpstr>Метод проєктів і робота з обдарованими учнями</vt:lpstr>
      <vt:lpstr>Презентація PowerPoint</vt:lpstr>
      <vt:lpstr>Метод проєктів на уроках математики</vt:lpstr>
      <vt:lpstr>Підсумковий урок з теми «Теорема Фалеса. Вписані та центральні кути»</vt:lpstr>
      <vt:lpstr>Захист проєкту  «Вписані та центральні кути»</vt:lpstr>
      <vt:lpstr>Захист проєкту«Трапеція. Середня лінія трапеції»</vt:lpstr>
      <vt:lpstr>Учні виконують завдання після захисту проєктів</vt:lpstr>
      <vt:lpstr>Представляючи на презентаціях учнівські проєкти під час підсумкового повторення, можна добитися виконання таких цілей: </vt:lpstr>
      <vt:lpstr>За виконану роботу учням дякує методист районного відділу освіти Г.Г. Рудковська</vt:lpstr>
      <vt:lpstr>На уроці були присутні учителі математики шкіл Бережанського району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Halyna Karpyshyn</cp:lastModifiedBy>
  <cp:revision>29</cp:revision>
  <dcterms:created xsi:type="dcterms:W3CDTF">2014-04-24T16:39:33Z</dcterms:created>
  <dcterms:modified xsi:type="dcterms:W3CDTF">2022-01-30T20:15:41Z</dcterms:modified>
</cp:coreProperties>
</file>