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  <p:sldMasterId id="2147483708" r:id="rId3"/>
    <p:sldMasterId id="2147483720" r:id="rId4"/>
    <p:sldMasterId id="2147483732" r:id="rId5"/>
    <p:sldMasterId id="2147483744" r:id="rId6"/>
    <p:sldMasterId id="2147483756" r:id="rId7"/>
    <p:sldMasterId id="2147483768" r:id="rId8"/>
    <p:sldMasterId id="2147483780" r:id="rId9"/>
  </p:sldMasterIdLst>
  <p:sldIdLst>
    <p:sldId id="257" r:id="rId10"/>
    <p:sldId id="261" r:id="rId11"/>
    <p:sldId id="258" r:id="rId12"/>
    <p:sldId id="256" r:id="rId13"/>
    <p:sldId id="260" r:id="rId14"/>
    <p:sldId id="259" r:id="rId15"/>
    <p:sldId id="264" r:id="rId16"/>
    <p:sldId id="265" r:id="rId17"/>
    <p:sldId id="268" r:id="rId18"/>
    <p:sldId id="26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578" autoAdjust="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621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597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030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8211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7249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058067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72431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27052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2066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34789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500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56050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C61736-F9ED-495D-90CF-9FC1E229E0CC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0286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170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8044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8553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973982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021313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569020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48218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578950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268116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32704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98129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C61736-F9ED-495D-90CF-9FC1E229E0CC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35179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071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77169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4291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91809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062220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085526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530842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707302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35552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226208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44480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C61736-F9ED-495D-90CF-9FC1E229E0CC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9656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7700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60997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703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163804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314722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560140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533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97590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627690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692459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71322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C61736-F9ED-495D-90CF-9FC1E229E0CC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373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935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99394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3805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8467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38356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1736-F9ED-495D-90CF-9FC1E229E0CC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ru-RU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890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93327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45442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455465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92729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68178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54942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92757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79269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99990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10269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93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876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4408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12350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680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E7745C3-0FCE-4ECF-8127-1232D3FCD0F8}" type="datetimeFigureOut">
              <a:rPr lang="ru-RU" smtClean="0"/>
              <a:pPr/>
              <a:t>29.01.2022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C61736-F9ED-495D-90CF-9FC1E229E0CC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‹№›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88773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44CC4456-59E6-4A35-BDC7-96BBDD9B1E57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80A0F69D-4E79-4996-8DE3-52A2221EF77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37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656184"/>
          </a:xfrm>
        </p:spPr>
        <p:txBody>
          <a:bodyPr>
            <a:normAutofit/>
          </a:bodyPr>
          <a:lstStyle/>
          <a:p>
            <a:r>
              <a:rPr lang="uk-UA" dirty="0" err="1"/>
              <a:t>Проєкт</a:t>
            </a:r>
            <a:r>
              <a:rPr lang="uk-UA" dirty="0"/>
              <a:t> 1. «Теорема Фалеса. Середня лінія трикутника»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140968"/>
            <a:ext cx="6400800" cy="2520280"/>
          </a:xfrm>
        </p:spPr>
        <p:txBody>
          <a:bodyPr>
            <a:normAutofit fontScale="40000" lnSpcReduction="20000"/>
          </a:bodyPr>
          <a:lstStyle/>
          <a:p>
            <a:r>
              <a:rPr lang="uk-UA" sz="5900" dirty="0" err="1"/>
              <a:t>Проєкт</a:t>
            </a:r>
            <a:r>
              <a:rPr lang="uk-UA" sz="5900" dirty="0"/>
              <a:t> підготували учні 8 класу </a:t>
            </a:r>
          </a:p>
          <a:p>
            <a:pPr marL="342900" indent="-342900" algn="l">
              <a:buFont typeface="+mj-lt"/>
              <a:buAutoNum type="arabicPeriod"/>
            </a:pPr>
            <a:r>
              <a:rPr lang="uk-UA" sz="5900" dirty="0" err="1">
                <a:solidFill>
                  <a:schemeClr val="tx1"/>
                </a:solidFill>
              </a:rPr>
              <a:t>Блащак</a:t>
            </a:r>
            <a:r>
              <a:rPr lang="uk-UA" sz="5900" dirty="0">
                <a:solidFill>
                  <a:schemeClr val="tx1"/>
                </a:solidFill>
              </a:rPr>
              <a:t> Віта</a:t>
            </a:r>
          </a:p>
          <a:p>
            <a:pPr marL="342900" indent="-342900" algn="l">
              <a:buFont typeface="+mj-lt"/>
              <a:buAutoNum type="arabicPeriod"/>
            </a:pPr>
            <a:r>
              <a:rPr lang="uk-UA" sz="5900" dirty="0" err="1">
                <a:solidFill>
                  <a:schemeClr val="tx1"/>
                </a:solidFill>
              </a:rPr>
              <a:t>Оленюк</a:t>
            </a:r>
            <a:r>
              <a:rPr lang="uk-UA" sz="5900" dirty="0">
                <a:solidFill>
                  <a:schemeClr val="tx1"/>
                </a:solidFill>
              </a:rPr>
              <a:t> Наталя</a:t>
            </a:r>
          </a:p>
          <a:p>
            <a:pPr marL="342900" indent="-342900" algn="l">
              <a:buFont typeface="+mj-lt"/>
              <a:buAutoNum type="arabicPeriod"/>
            </a:pPr>
            <a:r>
              <a:rPr lang="uk-UA" sz="5900" dirty="0">
                <a:solidFill>
                  <a:schemeClr val="tx1"/>
                </a:solidFill>
              </a:rPr>
              <a:t>Боднар Іван</a:t>
            </a:r>
          </a:p>
          <a:p>
            <a:pPr marL="342900" indent="-342900" algn="l">
              <a:buFont typeface="+mj-lt"/>
              <a:buAutoNum type="arabicPeriod"/>
            </a:pPr>
            <a:r>
              <a:rPr lang="uk-UA" sz="5900" dirty="0">
                <a:solidFill>
                  <a:schemeClr val="tx1"/>
                </a:solidFill>
              </a:rPr>
              <a:t>Кравець Дмитро</a:t>
            </a:r>
          </a:p>
          <a:p>
            <a:pPr marL="342900" indent="-342900" algn="l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20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Питання</a:t>
            </a:r>
            <a:r>
              <a:rPr lang="ru-RU" dirty="0"/>
              <a:t> та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класу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uk-UA" dirty="0"/>
              <a:t>1. </a:t>
            </a:r>
            <a:r>
              <a:rPr lang="ru-RU" dirty="0"/>
              <a:t>Точки А </a:t>
            </a:r>
            <a:r>
              <a:rPr lang="ru-RU" dirty="0" err="1"/>
              <a:t>і</a:t>
            </a:r>
            <a:r>
              <a:rPr lang="ru-RU" dirty="0"/>
              <a:t> В </a:t>
            </a:r>
            <a:r>
              <a:rPr lang="ru-RU" dirty="0" err="1"/>
              <a:t>є</a:t>
            </a:r>
            <a:r>
              <a:rPr lang="ru-RU" dirty="0"/>
              <a:t> серединами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трикутника</a:t>
            </a:r>
            <a:r>
              <a:rPr lang="ru-RU" dirty="0"/>
              <a:t>. Як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відрізок</a:t>
            </a:r>
            <a:r>
              <a:rPr lang="ru-RU" dirty="0"/>
              <a:t> АВ?</a:t>
            </a:r>
          </a:p>
          <a:p>
            <a:pPr>
              <a:buNone/>
            </a:pPr>
            <a:r>
              <a:rPr lang="uk-UA" dirty="0"/>
              <a:t>2. </a:t>
            </a:r>
            <a:r>
              <a:rPr lang="ru-RU" dirty="0"/>
              <a:t>Сторона АВ </a:t>
            </a:r>
            <a:r>
              <a:rPr lang="ru-RU" dirty="0" err="1"/>
              <a:t>трикутника</a:t>
            </a:r>
            <a:r>
              <a:rPr lang="ru-RU" dirty="0"/>
              <a:t> ABC </a:t>
            </a:r>
            <a:r>
              <a:rPr lang="ru-RU" dirty="0" err="1"/>
              <a:t>дорівнює</a:t>
            </a:r>
            <a:r>
              <a:rPr lang="ru-RU" dirty="0"/>
              <a:t> 6 м.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</a:t>
            </a:r>
            <a:r>
              <a:rPr lang="ru-RU" dirty="0" err="1"/>
              <a:t>середня</a:t>
            </a:r>
            <a:r>
              <a:rPr lang="ru-RU" dirty="0"/>
              <a:t> </a:t>
            </a:r>
            <a:r>
              <a:rPr lang="ru-RU" dirty="0" err="1"/>
              <a:t>лінія</a:t>
            </a:r>
            <a:r>
              <a:rPr lang="ru-RU" dirty="0"/>
              <a:t> </a:t>
            </a:r>
            <a:r>
              <a:rPr lang="ru-RU" dirty="0" err="1"/>
              <a:t>трикутника</a:t>
            </a:r>
            <a:r>
              <a:rPr lang="ru-RU" dirty="0"/>
              <a:t>, </a:t>
            </a:r>
            <a:r>
              <a:rPr lang="ru-RU" dirty="0" err="1"/>
              <a:t>паралельна</a:t>
            </a:r>
            <a:r>
              <a:rPr lang="ru-RU" dirty="0"/>
              <a:t>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стороні</a:t>
            </a:r>
            <a:r>
              <a:rPr lang="ru-RU" dirty="0"/>
              <a:t>?</a:t>
            </a:r>
          </a:p>
          <a:p>
            <a:pPr>
              <a:buNone/>
            </a:pP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dirty="0"/>
              <a:t>. </a:t>
            </a:r>
            <a:r>
              <a:rPr lang="ru-RU" dirty="0" err="1"/>
              <a:t>Середня</a:t>
            </a:r>
            <a:r>
              <a:rPr lang="ru-RU" dirty="0"/>
              <a:t> </a:t>
            </a:r>
            <a:r>
              <a:rPr lang="ru-RU" dirty="0" err="1"/>
              <a:t>лінія</a:t>
            </a:r>
            <a:r>
              <a:rPr lang="ru-RU" dirty="0"/>
              <a:t> </a:t>
            </a:r>
            <a:r>
              <a:rPr lang="ru-RU" dirty="0" err="1"/>
              <a:t>трикутника</a:t>
            </a:r>
            <a:r>
              <a:rPr lang="ru-RU" dirty="0"/>
              <a:t> ABD </a:t>
            </a:r>
            <a:r>
              <a:rPr lang="ru-RU" dirty="0" err="1"/>
              <a:t>паралельна</a:t>
            </a:r>
            <a:r>
              <a:rPr lang="ru-RU" dirty="0"/>
              <a:t> </a:t>
            </a:r>
            <a:r>
              <a:rPr lang="ru-RU" dirty="0" err="1"/>
              <a:t>стороні</a:t>
            </a:r>
            <a:r>
              <a:rPr lang="ru-RU" dirty="0"/>
              <a:t> BD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4 см.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сторона BD</a:t>
            </a:r>
            <a:r>
              <a:rPr lang="uk-UA" dirty="0"/>
              <a:t>?</a:t>
            </a:r>
            <a:endParaRPr lang="ru-RU" dirty="0"/>
          </a:p>
          <a:p>
            <a:pPr>
              <a:buNone/>
            </a:pP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dirty="0"/>
              <a:t>. </a:t>
            </a:r>
            <a:r>
              <a:rPr lang="ru-RU" dirty="0"/>
              <a:t>Точки М, P </a:t>
            </a:r>
            <a:r>
              <a:rPr lang="ru-RU" dirty="0" err="1"/>
              <a:t>і</a:t>
            </a:r>
            <a:r>
              <a:rPr lang="ru-RU" dirty="0"/>
              <a:t> О — </a:t>
            </a:r>
            <a:r>
              <a:rPr lang="ru-RU" dirty="0" err="1"/>
              <a:t>середини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трикутника</a:t>
            </a:r>
            <a:r>
              <a:rPr lang="ru-RU" dirty="0"/>
              <a:t> ABC. </a:t>
            </a:r>
            <a:r>
              <a:rPr lang="ru-RU" dirty="0" err="1"/>
              <a:t>Знайдіть</a:t>
            </a:r>
            <a:r>
              <a:rPr lang="ru-RU" dirty="0"/>
              <a:t> периметр </a:t>
            </a:r>
            <a:r>
              <a:rPr lang="ru-RU" dirty="0" err="1"/>
              <a:t>трикутника</a:t>
            </a:r>
            <a:r>
              <a:rPr lang="ru-RU" dirty="0"/>
              <a:t> ABC,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трикутника</a:t>
            </a:r>
            <a:r>
              <a:rPr lang="ru-RU" dirty="0"/>
              <a:t> МРО </a:t>
            </a:r>
            <a:r>
              <a:rPr lang="ru-RU" dirty="0" err="1"/>
              <a:t>до­рівнюють</a:t>
            </a:r>
            <a:r>
              <a:rPr lang="ru-RU" dirty="0"/>
              <a:t> 3 см, 4 см </a:t>
            </a:r>
            <a:r>
              <a:rPr lang="ru-RU" dirty="0" err="1"/>
              <a:t>і</a:t>
            </a:r>
            <a:r>
              <a:rPr lang="ru-RU" dirty="0"/>
              <a:t> 5 см.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359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bg1">
                <a:tint val="80000"/>
                <a:satMod val="250000"/>
                <a:lumMod val="94000"/>
                <a:lumOff val="6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uk-UA" dirty="0"/>
              <a:t>Теорема Фалеса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1475656" y="1844889"/>
            <a:ext cx="4464496" cy="244827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 flipV="1">
            <a:off x="1475656" y="4293161"/>
            <a:ext cx="5472608" cy="792023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385979" y="2924944"/>
            <a:ext cx="1105901" cy="228744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491880" y="2110265"/>
            <a:ext cx="1728192" cy="347897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594849" y="1484784"/>
            <a:ext cx="2016224" cy="410445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4355976" y="1941688"/>
            <a:ext cx="5245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800" i="1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50118" y="2545805"/>
            <a:ext cx="5245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800" i="1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123728" y="3120780"/>
            <a:ext cx="5245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800" i="1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725615" y="4427562"/>
            <a:ext cx="5245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800" i="1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332598" y="4689172"/>
            <a:ext cx="5245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800" i="1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835965" y="4926608"/>
            <a:ext cx="5068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i="1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51153" y="4031551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1979712" y="3849752"/>
            <a:ext cx="144016" cy="18179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230549" y="3173676"/>
            <a:ext cx="144016" cy="18179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355976" y="2602439"/>
            <a:ext cx="144016" cy="18179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267744" y="4263903"/>
            <a:ext cx="0" cy="31620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2405709" y="4315384"/>
            <a:ext cx="0" cy="31620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4067944" y="4531069"/>
            <a:ext cx="0" cy="31620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067944" y="4531071"/>
            <a:ext cx="0" cy="31620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067944" y="4531070"/>
            <a:ext cx="0" cy="31620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3923928" y="4531070"/>
            <a:ext cx="0" cy="31620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5463284" y="4689168"/>
            <a:ext cx="0" cy="31620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5602961" y="4716468"/>
            <a:ext cx="0" cy="31620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932510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000">
              <a:schemeClr val="bg1">
                <a:tint val="80000"/>
                <a:satMod val="300000"/>
                <a:alpha val="84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uk-UA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Середньою лінією трикутника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називається відрізок, який сполучає середини двох його сторін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2109843" y="2464908"/>
            <a:ext cx="5328592" cy="3888432"/>
          </a:xfrm>
          <a:prstGeom prst="triangle">
            <a:avLst/>
          </a:prstGeom>
          <a:solidFill>
            <a:schemeClr val="bg2">
              <a:lumMod val="9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4" idx="1"/>
            <a:endCxn id="4" idx="5"/>
          </p:cNvCxnSpPr>
          <p:nvPr/>
        </p:nvCxnSpPr>
        <p:spPr>
          <a:xfrm>
            <a:off x="3441991" y="4409124"/>
            <a:ext cx="2664296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52853" y="595749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78349" y="1941688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30764" y="6074317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71800" y="3992235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28184" y="3992235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794916" y="5204330"/>
            <a:ext cx="144016" cy="14401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923928" y="3488179"/>
            <a:ext cx="144016" cy="14401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5364088" y="3344163"/>
            <a:ext cx="211757" cy="14401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5438034" y="3453177"/>
            <a:ext cx="211757" cy="14401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6545819" y="5072355"/>
            <a:ext cx="211757" cy="14401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6626549" y="5216371"/>
            <a:ext cx="211757" cy="14401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4" idx="1"/>
            <a:endCxn id="4" idx="3"/>
          </p:cNvCxnSpPr>
          <p:nvPr/>
        </p:nvCxnSpPr>
        <p:spPr>
          <a:xfrm>
            <a:off x="3441991" y="4409124"/>
            <a:ext cx="1332148" cy="194421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4" idx="5"/>
            <a:endCxn id="4" idx="3"/>
          </p:cNvCxnSpPr>
          <p:nvPr/>
        </p:nvCxnSpPr>
        <p:spPr>
          <a:xfrm flipH="1">
            <a:off x="4774139" y="4409124"/>
            <a:ext cx="1332148" cy="194421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4398723" y="6353340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V="1">
            <a:off x="5947469" y="6219108"/>
            <a:ext cx="52939" cy="26161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6079817" y="6205122"/>
            <a:ext cx="52939" cy="26161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6201714" y="6222535"/>
            <a:ext cx="52939" cy="26161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3146470" y="6222535"/>
            <a:ext cx="52939" cy="26161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3291039" y="6222535"/>
            <a:ext cx="26469" cy="26161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3415522" y="6222535"/>
            <a:ext cx="26469" cy="26161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0145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301208"/>
            <a:ext cx="8064896" cy="1186332"/>
          </a:xfrm>
        </p:spPr>
        <p:txBody>
          <a:bodyPr>
            <a:noAutofit/>
          </a:bodyPr>
          <a:lstStyle/>
          <a:p>
            <a:r>
              <a:rPr lang="uk-UA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uk-UA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АМ</a:t>
            </a:r>
            <a:r>
              <a:rPr lang="uk-UA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МВ</a:t>
            </a:r>
            <a:r>
              <a:rPr lang="uk-UA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</a:t>
            </a:r>
            <a:r>
              <a:rPr lang="uk-UA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КС</a:t>
            </a:r>
            <a:r>
              <a:rPr lang="uk-UA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uk-UA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МК</a:t>
            </a:r>
            <a:r>
              <a:rPr lang="uk-UA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середня лінія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2109843" y="749545"/>
            <a:ext cx="5328592" cy="3888432"/>
          </a:xfrm>
          <a:prstGeom prst="triangle">
            <a:avLst/>
          </a:prstGeom>
          <a:solidFill>
            <a:schemeClr val="bg2">
              <a:lumMod val="9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5" idx="1"/>
            <a:endCxn id="5" idx="5"/>
          </p:cNvCxnSpPr>
          <p:nvPr/>
        </p:nvCxnSpPr>
        <p:spPr>
          <a:xfrm>
            <a:off x="3441991" y="2693761"/>
            <a:ext cx="2664296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552853" y="4242135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78349" y="226325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530764" y="4358954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71800" y="2276872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28184" y="2276872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771800" y="3501008"/>
            <a:ext cx="144016" cy="14401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923928" y="1772816"/>
            <a:ext cx="144016" cy="14401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5364088" y="1628800"/>
            <a:ext cx="211757" cy="14401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5438034" y="1737814"/>
            <a:ext cx="211757" cy="14401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6545819" y="3356992"/>
            <a:ext cx="211757" cy="14401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6626549" y="3501008"/>
            <a:ext cx="211757" cy="14401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42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9289032" cy="1143000"/>
          </a:xfrm>
        </p:spPr>
        <p:txBody>
          <a:bodyPr/>
          <a:lstStyle/>
          <a:p>
            <a:pPr algn="l"/>
            <a:r>
              <a:rPr lang="uk-UA" dirty="0">
                <a:gradFill>
                  <a:gsLst>
                    <a:gs pos="0">
                      <a:schemeClr val="tx1"/>
                    </a:gs>
                    <a:gs pos="23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glow>
                    <a:schemeClr val="accent1"/>
                  </a:glow>
                  <a:innerShdw blurRad="63500" dist="50800" dir="2940000">
                    <a:prstClr val="black">
                      <a:alpha val="90000"/>
                    </a:prstClr>
                  </a:innerShdw>
                  <a:reflection blurRad="6350" endPos="25000" dir="5400000" sy="-100000" algn="bl" rotWithShape="0"/>
                </a:effectLst>
              </a:rPr>
              <a:t>Властивість середньої лінії</a:t>
            </a:r>
            <a:br>
              <a:rPr lang="uk-UA" dirty="0">
                <a:gradFill>
                  <a:gsLst>
                    <a:gs pos="0">
                      <a:schemeClr val="tx1"/>
                    </a:gs>
                    <a:gs pos="23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glow>
                    <a:schemeClr val="accent1"/>
                  </a:glow>
                  <a:innerShdw blurRad="63500" dist="50800" dir="2940000">
                    <a:prstClr val="black">
                      <a:alpha val="90000"/>
                    </a:prstClr>
                  </a:innerShdw>
                  <a:reflection blurRad="6350" endPos="25000" dir="5400000" sy="-100000" algn="bl" rotWithShape="0"/>
                </a:effectLst>
              </a:rPr>
            </a:br>
            <a:r>
              <a:rPr lang="uk-UA" sz="38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endPos="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Середня лінія трикутника паралельна третій його стороні й дорівнює її  половині</a:t>
            </a:r>
            <a:endParaRPr lang="ru-RU" sz="3800" dirty="0"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endPos="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2109843" y="2676348"/>
            <a:ext cx="5328592" cy="3888432"/>
          </a:xfrm>
          <a:prstGeom prst="triangle">
            <a:avLst/>
          </a:prstGeom>
          <a:solidFill>
            <a:schemeClr val="bg2">
              <a:lumMod val="9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>
            <a:stCxn id="3" idx="1"/>
            <a:endCxn id="3" idx="5"/>
          </p:cNvCxnSpPr>
          <p:nvPr/>
        </p:nvCxnSpPr>
        <p:spPr>
          <a:xfrm>
            <a:off x="3441991" y="4620564"/>
            <a:ext cx="2664296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552853" y="616893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78349" y="2153128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30764" y="6285757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71800" y="4203675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28184" y="4203675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771800" y="5427811"/>
            <a:ext cx="144016" cy="14401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923928" y="3699619"/>
            <a:ext cx="144016" cy="14401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5364088" y="3555603"/>
            <a:ext cx="211757" cy="14401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5438034" y="3664617"/>
            <a:ext cx="211757" cy="14401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6545819" y="5283795"/>
            <a:ext cx="211757" cy="14401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6626549" y="5427811"/>
            <a:ext cx="211757" cy="14401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264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err="1"/>
              <a:t>Питання</a:t>
            </a:r>
            <a:r>
              <a:rPr lang="ru-RU" dirty="0"/>
              <a:t> та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класу</a:t>
            </a:r>
            <a:endParaRPr lang="ru-RU" dirty="0"/>
          </a:p>
        </p:txBody>
      </p:sp>
      <p:pic>
        <p:nvPicPr>
          <p:cNvPr id="5" name="Рисунок 4" descr="C:\Documents and Settings\KEK$\Desktop\media\image2.jpeg"/>
          <p:cNvPicPr/>
          <p:nvPr/>
        </p:nvPicPr>
        <p:blipFill>
          <a:blip r:embed="rId2">
            <a:lum bright="21000" contrast="83000"/>
          </a:blip>
          <a:srcRect/>
          <a:stretch>
            <a:fillRect/>
          </a:stretch>
        </p:blipFill>
        <p:spPr bwMode="auto">
          <a:xfrm>
            <a:off x="714348" y="4214818"/>
            <a:ext cx="171451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KEK$\Desktop\media\image3.jpeg"/>
          <p:cNvPicPr/>
          <p:nvPr/>
        </p:nvPicPr>
        <p:blipFill>
          <a:blip r:embed="rId3">
            <a:lum bright="25000" contrast="62000"/>
          </a:blip>
          <a:srcRect/>
          <a:stretch>
            <a:fillRect/>
          </a:stretch>
        </p:blipFill>
        <p:spPr bwMode="auto">
          <a:xfrm>
            <a:off x="2786050" y="4214818"/>
            <a:ext cx="171451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Documents and Settings\KEK$\Desktop\media\image4.jpeg"/>
          <p:cNvPicPr/>
          <p:nvPr/>
        </p:nvPicPr>
        <p:blipFill>
          <a:blip r:embed="rId4">
            <a:lum bright="33000" contrast="69000"/>
          </a:blip>
          <a:srcRect/>
          <a:stretch>
            <a:fillRect/>
          </a:stretch>
        </p:blipFill>
        <p:spPr bwMode="auto">
          <a:xfrm>
            <a:off x="4857752" y="4214818"/>
            <a:ext cx="171451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Documents and Settings\KEK$\Desktop\media\image1.jpeg"/>
          <p:cNvPicPr/>
          <p:nvPr/>
        </p:nvPicPr>
        <p:blipFill>
          <a:blip r:embed="rId5">
            <a:lum bright="23000" contrast="65000"/>
          </a:blip>
          <a:srcRect/>
          <a:stretch>
            <a:fillRect/>
          </a:stretch>
        </p:blipFill>
        <p:spPr bwMode="auto">
          <a:xfrm>
            <a:off x="7000892" y="4214818"/>
            <a:ext cx="178595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85720" y="6143644"/>
            <a:ext cx="857252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а)                                                                 б)                                                         в)                                                                         г)</a:t>
            </a: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5676" y="1260163"/>
            <a:ext cx="85344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/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1. Чи є відрізок КР середньою лінією трикутника ABC (рис. а)?</a:t>
            </a:r>
          </a:p>
          <a:p>
            <a:pPr>
              <a:buFont typeface="Wingdings 2"/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2. Чи є відрізок PF середньою лінією трикутника MNK (рис. б)?</a:t>
            </a:r>
          </a:p>
          <a:p>
            <a:pPr>
              <a:buFont typeface="Wingdings 2"/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3. Відрізок АВ — середня лінія трикутника DFE (рис. в), DF = = 20 см,  FE = 24 см. Чому дорівнюють відрізки DA, AF, FB?</a:t>
            </a:r>
          </a:p>
          <a:p>
            <a:pPr>
              <a:buFont typeface="Wingdings 2"/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4. Скільки середніх ліній можна побудувати в трикутнику?</a:t>
            </a:r>
          </a:p>
          <a:p>
            <a:pPr>
              <a:buFont typeface="Wingdings 2"/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5. У трикутнику АВС відрізки FD і DE – середні лінії. Чи є середньою лінією відрізок  FE? (рис. г)</a:t>
            </a:r>
          </a:p>
          <a:p>
            <a:pPr>
              <a:buFont typeface="Wingdings 2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986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534816" cy="642392"/>
          </a:xfrm>
        </p:spPr>
        <p:txBody>
          <a:bodyPr>
            <a:normAutofit/>
          </a:bodyPr>
          <a:lstStyle/>
          <a:p>
            <a:r>
              <a:rPr lang="uk-UA" dirty="0"/>
              <a:t>Виконай усно!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214282" y="1981200"/>
            <a:ext cx="2643206" cy="4144963"/>
          </a:xfrm>
        </p:spPr>
        <p:txBody>
          <a:bodyPr/>
          <a:lstStyle/>
          <a:p>
            <a:r>
              <a:rPr lang="uk-UA" sz="2400" dirty="0"/>
              <a:t>1. </a:t>
            </a:r>
            <a:r>
              <a:rPr lang="ru-RU" sz="2400" dirty="0" err="1"/>
              <a:t>Сторони</a:t>
            </a:r>
            <a:r>
              <a:rPr lang="ru-RU" sz="2400" dirty="0"/>
              <a:t> </a:t>
            </a:r>
            <a:r>
              <a:rPr lang="ru-RU" sz="2400" dirty="0" err="1"/>
              <a:t>трикутника</a:t>
            </a:r>
            <a:r>
              <a:rPr lang="ru-RU" sz="2400" dirty="0"/>
              <a:t> </a:t>
            </a:r>
            <a:r>
              <a:rPr lang="ru-RU" sz="2400" dirty="0" err="1"/>
              <a:t>дорівнюють</a:t>
            </a:r>
            <a:r>
              <a:rPr lang="ru-RU" sz="2400" dirty="0"/>
              <a:t>  4 м, 6 м </a:t>
            </a:r>
            <a:r>
              <a:rPr lang="ru-RU" sz="2400" dirty="0" err="1"/>
              <a:t>і</a:t>
            </a:r>
            <a:r>
              <a:rPr lang="ru-RU" sz="2400" dirty="0"/>
              <a:t> 8 м. </a:t>
            </a:r>
            <a:r>
              <a:rPr lang="ru-RU" sz="2400" dirty="0" err="1"/>
              <a:t>Чому</a:t>
            </a:r>
            <a:r>
              <a:rPr lang="ru-RU" sz="2400" dirty="0"/>
              <a:t> </a:t>
            </a:r>
            <a:r>
              <a:rPr lang="ru-RU" sz="2400" dirty="0" err="1"/>
              <a:t>дорівнюють</a:t>
            </a:r>
            <a:r>
              <a:rPr lang="ru-RU" sz="2400" dirty="0"/>
              <a:t> </a:t>
            </a:r>
            <a:r>
              <a:rPr lang="ru-RU" sz="2400" dirty="0" err="1"/>
              <a:t>середні</a:t>
            </a:r>
            <a:r>
              <a:rPr lang="ru-RU" sz="2400" dirty="0"/>
              <a:t> </a:t>
            </a:r>
            <a:r>
              <a:rPr lang="ru-RU" sz="2400" dirty="0" err="1"/>
              <a:t>лінії</a:t>
            </a:r>
            <a:r>
              <a:rPr lang="ru-RU" sz="2400" dirty="0"/>
              <a:t> </a:t>
            </a:r>
            <a:r>
              <a:rPr lang="ru-RU" sz="2400" dirty="0" err="1"/>
              <a:t>цього</a:t>
            </a:r>
            <a:r>
              <a:rPr lang="ru-RU" sz="2400" dirty="0"/>
              <a:t> </a:t>
            </a:r>
            <a:r>
              <a:rPr lang="ru-RU" sz="2400" dirty="0" err="1"/>
              <a:t>трикутника</a:t>
            </a:r>
            <a:r>
              <a:rPr lang="ru-RU" sz="2400" dirty="0"/>
              <a:t>?</a:t>
            </a:r>
          </a:p>
          <a:p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4000496" y="1000108"/>
            <a:ext cx="2857520" cy="2571768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5214942" y="2643182"/>
            <a:ext cx="4357718" cy="107157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0800000">
            <a:off x="4000496" y="3571876"/>
            <a:ext cx="3929090" cy="178595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19094170">
            <a:off x="4628256" y="1742982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>
                <a:solidFill>
                  <a:prstClr val="black"/>
                </a:solidFill>
              </a:rPr>
              <a:t>4 м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4395896">
            <a:off x="7342900" y="2600237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>
                <a:solidFill>
                  <a:prstClr val="black"/>
                </a:solidFill>
              </a:rPr>
              <a:t>6 м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902162">
            <a:off x="5345342" y="4738888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>
                <a:solidFill>
                  <a:prstClr val="black"/>
                </a:solidFill>
              </a:rPr>
              <a:t>8 м</a:t>
            </a:r>
            <a:endParaRPr lang="ru-RU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689386"/>
      </p:ext>
    </p:extLst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1443030"/>
          </a:xfrm>
        </p:spPr>
        <p:txBody>
          <a:bodyPr/>
          <a:lstStyle/>
          <a:p>
            <a:pPr algn="ctr"/>
            <a:r>
              <a:rPr lang="en-US" i="1" dirty="0">
                <a:solidFill>
                  <a:srgbClr val="FFFF00"/>
                </a:solidFill>
              </a:rPr>
              <a:t>O</a:t>
            </a:r>
            <a:r>
              <a:rPr lang="ru-RU" i="1" dirty="0" err="1">
                <a:solidFill>
                  <a:srgbClr val="FFFF00"/>
                </a:solidFill>
              </a:rPr>
              <a:t>сновн</a:t>
            </a:r>
            <a:r>
              <a:rPr lang="en-US" i="1" dirty="0">
                <a:solidFill>
                  <a:srgbClr val="FFFF00"/>
                </a:solidFill>
              </a:rPr>
              <a:t>a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властивість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медіан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трикутника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14282" y="2357430"/>
            <a:ext cx="2528918" cy="3768733"/>
          </a:xfrm>
        </p:spPr>
        <p:txBody>
          <a:bodyPr>
            <a:normAutofit/>
          </a:bodyPr>
          <a:lstStyle/>
          <a:p>
            <a:r>
              <a:rPr lang="en-US" sz="2400" dirty="0"/>
              <a:t>T</a:t>
            </a:r>
            <a:r>
              <a:rPr lang="ru-RU" sz="2400" dirty="0" err="1"/>
              <a:t>ри</a:t>
            </a:r>
            <a:r>
              <a:rPr lang="ru-RU" sz="2400" dirty="0"/>
              <a:t> </a:t>
            </a:r>
            <a:r>
              <a:rPr lang="ru-RU" sz="2400" dirty="0" err="1"/>
              <a:t>медіани</a:t>
            </a:r>
            <a:r>
              <a:rPr lang="ru-RU" sz="2400" dirty="0"/>
              <a:t> </a:t>
            </a:r>
            <a:r>
              <a:rPr lang="ru-RU" sz="2400" dirty="0" err="1"/>
              <a:t>трикутника</a:t>
            </a:r>
            <a:r>
              <a:rPr lang="ru-RU" sz="2400" dirty="0"/>
              <a:t> </a:t>
            </a:r>
            <a:r>
              <a:rPr lang="ru-RU" sz="2400" dirty="0" err="1"/>
              <a:t>перетинаються</a:t>
            </a:r>
            <a:r>
              <a:rPr lang="ru-RU" sz="2400" dirty="0"/>
              <a:t> в </a:t>
            </a:r>
            <a:r>
              <a:rPr lang="ru-RU" sz="2400" dirty="0" err="1"/>
              <a:t>одній</a:t>
            </a:r>
            <a:r>
              <a:rPr lang="ru-RU" sz="2400" dirty="0"/>
              <a:t> </a:t>
            </a:r>
            <a:r>
              <a:rPr lang="ru-RU" sz="2400" dirty="0" err="1"/>
              <a:t>точці</a:t>
            </a:r>
            <a:r>
              <a:rPr lang="ru-RU" sz="2400" dirty="0"/>
              <a:t> та </a:t>
            </a:r>
            <a:r>
              <a:rPr lang="ru-RU" sz="2400" dirty="0" err="1"/>
              <a:t>діляться</a:t>
            </a:r>
            <a:r>
              <a:rPr lang="ru-RU" sz="2400" dirty="0"/>
              <a:t> нею у </a:t>
            </a:r>
            <a:r>
              <a:rPr lang="ru-RU" sz="2400" dirty="0" err="1"/>
              <a:t>відношенні</a:t>
            </a:r>
            <a:r>
              <a:rPr lang="ru-RU" sz="2400" dirty="0"/>
              <a:t> 2:1 </a:t>
            </a:r>
            <a:r>
              <a:rPr lang="ru-RU" sz="2400" dirty="0" err="1"/>
              <a:t>починаючи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вершини</a:t>
            </a:r>
            <a:endParaRPr lang="ru-RU" sz="2400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3929058" y="928670"/>
            <a:ext cx="4357718" cy="4500594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7" name="Прямая соединительная линия 6"/>
          <p:cNvCxnSpPr>
            <a:stCxn id="5" idx="2"/>
            <a:endCxn id="5" idx="5"/>
          </p:cNvCxnSpPr>
          <p:nvPr/>
        </p:nvCxnSpPr>
        <p:spPr>
          <a:xfrm rot="5400000" flipH="1" flipV="1">
            <a:off x="4438053" y="2669971"/>
            <a:ext cx="2250297" cy="3268289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5" idx="0"/>
            <a:endCxn id="5" idx="3"/>
          </p:cNvCxnSpPr>
          <p:nvPr/>
        </p:nvCxnSpPr>
        <p:spPr>
          <a:xfrm rot="16200000" flipH="1">
            <a:off x="3857620" y="3178967"/>
            <a:ext cx="4500594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5" idx="4"/>
            <a:endCxn id="5" idx="1"/>
          </p:cNvCxnSpPr>
          <p:nvPr/>
        </p:nvCxnSpPr>
        <p:spPr>
          <a:xfrm rot="5400000" flipH="1">
            <a:off x="5527483" y="2669972"/>
            <a:ext cx="2250297" cy="32682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000760" y="2571744"/>
            <a:ext cx="214314" cy="15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5072066" y="4500570"/>
            <a:ext cx="142876" cy="142876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6965173" y="4536289"/>
            <a:ext cx="214314" cy="142876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endCxn id="5" idx="3"/>
          </p:cNvCxnSpPr>
          <p:nvPr/>
        </p:nvCxnSpPr>
        <p:spPr>
          <a:xfrm rot="5400000">
            <a:off x="5338049" y="4656072"/>
            <a:ext cx="1543061" cy="3323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16200000" flipH="1">
            <a:off x="5410198" y="3200400"/>
            <a:ext cx="1402083" cy="1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6200000" flipH="1">
            <a:off x="5334474" y="1722594"/>
            <a:ext cx="1553536" cy="1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stCxn id="5" idx="0"/>
          </p:cNvCxnSpPr>
          <p:nvPr/>
        </p:nvCxnSpPr>
        <p:spPr>
          <a:xfrm flipH="1">
            <a:off x="3929058" y="928670"/>
            <a:ext cx="2178859" cy="450059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5" idx="4"/>
          </p:cNvCxnSpPr>
          <p:nvPr/>
        </p:nvCxnSpPr>
        <p:spPr>
          <a:xfrm>
            <a:off x="6111243" y="945826"/>
            <a:ext cx="2175533" cy="448343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5" idx="2"/>
            <a:endCxn id="5" idx="4"/>
          </p:cNvCxnSpPr>
          <p:nvPr/>
        </p:nvCxnSpPr>
        <p:spPr>
          <a:xfrm>
            <a:off x="3929058" y="5429264"/>
            <a:ext cx="435771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218433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14282" y="1981200"/>
            <a:ext cx="2786082" cy="4144963"/>
          </a:xfrm>
        </p:spPr>
        <p:txBody>
          <a:bodyPr>
            <a:normAutofit/>
          </a:bodyPr>
          <a:lstStyle/>
          <a:p>
            <a:r>
              <a:rPr lang="en-US" sz="2800" dirty="0"/>
              <a:t>C</a:t>
            </a:r>
            <a:r>
              <a:rPr lang="ru-RU" sz="2800" dirty="0" err="1"/>
              <a:t>ередини</a:t>
            </a:r>
            <a:r>
              <a:rPr lang="ru-RU" sz="2800" dirty="0"/>
              <a:t> </a:t>
            </a:r>
            <a:r>
              <a:rPr lang="ru-RU" sz="2800" dirty="0" err="1"/>
              <a:t>сторін</a:t>
            </a:r>
            <a:r>
              <a:rPr lang="ru-RU" sz="2800" dirty="0"/>
              <a:t> </a:t>
            </a:r>
            <a:r>
              <a:rPr lang="ru-RU" sz="2800" dirty="0" err="1"/>
              <a:t>чотирикутника</a:t>
            </a:r>
            <a:r>
              <a:rPr lang="ru-RU" sz="2800" dirty="0"/>
              <a:t> </a:t>
            </a:r>
            <a:r>
              <a:rPr lang="ru-RU" sz="2800" dirty="0" err="1"/>
              <a:t>є</a:t>
            </a:r>
            <a:r>
              <a:rPr lang="ru-RU" sz="2800" dirty="0"/>
              <a:t> вершинами </a:t>
            </a:r>
            <a:r>
              <a:rPr lang="ru-RU" sz="2800" dirty="0" err="1"/>
              <a:t>паралелограма</a:t>
            </a:r>
            <a:endParaRPr lang="ru-RU" sz="2800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3500430" y="1142984"/>
            <a:ext cx="2500330" cy="221457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5715008" y="1142984"/>
            <a:ext cx="3214710" cy="292895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0800000" flipV="1">
            <a:off x="4643438" y="4214818"/>
            <a:ext cx="4143404" cy="164307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V="1">
            <a:off x="2964645" y="4179099"/>
            <a:ext cx="2357454" cy="100013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786314" y="2214554"/>
            <a:ext cx="2571768" cy="42862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6643702" y="2643182"/>
            <a:ext cx="714380" cy="239317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 flipV="1">
            <a:off x="4143372" y="4643447"/>
            <a:ext cx="2500330" cy="3929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 flipH="1" flipV="1">
            <a:off x="3250397" y="3107529"/>
            <a:ext cx="2428892" cy="6429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857752" y="585789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C</a:t>
            </a:r>
            <a:endParaRPr lang="ru-RU" sz="2400" b="1" dirty="0">
              <a:solidFill>
                <a:prstClr val="black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572496" y="428625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B</a:t>
            </a:r>
            <a:endParaRPr lang="ru-RU" sz="2400" b="1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72132" y="598270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A</a:t>
            </a:r>
            <a:endParaRPr lang="ru-RU" sz="2400" b="1" dirty="0">
              <a:solidFill>
                <a:prstClr val="black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43240" y="3214686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D</a:t>
            </a:r>
            <a:endParaRPr lang="ru-RU" sz="2400" b="1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357686" y="1857364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K</a:t>
            </a:r>
            <a:endParaRPr lang="ru-RU" sz="2400" b="1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43306" y="442913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L</a:t>
            </a:r>
            <a:endParaRPr lang="ru-RU" sz="2400" b="1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643702" y="514351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M</a:t>
            </a:r>
            <a:endParaRPr lang="ru-RU" sz="2400" b="1" dirty="0">
              <a:solidFill>
                <a:prstClr val="black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58082" y="228599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N</a:t>
            </a:r>
            <a:endParaRPr lang="ru-RU" sz="2400" b="1" dirty="0">
              <a:solidFill>
                <a:prstClr val="black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4643438" y="1059935"/>
            <a:ext cx="1214446" cy="4797957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643306" y="3500438"/>
            <a:ext cx="5143536" cy="71438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184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3_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Основа">
  <a:themeElements>
    <a:clrScheme name="Основа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Основа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нов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368</Words>
  <Application>Microsoft Office PowerPoint</Application>
  <PresentationFormat>Екран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12</vt:i4>
      </vt:variant>
      <vt:variant>
        <vt:lpstr>Тема</vt:lpstr>
      </vt:variant>
      <vt:variant>
        <vt:i4>9</vt:i4>
      </vt:variant>
      <vt:variant>
        <vt:lpstr>Заголовки слайдів</vt:lpstr>
      </vt:variant>
      <vt:variant>
        <vt:i4>10</vt:i4>
      </vt:variant>
    </vt:vector>
  </HeadingPairs>
  <TitlesOfParts>
    <vt:vector size="31" baseType="lpstr">
      <vt:lpstr>Arial</vt:lpstr>
      <vt:lpstr>Calibri</vt:lpstr>
      <vt:lpstr>Century Gothic</vt:lpstr>
      <vt:lpstr>Corbel</vt:lpstr>
      <vt:lpstr>Courier New</vt:lpstr>
      <vt:lpstr>Georgia</vt:lpstr>
      <vt:lpstr>Palatino Linotype</vt:lpstr>
      <vt:lpstr>Times New Roman</vt:lpstr>
      <vt:lpstr>Trebuchet MS</vt:lpstr>
      <vt:lpstr>Verdana</vt:lpstr>
      <vt:lpstr>Wingdings</vt:lpstr>
      <vt:lpstr>Wingdings 2</vt:lpstr>
      <vt:lpstr>Тема Office</vt:lpstr>
      <vt:lpstr>Воздушный поток</vt:lpstr>
      <vt:lpstr>Исполнительная</vt:lpstr>
      <vt:lpstr>Официальная</vt:lpstr>
      <vt:lpstr>1_Официальная</vt:lpstr>
      <vt:lpstr>2_Официальная</vt:lpstr>
      <vt:lpstr>3_Официальная</vt:lpstr>
      <vt:lpstr>Winter</vt:lpstr>
      <vt:lpstr>Основа</vt:lpstr>
      <vt:lpstr>Проєкт 1. «Теорема Фалеса. Середня лінія трикутника»</vt:lpstr>
      <vt:lpstr>Теорема Фалеса</vt:lpstr>
      <vt:lpstr>Середньою лінією трикутника називається відрізок, який сполучає середини двох його сторін</vt:lpstr>
      <vt:lpstr>Презентація PowerPoint</vt:lpstr>
      <vt:lpstr>Властивість середньої лінії Середня лінія трикутника паралельна третій його стороні й дорівнює її  половині</vt:lpstr>
      <vt:lpstr>Презентація PowerPoint</vt:lpstr>
      <vt:lpstr>Виконай усно!</vt:lpstr>
      <vt:lpstr>Oсновнa властивість медіан трикутника</vt:lpstr>
      <vt:lpstr>Презентація PowerPoint</vt:lpstr>
      <vt:lpstr>Питання та завдання класу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1.Теорема Фалеса. Середня лінія трикутника.</dc:title>
  <dc:creator>User</dc:creator>
  <cp:lastModifiedBy>Halyna Karpyshyn</cp:lastModifiedBy>
  <cp:revision>16</cp:revision>
  <dcterms:created xsi:type="dcterms:W3CDTF">2013-11-18T05:01:55Z</dcterms:created>
  <dcterms:modified xsi:type="dcterms:W3CDTF">2022-01-29T23:45:34Z</dcterms:modified>
</cp:coreProperties>
</file>