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64" r:id="rId5"/>
    <p:sldId id="265" r:id="rId6"/>
    <p:sldId id="266" r:id="rId7"/>
    <p:sldId id="258" r:id="rId8"/>
    <p:sldId id="259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0B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2F271-2831-44DC-94CE-CEABC5D40738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644C0-EB00-4B02-BEF5-0C0E554829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МАМА\шаблони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55576" y="692696"/>
            <a:ext cx="806489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 3</a:t>
            </a:r>
            <a:endParaRPr lang="uk-UA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«Вписані та центральні кути»</a:t>
            </a:r>
          </a:p>
          <a:p>
            <a:pPr algn="ctr"/>
            <a:r>
              <a:rPr lang="uk-UA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	Над проектом працювали   учні 8 класу:</a:t>
            </a:r>
          </a:p>
          <a:p>
            <a:pPr marL="1828800" lvl="3" indent="-457200">
              <a:buFont typeface="+mj-lt"/>
              <a:buAutoNum type="arabicPeriod"/>
            </a:pPr>
            <a:r>
              <a:rPr lang="uk-UA" sz="36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Карпишин</a:t>
            </a:r>
            <a:r>
              <a:rPr lang="uk-UA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Ольга</a:t>
            </a:r>
          </a:p>
          <a:p>
            <a:pPr marL="1828800" lvl="3" indent="-457200">
              <a:buFont typeface="+mj-lt"/>
              <a:buAutoNum type="arabicPeriod"/>
            </a:pPr>
            <a:r>
              <a:rPr lang="uk-UA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Боднар Ігор</a:t>
            </a:r>
          </a:p>
          <a:p>
            <a:pPr marL="1828800" lvl="3" indent="-457200">
              <a:buFont typeface="+mj-lt"/>
              <a:buAutoNum type="arabicPeriod"/>
            </a:pPr>
            <a:r>
              <a:rPr lang="uk-UA" sz="36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Філь</a:t>
            </a:r>
            <a:r>
              <a:rPr lang="uk-UA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Назар</a:t>
            </a:r>
          </a:p>
          <a:p>
            <a:pPr marL="1828800" lvl="3" indent="-457200">
              <a:buFont typeface="+mj-lt"/>
              <a:buAutoNum type="arabicPeriod"/>
            </a:pPr>
            <a:r>
              <a:rPr lang="uk-UA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Ткаченко Олександр</a:t>
            </a:r>
            <a:endParaRPr lang="ru-RU" sz="36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АМА\шаблони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643174" y="928670"/>
            <a:ext cx="58579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Вияснимо такі питання:</a:t>
            </a:r>
          </a:p>
          <a:p>
            <a:r>
              <a:rPr lang="uk-UA" sz="32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uk-UA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1.Який кут називається центральним?</a:t>
            </a:r>
          </a:p>
          <a:p>
            <a:r>
              <a:rPr lang="uk-UA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Що вважають градусною мірою дуги кола?</a:t>
            </a:r>
          </a:p>
          <a:p>
            <a:r>
              <a:rPr lang="uk-UA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3.Що таке кут, вписаний у коло?</a:t>
            </a:r>
          </a:p>
          <a:p>
            <a:r>
              <a:rPr lang="uk-UA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4.Чому дорівнює величина вписаного кута?</a:t>
            </a:r>
          </a:p>
          <a:p>
            <a:r>
              <a:rPr lang="uk-UA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5.Коли вписаний кут буде прямим?</a:t>
            </a:r>
          </a:p>
          <a:p>
            <a:r>
              <a:rPr lang="uk-UA" sz="2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6.Яке співвідношення між  величинами вписаного  і центрального  кутів? 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476672"/>
            <a:ext cx="585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sz="3200" b="1" i="1" dirty="0">
                <a:solidFill>
                  <a:srgbClr val="F3A44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…почнемо з теорії…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764704"/>
            <a:ext cx="4680520" cy="5201548"/>
          </a:xfrm>
        </p:spPr>
        <p:txBody>
          <a:bodyPr/>
          <a:lstStyle/>
          <a:p>
            <a:r>
              <a:rPr lang="uk-UA" dirty="0" smtClean="0"/>
              <a:t>Кут з вершиною в центрі кола називається </a:t>
            </a:r>
            <a:r>
              <a:rPr lang="uk-UA" dirty="0" smtClean="0">
                <a:ln w="19050">
                  <a:solidFill>
                    <a:srgbClr val="C00000"/>
                  </a:solidFill>
                </a:ln>
              </a:rPr>
              <a:t>центральним кутом.</a:t>
            </a:r>
            <a:br>
              <a:rPr lang="uk-UA" dirty="0" smtClean="0">
                <a:ln w="19050">
                  <a:solidFill>
                    <a:srgbClr val="C00000"/>
                  </a:solidFill>
                </a:ln>
              </a:rPr>
            </a:br>
            <a:r>
              <a:rPr lang="uk-UA" dirty="0" smtClean="0"/>
              <a:t>Кут вершина якого лежить на колі, а сторони перетинають коло</a:t>
            </a:r>
            <a:br>
              <a:rPr lang="uk-UA" dirty="0" smtClean="0"/>
            </a:br>
            <a:r>
              <a:rPr lang="uk-UA" dirty="0" smtClean="0"/>
              <a:t>називається </a:t>
            </a:r>
            <a:r>
              <a:rPr lang="uk-UA" dirty="0" smtClean="0">
                <a:ln w="19050">
                  <a:solidFill>
                    <a:srgbClr val="C00000"/>
                  </a:solidFill>
                </a:ln>
              </a:rPr>
              <a:t>вписаним кутом.</a:t>
            </a:r>
            <a:endParaRPr lang="ru-RU" dirty="0">
              <a:ln w="19050">
                <a:solidFill>
                  <a:srgbClr val="C00000"/>
                </a:solidFill>
              </a:ln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82874" y="1551459"/>
            <a:ext cx="3384376" cy="338437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78504" y="2045643"/>
            <a:ext cx="1196558" cy="1196558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endCxn id="15" idx="0"/>
          </p:cNvCxnSpPr>
          <p:nvPr/>
        </p:nvCxnSpPr>
        <p:spPr>
          <a:xfrm flipH="1">
            <a:off x="2175062" y="1927967"/>
            <a:ext cx="1091387" cy="1321013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4048" y="1632794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ln>
                  <a:solidFill>
                    <a:srgbClr val="130B0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b="1" i="1" dirty="0">
              <a:ln>
                <a:solidFill>
                  <a:srgbClr val="130B01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20344" y="1558826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ln>
                  <a:solidFill>
                    <a:srgbClr val="130B0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400" b="1" i="1" dirty="0">
              <a:ln>
                <a:solidFill>
                  <a:srgbClr val="130B01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95042" y="324898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ln>
                  <a:solidFill>
                    <a:srgbClr val="130B0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2400" b="1" i="1" dirty="0">
              <a:ln>
                <a:solidFill>
                  <a:srgbClr val="130B01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>
            <a:stCxn id="3" idx="1"/>
          </p:cNvCxnSpPr>
          <p:nvPr/>
        </p:nvCxnSpPr>
        <p:spPr>
          <a:xfrm>
            <a:off x="978504" y="2047089"/>
            <a:ext cx="929200" cy="2888746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907704" y="1927967"/>
            <a:ext cx="1358745" cy="3007868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41898" y="4958904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ln>
                  <a:solidFill>
                    <a:srgbClr val="130B0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2400" b="1" i="1" dirty="0">
              <a:ln>
                <a:solidFill>
                  <a:srgbClr val="130B01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7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00737"/>
            <a:ext cx="7920880" cy="768023"/>
          </a:xfrm>
        </p:spPr>
        <p:txBody>
          <a:bodyPr/>
          <a:lstStyle/>
          <a:p>
            <a:pPr algn="ctr"/>
            <a:r>
              <a:rPr lang="uk-UA" sz="3200" b="1" dirty="0" smtClean="0"/>
              <a:t>Теорема</a:t>
            </a:r>
            <a:r>
              <a:rPr lang="uk-UA" dirty="0" smtClean="0"/>
              <a:t> (про вписаний кут)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179512" y="1794446"/>
                <a:ext cx="4680520" cy="4010818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uk-UA" sz="4600" dirty="0" smtClean="0"/>
                  <a:t>Вписаний кут вимірюється половиною дуги, на яку він спирається</a:t>
                </a:r>
              </a:p>
              <a:p>
                <a:r>
                  <a:rPr lang="uk-UA" sz="4600" dirty="0" smtClean="0"/>
                  <a:t> </a:t>
                </a:r>
                <a14:m>
                  <m:oMath xmlns:m="http://schemas.openxmlformats.org/officeDocument/2006/math">
                    <m:r>
                      <a:rPr lang="uk-UA" sz="4600" i="1" smtClean="0">
                        <a:ln>
                          <a:solidFill>
                            <a:srgbClr val="130B01"/>
                          </a:solidFill>
                        </a:ln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uk-UA" sz="4600" dirty="0" smtClean="0"/>
                  <a:t> </a:t>
                </a:r>
                <a:r>
                  <a:rPr lang="uk-UA" sz="4600" b="1" i="1" dirty="0" smtClean="0">
                    <a:ln>
                      <a:solidFill>
                        <a:srgbClr val="130B01"/>
                      </a:solidFill>
                    </a:ln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АСВ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600" b="1" i="1" smtClean="0">
                            <a:ln>
                              <a:solidFill>
                                <a:srgbClr val="130B01"/>
                              </a:solidFill>
                            </a:ln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uk-UA" sz="4600" b="1" i="1" smtClean="0">
                            <a:ln>
                              <a:solidFill>
                                <a:srgbClr val="130B01"/>
                              </a:solidFill>
                            </a:ln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uk-UA" sz="4600" b="1" i="1" smtClean="0">
                            <a:ln>
                              <a:solidFill>
                                <a:srgbClr val="130B01"/>
                              </a:solidFill>
                            </a:ln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uk-UA" sz="4600" b="1" i="1" dirty="0" smtClean="0">
                    <a:ln>
                      <a:solidFill>
                        <a:srgbClr val="130B01"/>
                      </a:solidFill>
                    </a:ln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    АРВ</a:t>
                </a:r>
                <a:endParaRPr lang="ru-RU" sz="4600" b="1" i="1" dirty="0">
                  <a:ln>
                    <a:solidFill>
                      <a:srgbClr val="130B01"/>
                    </a:solidFill>
                  </a:ln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4600" b="1" i="1" dirty="0">
                  <a:ln>
                    <a:solidFill>
                      <a:srgbClr val="130B01"/>
                    </a:solidFill>
                  </a:ln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uk-UA" sz="4600" dirty="0" smtClean="0"/>
                  <a:t>              </a:t>
                </a:r>
              </a:p>
              <a:p>
                <a:endParaRPr lang="ru-RU" sz="2800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179512" y="1794446"/>
                <a:ext cx="4680520" cy="4010818"/>
              </a:xfrm>
              <a:blipFill rotWithShape="1">
                <a:blip r:embed="rId2"/>
                <a:stretch>
                  <a:fillRect l="-3255" t="-4407" r="-7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Овал 5"/>
          <p:cNvSpPr/>
          <p:nvPr/>
        </p:nvSpPr>
        <p:spPr>
          <a:xfrm>
            <a:off x="5220072" y="1844824"/>
            <a:ext cx="3384376" cy="338437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1"/>
          </p:cNvCxnSpPr>
          <p:nvPr/>
        </p:nvCxnSpPr>
        <p:spPr>
          <a:xfrm>
            <a:off x="5715702" y="2340454"/>
            <a:ext cx="584490" cy="2744730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6300192" y="2132856"/>
            <a:ext cx="1584176" cy="2955379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4088" y="1916832"/>
            <a:ext cx="351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ln>
                  <a:solidFill>
                    <a:srgbClr val="130B0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b="1" i="1" dirty="0">
              <a:ln>
                <a:solidFill>
                  <a:srgbClr val="130B01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37863" y="1663923"/>
            <a:ext cx="351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ln>
                  <a:solidFill>
                    <a:srgbClr val="130B0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400" b="1" i="1" dirty="0">
              <a:ln>
                <a:solidFill>
                  <a:srgbClr val="130B01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07947" y="5162549"/>
            <a:ext cx="351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ln>
                  <a:solidFill>
                    <a:srgbClr val="130B0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2400" b="1" i="1" dirty="0">
              <a:ln>
                <a:solidFill>
                  <a:srgbClr val="130B01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60646" y="1383159"/>
            <a:ext cx="351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ln>
                  <a:solidFill>
                    <a:srgbClr val="130B0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400" b="1" i="1" dirty="0">
              <a:ln>
                <a:solidFill>
                  <a:srgbClr val="130B01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061" y="3861048"/>
            <a:ext cx="3619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070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3"/>
            <a:ext cx="9144000" cy="792088"/>
          </a:xfrm>
        </p:spPr>
        <p:txBody>
          <a:bodyPr/>
          <a:lstStyle/>
          <a:p>
            <a:pPr algn="ctr"/>
            <a:r>
              <a:rPr lang="uk-UA" sz="4000" b="1" dirty="0" smtClean="0">
                <a:ln>
                  <a:solidFill>
                    <a:srgbClr val="130B0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Наслідки з теореми про вписаний кут</a:t>
            </a:r>
            <a:endParaRPr lang="ru-RU" sz="4000" b="1" dirty="0">
              <a:ln>
                <a:solidFill>
                  <a:srgbClr val="130B01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 txBox="1">
            <a:spLocks/>
          </p:cNvSpPr>
          <p:nvPr/>
        </p:nvSpPr>
        <p:spPr>
          <a:xfrm>
            <a:off x="4716016" y="1314352"/>
            <a:ext cx="4176464" cy="55436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3200" dirty="0" smtClean="0">
                <a:ln w="19050">
                  <a:solidFill>
                    <a:schemeClr val="bg1"/>
                  </a:solidFill>
                </a:ln>
                <a:solidFill>
                  <a:srgbClr val="FFC000"/>
                </a:solidFill>
              </a:rPr>
              <a:t>Вписаний кут, що спирається на діаметр, - прямий</a:t>
            </a:r>
            <a:endParaRPr lang="ru-RU" sz="3200" b="1" i="1" dirty="0">
              <a:ln w="19050">
                <a:solidFill>
                  <a:schemeClr val="bg1"/>
                </a:solidFill>
              </a:ln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4600" dirty="0" smtClean="0"/>
              <a:t>              </a:t>
            </a:r>
          </a:p>
          <a:p>
            <a:pPr marL="0" indent="0">
              <a:buNone/>
            </a:pP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Текст 2"/>
              <p:cNvSpPr txBox="1">
                <a:spLocks/>
              </p:cNvSpPr>
              <p:nvPr/>
            </p:nvSpPr>
            <p:spPr>
              <a:xfrm>
                <a:off x="90550" y="966706"/>
                <a:ext cx="4384104" cy="5774662"/>
              </a:xfrm>
              <a:prstGeom prst="rect">
                <a:avLst/>
              </a:prstGeom>
            </p:spPr>
            <p:txBody>
              <a:bodyPr>
                <a:normAutofit fontScale="25000" lnSpcReduction="20000"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2"/>
                  </a:buClr>
                  <a:buFont typeface="Wingdings 2" charset="2"/>
                  <a:buChar char="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2"/>
                  </a:buClr>
                  <a:buFont typeface="Wingdings 2" charset="2"/>
                  <a:buChar char="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2"/>
                  </a:buClr>
                  <a:buFont typeface="Wingdings 2" charset="2"/>
                  <a:buChar char="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2"/>
                  </a:buClr>
                  <a:buFont typeface="Wingdings 2" charset="2"/>
                  <a:buChar char="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2"/>
                  </a:buClr>
                  <a:buFont typeface="Wingdings 2" charset="2"/>
                  <a:buChar char="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447675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uk-UA" sz="12800" b="0" i="1" smtClean="0">
                          <a:ln>
                            <a:solidFill>
                              <a:srgbClr val="130B01"/>
                            </a:solidFill>
                          </a:ln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Вписані кути, що </m:t>
                      </m:r>
                    </m:oMath>
                  </m:oMathPara>
                </a14:m>
                <a:endParaRPr lang="uk-UA" sz="12800" b="0" i="1" dirty="0" smtClean="0">
                  <a:ln>
                    <a:solidFill>
                      <a:srgbClr val="130B01"/>
                    </a:solidFill>
                  </a:ln>
                  <a:solidFill>
                    <a:srgbClr val="C00000"/>
                  </a:solidFill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uk-UA" sz="12800" b="0" i="1" smtClean="0">
                          <a:ln>
                            <a:solidFill>
                              <a:srgbClr val="130B01"/>
                            </a:solidFill>
                          </a:ln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спираються на одну і </m:t>
                      </m:r>
                    </m:oMath>
                  </m:oMathPara>
                </a14:m>
                <a:endParaRPr lang="uk-UA" sz="12800" b="0" i="1" dirty="0" smtClean="0">
                  <a:ln>
                    <a:solidFill>
                      <a:srgbClr val="130B01"/>
                    </a:solidFill>
                  </a:ln>
                  <a:solidFill>
                    <a:srgbClr val="C00000"/>
                  </a:solidFill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uk-UA" sz="12800" b="0" i="1" smtClean="0">
                          <a:ln>
                            <a:solidFill>
                              <a:srgbClr val="130B01"/>
                            </a:solidFill>
                          </a:ln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ту саму дугу, рівні</m:t>
                      </m:r>
                    </m:oMath>
                  </m:oMathPara>
                </a14:m>
                <a:endParaRPr lang="uk-UA" sz="12800" b="0" i="1" dirty="0" smtClean="0">
                  <a:ln>
                    <a:solidFill>
                      <a:srgbClr val="130B01"/>
                    </a:solidFill>
                  </a:ln>
                  <a:solidFill>
                    <a:srgbClr val="C00000"/>
                  </a:solidFill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4600" b="1" i="1" dirty="0">
                  <a:ln>
                    <a:solidFill>
                      <a:srgbClr val="130B01"/>
                    </a:solidFill>
                  </a:ln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4600" dirty="0" smtClean="0"/>
                  <a:t>              </a:t>
                </a:r>
              </a:p>
              <a:p>
                <a:endParaRPr lang="ru-RU" sz="2800" dirty="0"/>
              </a:p>
            </p:txBody>
          </p:sp>
        </mc:Choice>
        <mc:Fallback xmlns="">
          <p:sp>
            <p:nvSpPr>
              <p:cNvPr id="4" name="Текс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50" y="966706"/>
                <a:ext cx="4384104" cy="57746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вал 4"/>
          <p:cNvSpPr/>
          <p:nvPr/>
        </p:nvSpPr>
        <p:spPr>
          <a:xfrm>
            <a:off x="556853" y="2924944"/>
            <a:ext cx="3384376" cy="338437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71464" y="3480031"/>
            <a:ext cx="584490" cy="2744730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1636973" y="3202335"/>
            <a:ext cx="1431734" cy="3022426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5" idx="1"/>
            <a:endCxn id="5" idx="3"/>
          </p:cNvCxnSpPr>
          <p:nvPr/>
        </p:nvCxnSpPr>
        <p:spPr>
          <a:xfrm>
            <a:off x="1052483" y="3420574"/>
            <a:ext cx="0" cy="2393116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1071464" y="3175298"/>
            <a:ext cx="2016224" cy="2638392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5" idx="1"/>
          </p:cNvCxnSpPr>
          <p:nvPr/>
        </p:nvCxnSpPr>
        <p:spPr>
          <a:xfrm>
            <a:off x="1052483" y="3420574"/>
            <a:ext cx="1791714" cy="2764896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2853072" y="3202567"/>
            <a:ext cx="215635" cy="3024336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5220072" y="2924944"/>
            <a:ext cx="3384376" cy="338437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>
            <a:stCxn id="22" idx="6"/>
          </p:cNvCxnSpPr>
          <p:nvPr/>
        </p:nvCxnSpPr>
        <p:spPr>
          <a:xfrm flipH="1">
            <a:off x="5220072" y="4617132"/>
            <a:ext cx="3384376" cy="0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22" idx="7"/>
            <a:endCxn id="22" idx="2"/>
          </p:cNvCxnSpPr>
          <p:nvPr/>
        </p:nvCxnSpPr>
        <p:spPr>
          <a:xfrm flipH="1">
            <a:off x="5220072" y="3420574"/>
            <a:ext cx="2888746" cy="1196558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22" idx="7"/>
            <a:endCxn id="22" idx="6"/>
          </p:cNvCxnSpPr>
          <p:nvPr/>
        </p:nvCxnSpPr>
        <p:spPr>
          <a:xfrm>
            <a:off x="8108818" y="3420574"/>
            <a:ext cx="495630" cy="1196558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5220072" y="3202567"/>
            <a:ext cx="792088" cy="1392836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 flipV="1">
            <a:off x="6012160" y="3202567"/>
            <a:ext cx="2592288" cy="1392836"/>
          </a:xfrm>
          <a:prstGeom prst="line">
            <a:avLst/>
          </a:prstGeom>
          <a:ln w="28575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052483" y="5517232"/>
            <a:ext cx="207149" cy="7200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552379" y="5848552"/>
            <a:ext cx="207149" cy="1800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2629572" y="5812432"/>
            <a:ext cx="223500" cy="3600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924368" y="3413689"/>
            <a:ext cx="175583" cy="8699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8028384" y="3610953"/>
            <a:ext cx="168225" cy="7200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6105867" y="3356670"/>
            <a:ext cx="87791" cy="1440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7944271" y="3500686"/>
            <a:ext cx="84113" cy="176081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62633" y="3127061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i="1" dirty="0" smtClean="0">
                <a:ln>
                  <a:solidFill>
                    <a:srgbClr val="130B0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b="1" i="1" dirty="0">
              <a:ln>
                <a:solidFill>
                  <a:srgbClr val="130B01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011051" y="277433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i="1" dirty="0">
                <a:ln>
                  <a:solidFill>
                    <a:srgbClr val="130B0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400" b="1" i="1" dirty="0">
              <a:ln>
                <a:solidFill>
                  <a:srgbClr val="130B01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36996" y="572380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i="1" dirty="0" smtClean="0">
                <a:ln>
                  <a:solidFill>
                    <a:srgbClr val="130B0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2400" b="1" i="1" dirty="0">
              <a:ln>
                <a:solidFill>
                  <a:srgbClr val="130B01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363709" y="618547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n>
                  <a:solidFill>
                    <a:srgbClr val="130B0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sz="2400" b="1" i="1" dirty="0">
              <a:ln>
                <a:solidFill>
                  <a:srgbClr val="130B01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757147" y="615683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n>
                  <a:solidFill>
                    <a:srgbClr val="130B0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ru-RU" sz="2400" b="1" i="1" dirty="0">
              <a:ln>
                <a:solidFill>
                  <a:srgbClr val="130B01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6881113" y="4595404"/>
            <a:ext cx="45719" cy="59072"/>
          </a:xfrm>
          <a:prstGeom prst="ellipse">
            <a:avLst/>
          </a:prstGeom>
          <a:solidFill>
            <a:srgbClr val="130B0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130B0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664445" y="4596449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ln>
                  <a:solidFill>
                    <a:schemeClr val="bg1"/>
                  </a:solidFill>
                </a:ln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2400" b="1" i="1" dirty="0">
              <a:ln>
                <a:solidFill>
                  <a:schemeClr val="bg1"/>
                </a:solidFill>
              </a:ln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761292" y="4341356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n>
                  <a:solidFill>
                    <a:schemeClr val="bg1"/>
                  </a:solidFill>
                </a:ln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ru-RU" sz="2400" b="1" i="1" dirty="0">
              <a:ln>
                <a:solidFill>
                  <a:schemeClr val="bg1"/>
                </a:solidFill>
              </a:ln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604448" y="434135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n>
                  <a:solidFill>
                    <a:schemeClr val="bg1"/>
                  </a:solidFill>
                </a:ln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ru-RU" sz="2400" b="1" i="1" dirty="0">
              <a:ln>
                <a:solidFill>
                  <a:schemeClr val="bg1"/>
                </a:solidFill>
              </a:ln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041410" y="3008068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n>
                  <a:solidFill>
                    <a:schemeClr val="bg1"/>
                  </a:solidFill>
                </a:ln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sz="2400" b="1" i="1" dirty="0">
              <a:ln>
                <a:solidFill>
                  <a:schemeClr val="bg1"/>
                </a:solidFill>
              </a:ln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639942" y="2876563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n>
                  <a:solidFill>
                    <a:schemeClr val="bg1"/>
                  </a:solidFill>
                </a:ln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ru-RU" sz="2400" b="1" i="1" dirty="0">
              <a:ln>
                <a:solidFill>
                  <a:schemeClr val="bg1"/>
                </a:solidFill>
              </a:ln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97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МАМА\шаблони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42910" y="548326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dirty="0" smtClean="0">
                <a:solidFill>
                  <a:srgbClr val="00B050"/>
                </a:solidFill>
              </a:rPr>
              <a:t>… теорія нежива без практики…</a:t>
            </a:r>
            <a:endParaRPr lang="ru-RU" sz="3600" b="1" i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00562" y="1071546"/>
            <a:ext cx="40719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</a:rPr>
              <a:t>1.Вершини  трикутника АВС ділять коло у відношенні 2:3:7. Знайдіть  кути цього трикутника.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2.За  даним рисунком знайдіть кут ВАС, якщо кут КСА=20°,  а  кут  ВСА=30°.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571736" y="2714620"/>
            <a:ext cx="1928826" cy="186650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2801488" y="2965609"/>
            <a:ext cx="1423326" cy="1239905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7"/>
            <a:endCxn id="6" idx="7"/>
          </p:cNvCxnSpPr>
          <p:nvPr/>
        </p:nvCxnSpPr>
        <p:spPr>
          <a:xfrm>
            <a:off x="4218092" y="298796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2571736" y="2965610"/>
            <a:ext cx="1653078" cy="46339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2571736" y="2811132"/>
            <a:ext cx="488096" cy="63172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6" idx="7"/>
          </p:cNvCxnSpPr>
          <p:nvPr/>
        </p:nvCxnSpPr>
        <p:spPr>
          <a:xfrm>
            <a:off x="3059832" y="2811132"/>
            <a:ext cx="1158260" cy="1768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266584" y="3215655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2">
                    <a:lumMod val="10000"/>
                  </a:schemeClr>
                </a:solidFill>
              </a:rPr>
              <a:t>А</a:t>
            </a: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21334" y="251716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accent4">
                    <a:lumMod val="50000"/>
                  </a:schemeClr>
                </a:solidFill>
              </a:rPr>
              <a:t>В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43372" y="27146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2">
                    <a:lumMod val="10000"/>
                  </a:schemeClr>
                </a:solidFill>
              </a:rPr>
              <a:t>С</a:t>
            </a: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72133" y="344285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2">
                    <a:lumMod val="10000"/>
                  </a:schemeClr>
                </a:solidFill>
              </a:rPr>
              <a:t>О</a:t>
            </a: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15736" y="420551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2">
                    <a:lumMod val="10000"/>
                  </a:schemeClr>
                </a:solidFill>
              </a:rPr>
              <a:t>К</a:t>
            </a:r>
            <a:endParaRPr lang="ru-RU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4" name="Блок-схема: узел 13"/>
          <p:cNvSpPr/>
          <p:nvPr/>
        </p:nvSpPr>
        <p:spPr>
          <a:xfrm flipH="1" flipV="1">
            <a:off x="3477143" y="3566165"/>
            <a:ext cx="45719" cy="45719"/>
          </a:xfrm>
          <a:prstGeom prst="flowChartConnector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2571737" y="3429000"/>
            <a:ext cx="229751" cy="776514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МАМА\шаблони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755576" y="928670"/>
            <a:ext cx="68168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rgbClr val="7030A0"/>
                </a:solidFill>
              </a:rPr>
              <a:t>3</a:t>
            </a:r>
            <a:r>
              <a:rPr lang="uk-UA" sz="2400" b="1" dirty="0" smtClean="0">
                <a:solidFill>
                  <a:srgbClr val="7030A0"/>
                </a:solidFill>
              </a:rPr>
              <a:t>.</a:t>
            </a:r>
            <a:r>
              <a:rPr lang="en-US" sz="2400" b="1" smtClean="0">
                <a:solidFill>
                  <a:srgbClr val="7030A0"/>
                </a:solidFill>
              </a:rPr>
              <a:t> </a:t>
            </a:r>
            <a:r>
              <a:rPr lang="uk-UA" sz="2400" b="1" smtClean="0">
                <a:solidFill>
                  <a:srgbClr val="7030A0"/>
                </a:solidFill>
              </a:rPr>
              <a:t>Три </a:t>
            </a:r>
            <a:r>
              <a:rPr lang="uk-UA" sz="2400" b="1" dirty="0" smtClean="0">
                <a:solidFill>
                  <a:srgbClr val="7030A0"/>
                </a:solidFill>
              </a:rPr>
              <a:t>футболісти пробивають по воротах штрафні удари з точок А,В,С. У кого з них кут обстрілу найбільший?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500562" y="1988840"/>
            <a:ext cx="3500462" cy="3368986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715008" y="2060848"/>
            <a:ext cx="1071570" cy="1588"/>
          </a:xfrm>
          <a:prstGeom prst="line">
            <a:avLst/>
          </a:prstGeom>
          <a:ln w="762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4" idx="2"/>
          </p:cNvCxnSpPr>
          <p:nvPr/>
        </p:nvCxnSpPr>
        <p:spPr>
          <a:xfrm flipV="1">
            <a:off x="4500562" y="2062436"/>
            <a:ext cx="1214446" cy="1610897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4" idx="2"/>
          </p:cNvCxnSpPr>
          <p:nvPr/>
        </p:nvCxnSpPr>
        <p:spPr>
          <a:xfrm flipV="1">
            <a:off x="4500562" y="2062436"/>
            <a:ext cx="2250296" cy="1610897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5715008" y="2062436"/>
            <a:ext cx="214314" cy="329539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5929322" y="2062436"/>
            <a:ext cx="821536" cy="329539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5715008" y="2062436"/>
            <a:ext cx="2143140" cy="2389484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30" idx="1"/>
          </p:cNvCxnSpPr>
          <p:nvPr/>
        </p:nvCxnSpPr>
        <p:spPr>
          <a:xfrm flipH="1" flipV="1">
            <a:off x="6750858" y="2062436"/>
            <a:ext cx="1107290" cy="2389485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79091" y="347929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15008" y="528638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858148" y="422108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2400" b="1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47955" y="1667333"/>
            <a:ext cx="367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24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50858" y="1633658"/>
            <a:ext cx="367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4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МАМА\шаблони\фон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9648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57158" y="272130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130B01"/>
                </a:solidFill>
              </a:rPr>
              <a:t>Поміркуй… </a:t>
            </a:r>
            <a:endParaRPr lang="ru-RU" sz="2800" b="1" i="1" dirty="0">
              <a:solidFill>
                <a:srgbClr val="130B0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8446" y="795350"/>
            <a:ext cx="5697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130B01"/>
                </a:solidFill>
              </a:rPr>
              <a:t>Знайдіть помилки на  малюнках </a:t>
            </a:r>
            <a:endParaRPr lang="ru-RU" sz="2800" b="1" i="1" dirty="0">
              <a:solidFill>
                <a:srgbClr val="130B0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428860" y="1357298"/>
            <a:ext cx="2428892" cy="2428892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1"/>
            <a:endCxn id="6" idx="5"/>
          </p:cNvCxnSpPr>
          <p:nvPr/>
        </p:nvCxnSpPr>
        <p:spPr>
          <a:xfrm>
            <a:off x="2784563" y="1713001"/>
            <a:ext cx="1717486" cy="1717486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6" idx="1"/>
            <a:endCxn id="6" idx="3"/>
          </p:cNvCxnSpPr>
          <p:nvPr/>
        </p:nvCxnSpPr>
        <p:spPr>
          <a:xfrm>
            <a:off x="2784563" y="1713001"/>
            <a:ext cx="0" cy="1717486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6" idx="3"/>
            <a:endCxn id="6" idx="5"/>
          </p:cNvCxnSpPr>
          <p:nvPr/>
        </p:nvCxnSpPr>
        <p:spPr>
          <a:xfrm>
            <a:off x="2784563" y="3430487"/>
            <a:ext cx="1717486" cy="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20446" y="2156693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130B01"/>
                </a:solidFill>
              </a:rPr>
              <a:t>О</a:t>
            </a:r>
            <a:endParaRPr lang="ru-RU" b="1" dirty="0">
              <a:solidFill>
                <a:srgbClr val="130B0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14545" y="3214686"/>
            <a:ext cx="570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85</a:t>
            </a:r>
            <a:r>
              <a:rPr lang="en-US" b="1" baseline="30000" dirty="0">
                <a:solidFill>
                  <a:srgbClr val="002060"/>
                </a:solidFill>
              </a:rPr>
              <a:t>o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000760" y="1071546"/>
            <a:ext cx="2357454" cy="221457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>
            <a:stCxn id="15" idx="3"/>
            <a:endCxn id="15" idx="1"/>
          </p:cNvCxnSpPr>
          <p:nvPr/>
        </p:nvCxnSpPr>
        <p:spPr>
          <a:xfrm rot="5400000" flipH="1">
            <a:off x="5563029" y="2178835"/>
            <a:ext cx="1565944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5" idx="3"/>
            <a:endCxn id="15" idx="7"/>
          </p:cNvCxnSpPr>
          <p:nvPr/>
        </p:nvCxnSpPr>
        <p:spPr>
          <a:xfrm rot="5400000" flipH="1" flipV="1">
            <a:off x="6396515" y="1345349"/>
            <a:ext cx="1565944" cy="166697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15" idx="5"/>
          </p:cNvCxnSpPr>
          <p:nvPr/>
        </p:nvCxnSpPr>
        <p:spPr>
          <a:xfrm>
            <a:off x="6357950" y="1357298"/>
            <a:ext cx="1655023" cy="160450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5" idx="5"/>
            <a:endCxn id="15" idx="7"/>
          </p:cNvCxnSpPr>
          <p:nvPr/>
        </p:nvCxnSpPr>
        <p:spPr>
          <a:xfrm rot="5400000" flipH="1">
            <a:off x="7230001" y="2178835"/>
            <a:ext cx="1565944" cy="15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286512" y="157161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FF00"/>
                </a:solidFill>
              </a:rPr>
              <a:t>60°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72396" y="1643050"/>
            <a:ext cx="600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FF00"/>
                </a:solidFill>
              </a:rPr>
              <a:t>50°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4000496" y="3286124"/>
            <a:ext cx="2714644" cy="257176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>
            <a:stCxn id="26" idx="0"/>
            <a:endCxn id="26" idx="5"/>
          </p:cNvCxnSpPr>
          <p:nvPr/>
        </p:nvCxnSpPr>
        <p:spPr>
          <a:xfrm>
            <a:off x="5357818" y="3286124"/>
            <a:ext cx="959772" cy="219514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26" idx="0"/>
            <a:endCxn id="26" idx="2"/>
          </p:cNvCxnSpPr>
          <p:nvPr/>
        </p:nvCxnSpPr>
        <p:spPr>
          <a:xfrm flipH="1">
            <a:off x="4000496" y="3286124"/>
            <a:ext cx="1357322" cy="12858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26" idx="2"/>
          </p:cNvCxnSpPr>
          <p:nvPr/>
        </p:nvCxnSpPr>
        <p:spPr>
          <a:xfrm>
            <a:off x="4000496" y="4572008"/>
            <a:ext cx="714380" cy="11430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endCxn id="26" idx="5"/>
          </p:cNvCxnSpPr>
          <p:nvPr/>
        </p:nvCxnSpPr>
        <p:spPr>
          <a:xfrm flipV="1">
            <a:off x="4714876" y="5481265"/>
            <a:ext cx="1602714" cy="2337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000628" y="3571876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solidFill>
                  <a:schemeClr val="bg2">
                    <a:lumMod val="10000"/>
                  </a:schemeClr>
                </a:solidFill>
              </a:rPr>
              <a:t>35°</a:t>
            </a:r>
            <a:endParaRPr lang="ru-RU" sz="20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72000" y="5286388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130B01"/>
                </a:solidFill>
              </a:rPr>
              <a:t>120°</a:t>
            </a:r>
            <a:endParaRPr lang="ru-RU" sz="2000" b="1" dirty="0">
              <a:solidFill>
                <a:srgbClr val="130B01"/>
              </a:solidFill>
            </a:endParaRPr>
          </a:p>
        </p:txBody>
      </p:sp>
      <p:sp>
        <p:nvSpPr>
          <p:cNvPr id="31" name="Блок-схема: узел 30"/>
          <p:cNvSpPr/>
          <p:nvPr/>
        </p:nvSpPr>
        <p:spPr>
          <a:xfrm flipH="1" flipV="1">
            <a:off x="3597587" y="2526025"/>
            <a:ext cx="45719" cy="45719"/>
          </a:xfrm>
          <a:prstGeom prst="flowChartConnector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640</TotalTime>
  <Words>230</Words>
  <Application>Microsoft Office PowerPoint</Application>
  <PresentationFormat>Экран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Справедливость</vt:lpstr>
      <vt:lpstr>Winter</vt:lpstr>
      <vt:lpstr>Презентация PowerPoint</vt:lpstr>
      <vt:lpstr>Презентация PowerPoint</vt:lpstr>
      <vt:lpstr>Кут з вершиною в центрі кола називається центральним кутом. Кут вершина якого лежить на колі, а сторони перетинають коло називається вписаним кутом.</vt:lpstr>
      <vt:lpstr>Теорема (про вписаний кут)</vt:lpstr>
      <vt:lpstr>Наслідки з теореми про вписаний кут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Maria</cp:lastModifiedBy>
  <cp:revision>40</cp:revision>
  <dcterms:created xsi:type="dcterms:W3CDTF">2012-11-11T10:37:28Z</dcterms:created>
  <dcterms:modified xsi:type="dcterms:W3CDTF">2013-11-21T22:00:42Z</dcterms:modified>
</cp:coreProperties>
</file>