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73" r:id="rId6"/>
    <p:sldId id="261" r:id="rId7"/>
    <p:sldId id="262" r:id="rId8"/>
    <p:sldId id="264" r:id="rId9"/>
    <p:sldId id="265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35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4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2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8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9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5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4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 4 «Вписані й описані чотирикутники»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528392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Підготували учні 8 класу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err="1" smtClean="0">
                <a:solidFill>
                  <a:srgbClr val="C00000"/>
                </a:solidFill>
              </a:rPr>
              <a:t>Гевко</a:t>
            </a:r>
            <a:r>
              <a:rPr lang="uk-UA" dirty="0" smtClean="0">
                <a:solidFill>
                  <a:srgbClr val="C00000"/>
                </a:solidFill>
              </a:rPr>
              <a:t> Іван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C00000"/>
                </a:solidFill>
              </a:rPr>
              <a:t>Львівська Вікторія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err="1" smtClean="0">
                <a:solidFill>
                  <a:srgbClr val="C00000"/>
                </a:solidFill>
              </a:rPr>
              <a:t>Стрияк</a:t>
            </a:r>
            <a:r>
              <a:rPr lang="uk-UA" dirty="0" smtClean="0">
                <a:solidFill>
                  <a:srgbClr val="C00000"/>
                </a:solidFill>
              </a:rPr>
              <a:t> Антоніна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err="1" smtClean="0">
                <a:solidFill>
                  <a:srgbClr val="C00000"/>
                </a:solidFill>
              </a:rPr>
              <a:t>Філь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uk-UA" smtClean="0">
                <a:solidFill>
                  <a:srgbClr val="C00000"/>
                </a:solidFill>
              </a:rPr>
              <a:t>Віталій</a:t>
            </a:r>
            <a:endParaRPr lang="uk-UA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uk-UA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Властивості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8200" y="857232"/>
            <a:ext cx="4028256" cy="5268931"/>
          </a:xfrm>
        </p:spPr>
        <p:txBody>
          <a:bodyPr/>
          <a:lstStyle/>
          <a:p>
            <a:r>
              <a:rPr lang="uk-UA" dirty="0" smtClean="0"/>
              <a:t>У будь-який ромб можна вписати коло.</a:t>
            </a:r>
          </a:p>
          <a:p>
            <a:endParaRPr lang="uk-UA" dirty="0"/>
          </a:p>
          <a:p>
            <a:r>
              <a:rPr lang="uk-UA" dirty="0" smtClean="0"/>
              <a:t>Якщо в паралелограм вписано коло, то він є ромбом.</a:t>
            </a:r>
          </a:p>
          <a:p>
            <a:endParaRPr lang="uk-UA" dirty="0"/>
          </a:p>
        </p:txBody>
      </p:sp>
      <p:sp>
        <p:nvSpPr>
          <p:cNvPr id="6" name="Блок-схема: решение 5"/>
          <p:cNvSpPr/>
          <p:nvPr/>
        </p:nvSpPr>
        <p:spPr>
          <a:xfrm rot="5400000">
            <a:off x="-161336" y="1594466"/>
            <a:ext cx="5578240" cy="3888432"/>
          </a:xfrm>
          <a:prstGeom prst="flowChartDecision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1916832"/>
            <a:ext cx="3168352" cy="3168352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6" idx="1"/>
          </p:cNvCxnSpPr>
          <p:nvPr/>
        </p:nvCxnSpPr>
        <p:spPr>
          <a:xfrm>
            <a:off x="2627784" y="749562"/>
            <a:ext cx="0" cy="5578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2"/>
            <a:endCxn id="6" idx="0"/>
          </p:cNvCxnSpPr>
          <p:nvPr/>
        </p:nvCxnSpPr>
        <p:spPr>
          <a:xfrm>
            <a:off x="683568" y="3538682"/>
            <a:ext cx="3888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Які помилки допущено?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67744" y="1052736"/>
            <a:ext cx="4536504" cy="4536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1484784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760" y="4149080"/>
            <a:ext cx="42484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11760" y="1484784"/>
            <a:ext cx="792088" cy="266429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868144" y="1484784"/>
            <a:ext cx="792088" cy="266429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404886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10870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10231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0770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7912" y="3615407"/>
            <a:ext cx="80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1478" y="1484784"/>
            <a:ext cx="80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3188" y="3621211"/>
            <a:ext cx="80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2208" y="1532707"/>
            <a:ext cx="80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ъект 3"/>
          <p:cNvSpPr>
            <a:spLocks noGrp="1"/>
          </p:cNvSpPr>
          <p:nvPr>
            <p:ph sz="half" idx="1"/>
          </p:nvPr>
        </p:nvSpPr>
        <p:spPr>
          <a:xfrm>
            <a:off x="1187624" y="5517232"/>
            <a:ext cx="7488832" cy="608931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трапеція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Які помилки допущено?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5589240"/>
            <a:ext cx="7457482" cy="680939"/>
          </a:xfrm>
        </p:spPr>
        <p:txBody>
          <a:bodyPr/>
          <a:lstStyle/>
          <a:p>
            <a:r>
              <a:rPr lang="uk-UA" i="1" dirty="0"/>
              <a:t>АВ</a:t>
            </a:r>
            <a:r>
              <a:rPr lang="uk-UA" dirty="0"/>
              <a:t> </a:t>
            </a:r>
            <a:r>
              <a:rPr lang="uk-UA" dirty="0" smtClean="0"/>
              <a:t>+ </a:t>
            </a:r>
            <a:r>
              <a:rPr lang="en-US" dirty="0" smtClean="0"/>
              <a:t>CD </a:t>
            </a:r>
            <a:r>
              <a:rPr lang="uk-UA" dirty="0" smtClean="0"/>
              <a:t>= </a:t>
            </a:r>
            <a:r>
              <a:rPr lang="uk-UA" dirty="0"/>
              <a:t>5 см, </a:t>
            </a:r>
            <a:r>
              <a:rPr lang="uk-UA" dirty="0" smtClean="0"/>
              <a:t> </a:t>
            </a:r>
            <a:r>
              <a:rPr lang="uk-UA" i="1" dirty="0" smtClean="0"/>
              <a:t>ВС</a:t>
            </a:r>
            <a:r>
              <a:rPr lang="en-US" i="1" dirty="0" smtClean="0"/>
              <a:t> + AD</a:t>
            </a:r>
            <a:r>
              <a:rPr lang="uk-UA" dirty="0" smtClean="0"/>
              <a:t> </a:t>
            </a:r>
            <a:r>
              <a:rPr lang="uk-UA" dirty="0"/>
              <a:t>= 5,5 см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2742"/>
            <a:ext cx="6048672" cy="48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Які помилки допущено?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5589240"/>
            <a:ext cx="7457482" cy="680939"/>
          </a:xfrm>
        </p:spPr>
        <p:txBody>
          <a:bodyPr/>
          <a:lstStyle/>
          <a:p>
            <a:r>
              <a:rPr lang="uk-UA" dirty="0"/>
              <a:t>О — центр кола; </a:t>
            </a:r>
            <a:r>
              <a:rPr lang="en-US" dirty="0"/>
              <a:t>ABCD </a:t>
            </a:r>
            <a:r>
              <a:rPr lang="uk-UA" dirty="0"/>
              <a:t>- тра­пеція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472608" cy="480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Які помилки допущено?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78" y="692696"/>
            <a:ext cx="6048672" cy="58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"/>
            <a:ext cx="864096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Чотирикутник, вписаний в коло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929090" cy="526893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Чотирикутник</a:t>
            </a:r>
            <a:r>
              <a:rPr lang="uk-UA" dirty="0" smtClean="0"/>
              <a:t>, усі вершини якого лежать на колі, називається </a:t>
            </a:r>
            <a:r>
              <a:rPr lang="uk-UA" b="1" dirty="0" smtClean="0"/>
              <a:t>вписаним</a:t>
            </a:r>
            <a:r>
              <a:rPr lang="uk-UA" dirty="0" smtClean="0"/>
              <a:t> у це коло, а коло – </a:t>
            </a:r>
            <a:r>
              <a:rPr lang="uk-UA" b="1" dirty="0" smtClean="0"/>
              <a:t>описаним</a:t>
            </a:r>
            <a:r>
              <a:rPr lang="uk-UA" dirty="0" smtClean="0"/>
              <a:t> навколо цього чотирикутника.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899592" y="1484784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648691" y="1772816"/>
            <a:ext cx="2635277" cy="2993148"/>
          </a:xfrm>
          <a:custGeom>
            <a:avLst/>
            <a:gdLst>
              <a:gd name="connsiteX0" fmla="*/ 0 w 2715491"/>
              <a:gd name="connsiteY0" fmla="*/ 0 h 2937164"/>
              <a:gd name="connsiteX1" fmla="*/ 2715491 w 2715491"/>
              <a:gd name="connsiteY1" fmla="*/ 734291 h 2937164"/>
              <a:gd name="connsiteX2" fmla="*/ 2341418 w 2715491"/>
              <a:gd name="connsiteY2" fmla="*/ 2743200 h 2937164"/>
              <a:gd name="connsiteX3" fmla="*/ 55418 w 2715491"/>
              <a:gd name="connsiteY3" fmla="*/ 2937164 h 2937164"/>
              <a:gd name="connsiteX4" fmla="*/ 0 w 2715491"/>
              <a:gd name="connsiteY4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491" h="2937164">
                <a:moveTo>
                  <a:pt x="0" y="0"/>
                </a:moveTo>
                <a:lnTo>
                  <a:pt x="2715491" y="734291"/>
                </a:lnTo>
                <a:lnTo>
                  <a:pt x="2341418" y="2743200"/>
                </a:lnTo>
                <a:lnTo>
                  <a:pt x="55418" y="2937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</p:spPr>
        <p:txBody>
          <a:bodyPr>
            <a:normAutofit/>
          </a:bodyPr>
          <a:lstStyle/>
          <a:p>
            <a:pPr>
              <a:tabLst>
                <a:tab pos="4486275" algn="l"/>
              </a:tabLst>
            </a:pPr>
            <a:r>
              <a:rPr lang="uk-UA" sz="3600" b="1" dirty="0" smtClean="0">
                <a:solidFill>
                  <a:srgbClr val="0033CC"/>
                </a:solidFill>
              </a:rPr>
              <a:t>Властивість кутів вписаного чотирикутника</a:t>
            </a:r>
            <a:endParaRPr lang="uk-UA" sz="3600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8200" y="857232"/>
            <a:ext cx="4388296" cy="526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ym typeface="Symbol"/>
              </a:rPr>
              <a:t>Сума протилежних кутів вписаного чотирикутника дорівнює 180</a:t>
            </a:r>
            <a:r>
              <a:rPr lang="uk-UA" baseline="30000" dirty="0" smtClean="0">
                <a:sym typeface="Symbol"/>
              </a:rPr>
              <a:t>о</a:t>
            </a:r>
            <a:r>
              <a:rPr lang="uk-UA" dirty="0" smtClean="0">
                <a:sym typeface="Symbol"/>
              </a:rPr>
              <a:t>.</a:t>
            </a:r>
            <a:endParaRPr lang="en-US" dirty="0" smtClean="0">
              <a:sym typeface="Symbol"/>
            </a:endParaRPr>
          </a:p>
          <a:p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A</a:t>
            </a:r>
            <a:r>
              <a:rPr lang="ru-RU" i="1" dirty="0" smtClean="0"/>
              <a:t> + </a:t>
            </a:r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ru-RU" dirty="0" smtClean="0"/>
              <a:t>= 180</a:t>
            </a:r>
            <a:r>
              <a:rPr lang="en-US" baseline="30000" dirty="0" smtClean="0"/>
              <a:t>o</a:t>
            </a:r>
            <a:r>
              <a:rPr lang="ru-RU" dirty="0" smtClean="0"/>
              <a:t>,</a:t>
            </a:r>
            <a:endParaRPr lang="uk-UA" dirty="0" smtClean="0"/>
          </a:p>
          <a:p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B</a:t>
            </a:r>
            <a:r>
              <a:rPr lang="ru-RU" i="1" dirty="0" smtClean="0"/>
              <a:t> </a:t>
            </a:r>
            <a:r>
              <a:rPr lang="ru-RU" i="1" dirty="0"/>
              <a:t>+ </a:t>
            </a:r>
            <a:r>
              <a:rPr lang="en-US" i="1" dirty="0">
                <a:sym typeface="Symbol"/>
              </a:rPr>
              <a:t>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ru-RU" dirty="0"/>
              <a:t>= 180</a:t>
            </a:r>
            <a:r>
              <a:rPr lang="en-US" baseline="30000" dirty="0" smtClean="0"/>
              <a:t>o</a:t>
            </a:r>
            <a:endParaRPr lang="uk-UA" baseline="30000" dirty="0" smtClean="0"/>
          </a:p>
          <a:p>
            <a:endParaRPr lang="uk-UA" dirty="0"/>
          </a:p>
          <a:p>
            <a:r>
              <a:rPr lang="uk-UA" u="sng" dirty="0" smtClean="0"/>
              <a:t>Ознака: </a:t>
            </a:r>
          </a:p>
          <a:p>
            <a:pPr marL="0" indent="0">
              <a:buNone/>
            </a:pPr>
            <a:r>
              <a:rPr lang="uk-UA" dirty="0" smtClean="0"/>
              <a:t>якщо </a:t>
            </a:r>
            <a:r>
              <a:rPr lang="uk-UA" dirty="0"/>
              <a:t>сума протилежних кутів чотирикутника дорівнює 180°, то навколо нього можна описати коло</a:t>
            </a:r>
          </a:p>
        </p:txBody>
      </p:sp>
      <p:sp>
        <p:nvSpPr>
          <p:cNvPr id="3" name="Овал 2"/>
          <p:cNvSpPr/>
          <p:nvPr/>
        </p:nvSpPr>
        <p:spPr>
          <a:xfrm>
            <a:off x="1115616" y="1556792"/>
            <a:ext cx="3168352" cy="316835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1"/>
            <a:endCxn id="3" idx="7"/>
          </p:cNvCxnSpPr>
          <p:nvPr/>
        </p:nvCxnSpPr>
        <p:spPr>
          <a:xfrm>
            <a:off x="1579610" y="2020786"/>
            <a:ext cx="22403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</p:cNvCxnSpPr>
          <p:nvPr/>
        </p:nvCxnSpPr>
        <p:spPr>
          <a:xfrm>
            <a:off x="1579610" y="2020786"/>
            <a:ext cx="328094" cy="24883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6"/>
          </p:cNvCxnSpPr>
          <p:nvPr/>
        </p:nvCxnSpPr>
        <p:spPr>
          <a:xfrm flipH="1">
            <a:off x="1907704" y="3140968"/>
            <a:ext cx="2376264" cy="13681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7"/>
            <a:endCxn id="3" idx="6"/>
          </p:cNvCxnSpPr>
          <p:nvPr/>
        </p:nvCxnSpPr>
        <p:spPr>
          <a:xfrm>
            <a:off x="3819974" y="2020786"/>
            <a:ext cx="463994" cy="11201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7624" y="168128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974" y="15807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17" y="291013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4148" y="449431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2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"/>
            <a:ext cx="864096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Описаний чотирикутник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Чотирикутник</a:t>
            </a:r>
            <a:r>
              <a:rPr lang="uk-UA" dirty="0" smtClean="0"/>
              <a:t>, усі сторони якого дотикаються до кола, називається </a:t>
            </a:r>
            <a:r>
              <a:rPr lang="uk-UA" b="1" dirty="0" smtClean="0"/>
              <a:t>описаним</a:t>
            </a:r>
            <a:r>
              <a:rPr lang="uk-UA" dirty="0" smtClean="0"/>
              <a:t> навколо цього кола, а коло </a:t>
            </a:r>
            <a:r>
              <a:rPr lang="uk-UA" b="1" dirty="0" smtClean="0"/>
              <a:t>вписаним</a:t>
            </a:r>
            <a:r>
              <a:rPr lang="uk-UA" dirty="0" smtClean="0"/>
              <a:t> у цей чотирикутник.</a:t>
            </a:r>
            <a:endParaRPr lang="uk-UA" dirty="0"/>
          </a:p>
        </p:txBody>
      </p:sp>
      <p:sp>
        <p:nvSpPr>
          <p:cNvPr id="7" name="Полилиния 6"/>
          <p:cNvSpPr/>
          <p:nvPr/>
        </p:nvSpPr>
        <p:spPr>
          <a:xfrm>
            <a:off x="536028" y="1103586"/>
            <a:ext cx="4430110" cy="4808483"/>
          </a:xfrm>
          <a:custGeom>
            <a:avLst/>
            <a:gdLst>
              <a:gd name="connsiteX0" fmla="*/ 4430110 w 4430110"/>
              <a:gd name="connsiteY0" fmla="*/ 0 h 4808483"/>
              <a:gd name="connsiteX1" fmla="*/ 0 w 4430110"/>
              <a:gd name="connsiteY1" fmla="*/ 804042 h 4808483"/>
              <a:gd name="connsiteX2" fmla="*/ 630620 w 4430110"/>
              <a:gd name="connsiteY2" fmla="*/ 4808483 h 4808483"/>
              <a:gd name="connsiteX3" fmla="*/ 4004441 w 4430110"/>
              <a:gd name="connsiteY3" fmla="*/ 3862552 h 4808483"/>
              <a:gd name="connsiteX4" fmla="*/ 4146331 w 4430110"/>
              <a:gd name="connsiteY4" fmla="*/ 31531 h 4808483"/>
              <a:gd name="connsiteX5" fmla="*/ 4430110 w 4430110"/>
              <a:gd name="connsiteY5" fmla="*/ 0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0110" h="4808483">
                <a:moveTo>
                  <a:pt x="4430110" y="0"/>
                </a:moveTo>
                <a:lnTo>
                  <a:pt x="0" y="804042"/>
                </a:lnTo>
                <a:lnTo>
                  <a:pt x="630620" y="4808483"/>
                </a:lnTo>
                <a:lnTo>
                  <a:pt x="4004441" y="3862552"/>
                </a:lnTo>
                <a:lnTo>
                  <a:pt x="4146331" y="31531"/>
                </a:lnTo>
                <a:lnTo>
                  <a:pt x="443011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4980" y="1556792"/>
            <a:ext cx="3757020" cy="3816424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403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Властивість сторін описаного чотирикутника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499992" y="857232"/>
            <a:ext cx="4320480" cy="52689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Суми протилежних сторін описаного чотирикутника рівні: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AB +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 = AD + BC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Ознака: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Якщо в чотирикутнику суми протилежних сторін рівні, то в цей чотирикутник можна вписати коло.</a:t>
            </a:r>
          </a:p>
        </p:txBody>
      </p:sp>
      <p:sp>
        <p:nvSpPr>
          <p:cNvPr id="5" name="Овал 4"/>
          <p:cNvSpPr/>
          <p:nvPr/>
        </p:nvSpPr>
        <p:spPr>
          <a:xfrm>
            <a:off x="1475656" y="2276872"/>
            <a:ext cx="2376264" cy="237626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27584" y="1988840"/>
            <a:ext cx="1440160" cy="194421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025" y="1988840"/>
            <a:ext cx="1872927" cy="82809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19872" y="2816932"/>
            <a:ext cx="720080" cy="234026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3933056"/>
            <a:ext cx="2581250" cy="122413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1720" y="155158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249928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50851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029" y="370222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1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08504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Чотирикутник, описаний навколо кола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Оскільки центр вписаного кола – точка, рівновіддалена від усіх сторін чотирикутника, то </a:t>
            </a:r>
            <a:r>
              <a:rPr lang="uk-UA" dirty="0" smtClean="0">
                <a:solidFill>
                  <a:srgbClr val="FF0000"/>
                </a:solidFill>
              </a:rPr>
              <a:t>центр даного кола </a:t>
            </a:r>
            <a:r>
              <a:rPr lang="uk-UA" dirty="0" smtClean="0"/>
              <a:t>є </a:t>
            </a:r>
            <a:r>
              <a:rPr lang="uk-UA" u="sng" dirty="0" smtClean="0"/>
              <a:t>точкою перетину бісектрис кутів чотирикутника.</a:t>
            </a:r>
            <a:endParaRPr lang="uk-UA" u="sng" dirty="0"/>
          </a:p>
        </p:txBody>
      </p:sp>
      <p:sp>
        <p:nvSpPr>
          <p:cNvPr id="7" name="Полилиния 6"/>
          <p:cNvSpPr/>
          <p:nvPr/>
        </p:nvSpPr>
        <p:spPr>
          <a:xfrm>
            <a:off x="536028" y="1103586"/>
            <a:ext cx="4430110" cy="4808483"/>
          </a:xfrm>
          <a:custGeom>
            <a:avLst/>
            <a:gdLst>
              <a:gd name="connsiteX0" fmla="*/ 4430110 w 4430110"/>
              <a:gd name="connsiteY0" fmla="*/ 0 h 4808483"/>
              <a:gd name="connsiteX1" fmla="*/ 0 w 4430110"/>
              <a:gd name="connsiteY1" fmla="*/ 804042 h 4808483"/>
              <a:gd name="connsiteX2" fmla="*/ 630620 w 4430110"/>
              <a:gd name="connsiteY2" fmla="*/ 4808483 h 4808483"/>
              <a:gd name="connsiteX3" fmla="*/ 4004441 w 4430110"/>
              <a:gd name="connsiteY3" fmla="*/ 3862552 h 4808483"/>
              <a:gd name="connsiteX4" fmla="*/ 4146331 w 4430110"/>
              <a:gd name="connsiteY4" fmla="*/ 31531 h 4808483"/>
              <a:gd name="connsiteX5" fmla="*/ 4430110 w 4430110"/>
              <a:gd name="connsiteY5" fmla="*/ 0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0110" h="4808483">
                <a:moveTo>
                  <a:pt x="4430110" y="0"/>
                </a:moveTo>
                <a:lnTo>
                  <a:pt x="0" y="804042"/>
                </a:lnTo>
                <a:lnTo>
                  <a:pt x="630620" y="4808483"/>
                </a:lnTo>
                <a:lnTo>
                  <a:pt x="4004441" y="3862552"/>
                </a:lnTo>
                <a:lnTo>
                  <a:pt x="4146331" y="31531"/>
                </a:lnTo>
                <a:lnTo>
                  <a:pt x="443011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4980" y="1556792"/>
            <a:ext cx="3757020" cy="3816424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2080217">
            <a:off x="959767" y="596895"/>
            <a:ext cx="3545184" cy="3596679"/>
            <a:chOff x="419637" y="447598"/>
            <a:chExt cx="3545184" cy="3596679"/>
          </a:xfrm>
        </p:grpSpPr>
        <p:cxnSp>
          <p:nvCxnSpPr>
            <p:cNvPr id="9" name="Прямая соединительная линия 8"/>
            <p:cNvCxnSpPr>
              <a:stCxn id="7" idx="1"/>
            </p:cNvCxnSpPr>
            <p:nvPr/>
          </p:nvCxnSpPr>
          <p:spPr>
            <a:xfrm rot="19519783">
              <a:off x="419637" y="2342641"/>
              <a:ext cx="2138414" cy="17016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7" idx="4"/>
            </p:cNvCxnSpPr>
            <p:nvPr/>
          </p:nvCxnSpPr>
          <p:spPr>
            <a:xfrm rot="19519783" flipH="1">
              <a:off x="1966535" y="447598"/>
              <a:ext cx="1998286" cy="2490092"/>
            </a:xfrm>
            <a:prstGeom prst="line">
              <a:avLst/>
            </a:prstGeom>
            <a:ln>
              <a:headEnd type="none"/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2627784" y="3574757"/>
            <a:ext cx="326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1926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132880"/>
          </a:xfrm>
        </p:spPr>
        <p:txBody>
          <a:bodyPr>
            <a:noAutofit/>
          </a:bodyPr>
          <a:lstStyle/>
          <a:p>
            <a:r>
              <a:rPr lang="uk-UA" sz="3200" dirty="0"/>
              <a:t>На якому із наведених рисунків зображено чотирикут­ник </a:t>
            </a:r>
            <a:r>
              <a:rPr lang="en-US" sz="3200" i="1" dirty="0"/>
              <a:t>ABCD</a:t>
            </a:r>
            <a:r>
              <a:rPr lang="ru-RU" sz="3200" dirty="0"/>
              <a:t>: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а) вписаний у </a:t>
            </a:r>
            <a:r>
              <a:rPr lang="uk-UA" sz="3200" dirty="0" smtClean="0"/>
              <a:t>коло;  </a:t>
            </a:r>
            <a:br>
              <a:rPr lang="uk-UA" sz="3200" dirty="0" smtClean="0"/>
            </a:br>
            <a:r>
              <a:rPr lang="uk-UA" sz="3200" dirty="0" smtClean="0"/>
              <a:t>б</a:t>
            </a:r>
            <a:r>
              <a:rPr lang="uk-UA" sz="3200" dirty="0"/>
              <a:t>) описаний навколо кола?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5" y="2132856"/>
            <a:ext cx="793062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"/>
            <a:ext cx="8712968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Властивості вписаних прямокутників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8200" y="857232"/>
            <a:ext cx="4028256" cy="5268931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Навколо будь-якого прямокутника можна описати коло</a:t>
            </a:r>
          </a:p>
          <a:p>
            <a:endParaRPr lang="uk-UA" dirty="0"/>
          </a:p>
          <a:p>
            <a:r>
              <a:rPr lang="uk-UA" dirty="0" smtClean="0"/>
              <a:t>Якщо паралелограм вписаний у коло, то він є прямокутником</a:t>
            </a:r>
          </a:p>
          <a:p>
            <a:endParaRPr lang="uk-UA" dirty="0"/>
          </a:p>
          <a:p>
            <a:r>
              <a:rPr lang="uk-UA" dirty="0" smtClean="0"/>
              <a:t>Центр кола, описаного навколо прямокутника, є точкою перетину його діагоналей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755576" y="1340768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3024336" cy="1872208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2204864"/>
            <a:ext cx="3024336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43608" y="2204864"/>
            <a:ext cx="3024336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Властивості вписаної трапеції</a:t>
            </a:r>
            <a:endParaRPr lang="uk-UA" b="1" dirty="0">
              <a:solidFill>
                <a:srgbClr val="0033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8200" y="857232"/>
            <a:ext cx="4028256" cy="5268931"/>
          </a:xfrm>
        </p:spPr>
        <p:txBody>
          <a:bodyPr/>
          <a:lstStyle/>
          <a:p>
            <a:r>
              <a:rPr lang="uk-UA" dirty="0" smtClean="0"/>
              <a:t>Навколо рівнобічної трапеції можна описати коло</a:t>
            </a:r>
          </a:p>
          <a:p>
            <a:endParaRPr lang="uk-UA" dirty="0"/>
          </a:p>
          <a:p>
            <a:r>
              <a:rPr lang="uk-UA" dirty="0" smtClean="0"/>
              <a:t>Якщо трапеція  вписана в коло, то вона  рівнобічна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755576" y="1340768"/>
            <a:ext cx="3600400" cy="3600400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079612" y="1628800"/>
            <a:ext cx="2952328" cy="2484276"/>
          </a:xfrm>
          <a:prstGeom prst="trapezoid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9632" y="2564904"/>
            <a:ext cx="288032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563888" y="2564904"/>
            <a:ext cx="216024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899592" y="3789040"/>
            <a:ext cx="468052" cy="64807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 flipH="1">
            <a:off x="3743908" y="3789040"/>
            <a:ext cx="468052" cy="64807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195765" y="1340768"/>
            <a:ext cx="919822" cy="646535"/>
            <a:chOff x="1195765" y="1340768"/>
            <a:chExt cx="919822" cy="646535"/>
          </a:xfrm>
        </p:grpSpPr>
        <p:sp>
          <p:nvSpPr>
            <p:cNvPr id="15" name="Дуга 14"/>
            <p:cNvSpPr/>
            <p:nvPr/>
          </p:nvSpPr>
          <p:spPr>
            <a:xfrm rot="5400000">
              <a:off x="1421650" y="1322766"/>
              <a:ext cx="468052" cy="648072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7" name="Дуга 16"/>
            <p:cNvSpPr/>
            <p:nvPr/>
          </p:nvSpPr>
          <p:spPr>
            <a:xfrm rot="5400000">
              <a:off x="1332408" y="1204125"/>
              <a:ext cx="646535" cy="919822"/>
            </a:xfrm>
            <a:prstGeom prst="arc">
              <a:avLst>
                <a:gd name="adj1" fmla="val 16019848"/>
                <a:gd name="adj2" fmla="val 825489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987824" y="1342305"/>
            <a:ext cx="919822" cy="646535"/>
            <a:chOff x="1195765" y="1340768"/>
            <a:chExt cx="919822" cy="646535"/>
          </a:xfrm>
        </p:grpSpPr>
        <p:sp>
          <p:nvSpPr>
            <p:cNvPr id="20" name="Дуга 19"/>
            <p:cNvSpPr/>
            <p:nvPr/>
          </p:nvSpPr>
          <p:spPr>
            <a:xfrm rot="5400000">
              <a:off x="1421650" y="1322766"/>
              <a:ext cx="468052" cy="648072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1" name="Дуга 20"/>
            <p:cNvSpPr/>
            <p:nvPr/>
          </p:nvSpPr>
          <p:spPr>
            <a:xfrm rot="5400000">
              <a:off x="1332408" y="1204125"/>
              <a:ext cx="646535" cy="919822"/>
            </a:xfrm>
            <a:prstGeom prst="arc">
              <a:avLst>
                <a:gd name="adj1" fmla="val 16019848"/>
                <a:gd name="adj2" fmla="val 825489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7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316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TS101908703</vt:lpstr>
      <vt:lpstr>Проект 4 «Вписані й описані чотирикутники»</vt:lpstr>
      <vt:lpstr>Чотирикутник, вписаний в коло</vt:lpstr>
      <vt:lpstr>Властивість кутів вписаного чотирикутника</vt:lpstr>
      <vt:lpstr>Описаний чотирикутник</vt:lpstr>
      <vt:lpstr>Властивість сторін описаного чотирикутника</vt:lpstr>
      <vt:lpstr>Чотирикутник, описаний навколо кола</vt:lpstr>
      <vt:lpstr>На якому із наведених рисунків зображено чотирикут­ник ABCD: а) вписаний у коло;   б) описаний навколо кола?</vt:lpstr>
      <vt:lpstr>Властивості вписаних прямокутників</vt:lpstr>
      <vt:lpstr>Властивості вписаної трапеції</vt:lpstr>
      <vt:lpstr>Властивості</vt:lpstr>
      <vt:lpstr>Які помилки допущено?</vt:lpstr>
      <vt:lpstr>Які помилки допущено?</vt:lpstr>
      <vt:lpstr>Які помилки допущено?</vt:lpstr>
      <vt:lpstr>Які помилки допущено?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Maria</cp:lastModifiedBy>
  <cp:revision>10</cp:revision>
  <dcterms:created xsi:type="dcterms:W3CDTF">2013-11-18T23:33:36Z</dcterms:created>
  <dcterms:modified xsi:type="dcterms:W3CDTF">2013-11-22T07:50:37Z</dcterms:modified>
</cp:coreProperties>
</file>