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774" r:id="rId3"/>
  </p:sldMasterIdLst>
  <p:notesMasterIdLst>
    <p:notesMasterId r:id="rId40"/>
  </p:notesMasterIdLst>
  <p:sldIdLst>
    <p:sldId id="256" r:id="rId4"/>
    <p:sldId id="310" r:id="rId5"/>
    <p:sldId id="311" r:id="rId6"/>
    <p:sldId id="259" r:id="rId7"/>
    <p:sldId id="312" r:id="rId8"/>
    <p:sldId id="313" r:id="rId9"/>
    <p:sldId id="314" r:id="rId10"/>
    <p:sldId id="315" r:id="rId11"/>
    <p:sldId id="273" r:id="rId12"/>
    <p:sldId id="285" r:id="rId13"/>
    <p:sldId id="280" r:id="rId14"/>
    <p:sldId id="286" r:id="rId15"/>
    <p:sldId id="282" r:id="rId16"/>
    <p:sldId id="289" r:id="rId17"/>
    <p:sldId id="283" r:id="rId18"/>
    <p:sldId id="284" r:id="rId19"/>
    <p:sldId id="290" r:id="rId20"/>
    <p:sldId id="291" r:id="rId21"/>
    <p:sldId id="293" r:id="rId22"/>
    <p:sldId id="292" r:id="rId23"/>
    <p:sldId id="295" r:id="rId24"/>
    <p:sldId id="318" r:id="rId25"/>
    <p:sldId id="328" r:id="rId26"/>
    <p:sldId id="317" r:id="rId27"/>
    <p:sldId id="316" r:id="rId28"/>
    <p:sldId id="319" r:id="rId29"/>
    <p:sldId id="320" r:id="rId30"/>
    <p:sldId id="321" r:id="rId31"/>
    <p:sldId id="322" r:id="rId32"/>
    <p:sldId id="323" r:id="rId33"/>
    <p:sldId id="324" r:id="rId34"/>
    <p:sldId id="281" r:id="rId35"/>
    <p:sldId id="326" r:id="rId36"/>
    <p:sldId id="325" r:id="rId37"/>
    <p:sldId id="327" r:id="rId38"/>
    <p:sldId id="329" r:id="rId3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>
        <p:scale>
          <a:sx n="60" d="100"/>
          <a:sy n="60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21ECF-E665-44D9-9329-9E2FF5E5BB34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C9B6B-4739-4CEF-8A2C-6883028706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6669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DC4D-D722-4D53-955D-FD3DF389C9D3}" type="datetimeFigureOut">
              <a:rPr lang="es-ES" smtClean="0"/>
              <a:pPr/>
              <a:t>26/11/2021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6A5F-FF73-4182-902F-A9D42AE9B13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DC4D-D722-4D53-955D-FD3DF389C9D3}" type="datetimeFigureOut">
              <a:rPr lang="es-ES" smtClean="0"/>
              <a:pPr/>
              <a:t>26/11/2021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6A5F-FF73-4182-902F-A9D42AE9B13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DC4D-D722-4D53-955D-FD3DF389C9D3}" type="datetimeFigureOut">
              <a:rPr lang="es-ES" smtClean="0"/>
              <a:pPr/>
              <a:t>26/11/2021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6A5F-FF73-4182-902F-A9D42AE9B13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dirty="0">
              <a:latin typeface="Times New Roman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dirty="0">
              <a:latin typeface="Times New Roman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1171575"/>
            <a:ext cx="7467600" cy="2105025"/>
          </a:xfrm>
        </p:spPr>
        <p:txBody>
          <a:bodyPr>
            <a:spAutoFit/>
          </a:bodyPr>
          <a:lstStyle>
            <a:lvl1pPr>
              <a:defRPr sz="6600">
                <a:solidFill>
                  <a:srgbClr val="CC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4000">
                <a:solidFill>
                  <a:srgbClr val="CCECFF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248400"/>
            <a:ext cx="1752600" cy="457200"/>
          </a:xfrm>
        </p:spPr>
        <p:txBody>
          <a:bodyPr/>
          <a:lstStyle>
            <a:lvl1pPr>
              <a:defRPr smtClean="0">
                <a:solidFill>
                  <a:srgbClr val="CCECFF"/>
                </a:solidFill>
              </a:defRPr>
            </a:lvl1pPr>
          </a:lstStyle>
          <a:p>
            <a:fld id="{2572939A-D152-48BD-93CF-6655403C1A24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CCECFF"/>
                </a:solidFill>
              </a:defRPr>
            </a:lvl1pPr>
          </a:lstStyle>
          <a:p>
            <a:fld id="{B505129D-BC05-4F4A-BD5C-D1A9F49C18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2841329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72939A-D152-48BD-93CF-6655403C1A24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5129D-BC05-4F4A-BD5C-D1A9F49C18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4856390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72939A-D152-48BD-93CF-6655403C1A24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5129D-BC05-4F4A-BD5C-D1A9F49C18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51378834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72939A-D152-48BD-93CF-6655403C1A24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5129D-BC05-4F4A-BD5C-D1A9F49C18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76356874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72939A-D152-48BD-93CF-6655403C1A24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5129D-BC05-4F4A-BD5C-D1A9F49C18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79676507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72939A-D152-48BD-93CF-6655403C1A24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5129D-BC05-4F4A-BD5C-D1A9F49C18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93460130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72939A-D152-48BD-93CF-6655403C1A24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5129D-BC05-4F4A-BD5C-D1A9F49C18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02919425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72939A-D152-48BD-93CF-6655403C1A24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5129D-BC05-4F4A-BD5C-D1A9F49C18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03657497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DC4D-D722-4D53-955D-FD3DF389C9D3}" type="datetimeFigureOut">
              <a:rPr lang="es-ES" smtClean="0"/>
              <a:pPr/>
              <a:t>26/11/2021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6A5F-FF73-4182-902F-A9D42AE9B13B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7" name="6 Imagen" descr="Imagen1.png"/>
          <p:cNvPicPr>
            <a:picLocks noChangeAspect="1"/>
          </p:cNvPicPr>
          <p:nvPr userDrawn="1"/>
        </p:nvPicPr>
        <p:blipFill>
          <a:blip r:embed="rId2" cstate="print"/>
          <a:srcRect l="2298" t="2068" r="1885" b="2681"/>
          <a:stretch>
            <a:fillRect/>
          </a:stretch>
        </p:blipFill>
        <p:spPr>
          <a:xfrm rot="16200000" flipV="1">
            <a:off x="571484" y="-1714516"/>
            <a:ext cx="8001032" cy="914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72939A-D152-48BD-93CF-6655403C1A24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5129D-BC05-4F4A-BD5C-D1A9F49C18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7195887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72939A-D152-48BD-93CF-6655403C1A24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5129D-BC05-4F4A-BD5C-D1A9F49C18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60370140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72939A-D152-48BD-93CF-6655403C1A24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5129D-BC05-4F4A-BD5C-D1A9F49C18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52600048"/>
      </p:ext>
    </p:extLst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uk-UA" alt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uk-UA" alt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7492910-4999-4E86-A34B-855622C569B5}" type="slidenum">
              <a:rPr lang="uk-UA" altLang="ru-RU"/>
              <a:pPr/>
              <a:t>‹#›</a:t>
            </a:fld>
            <a:endParaRPr lang="uk-UA" altLang="ru-RU" dirty="0"/>
          </a:p>
        </p:txBody>
      </p:sp>
    </p:spTree>
    <p:extLst>
      <p:ext uri="{BB962C8B-B14F-4D97-AF65-F5344CB8AC3E}">
        <p14:creationId xmlns:p14="http://schemas.microsoft.com/office/powerpoint/2010/main" xmlns="" val="142005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DC4D-D722-4D53-955D-FD3DF389C9D3}" type="datetimeFigureOut">
              <a:rPr lang="es-ES" smtClean="0"/>
              <a:pPr/>
              <a:t>26/11/2021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6A5F-FF73-4182-902F-A9D42AE9B13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DC4D-D722-4D53-955D-FD3DF389C9D3}" type="datetimeFigureOut">
              <a:rPr lang="es-ES" smtClean="0"/>
              <a:pPr/>
              <a:t>26/11/2021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6A5F-FF73-4182-902F-A9D42AE9B13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DC4D-D722-4D53-955D-FD3DF389C9D3}" type="datetimeFigureOut">
              <a:rPr lang="es-ES" smtClean="0"/>
              <a:pPr/>
              <a:t>26/11/2021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6A5F-FF73-4182-902F-A9D42AE9B13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DC4D-D722-4D53-955D-FD3DF389C9D3}" type="datetimeFigureOut">
              <a:rPr lang="es-ES" smtClean="0"/>
              <a:pPr/>
              <a:t>26/11/2021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6A5F-FF73-4182-902F-A9D42AE9B13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DC4D-D722-4D53-955D-FD3DF389C9D3}" type="datetimeFigureOut">
              <a:rPr lang="es-ES" smtClean="0"/>
              <a:pPr/>
              <a:t>26/11/2021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6A5F-FF73-4182-902F-A9D42AE9B13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DC4D-D722-4D53-955D-FD3DF389C9D3}" type="datetimeFigureOut">
              <a:rPr lang="es-ES" smtClean="0"/>
              <a:pPr/>
              <a:t>26/11/2021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6A5F-FF73-4182-902F-A9D42AE9B13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DC4D-D722-4D53-955D-FD3DF389C9D3}" type="datetimeFigureOut">
              <a:rPr lang="es-ES" smtClean="0"/>
              <a:pPr/>
              <a:t>26/11/2021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6A5F-FF73-4182-902F-A9D42AE9B13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Usuario\Mis documentos\Mis imágenes\Panel-6-Solar-System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71480"/>
            <a:ext cx="9144000" cy="6500858"/>
          </a:xfrm>
          <a:prstGeom prst="rect">
            <a:avLst/>
          </a:prstGeom>
          <a:noFill/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42984"/>
            <a:ext cx="8229600" cy="5143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2DC4D-D722-4D53-955D-FD3DF389C9D3}" type="datetimeFigureOut">
              <a:rPr lang="es-ES" smtClean="0"/>
              <a:pPr/>
              <a:t>26/11/2021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06A5F-FF73-4182-902F-A9D42AE9B13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400" kern="1200">
          <a:ln>
            <a:solidFill>
              <a:sysClr val="windowText" lastClr="000000"/>
            </a:solidFill>
          </a:ln>
          <a:solidFill>
            <a:srgbClr val="FFC000"/>
          </a:solidFill>
          <a:effectLst>
            <a:outerShdw blurRad="50800" dist="38100" algn="l" rotWithShape="0">
              <a:prstClr val="black"/>
            </a:outerShdw>
          </a:effectLst>
          <a:latin typeface="Arial Black" pitchFamily="34" charset="0"/>
          <a:ea typeface="+mj-ea"/>
          <a:cs typeface="+mj-cs"/>
        </a:defRPr>
      </a:lvl1pPr>
    </p:titleStyle>
    <p:bodyStyle>
      <a:lvl1pPr marL="342900" indent="-342900" algn="just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ln>
            <a:solidFill>
              <a:sysClr val="windowText" lastClr="000000"/>
            </a:solidFill>
          </a:ln>
          <a:solidFill>
            <a:schemeClr val="tx1"/>
          </a:solidFill>
          <a:effectLst>
            <a:outerShdw blurRad="50800" dist="38100" dir="18900000" algn="bl" rotWithShape="0">
              <a:prstClr val="black"/>
            </a:outerShdw>
          </a:effectLst>
          <a:latin typeface="Arial" pitchFamily="34" charset="0"/>
          <a:ea typeface="+mn-ea"/>
          <a:cs typeface="Arial" pitchFamily="34" charset="0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ln>
            <a:solidFill>
              <a:sysClr val="windowText" lastClr="000000"/>
            </a:solidFill>
          </a:ln>
          <a:solidFill>
            <a:schemeClr val="tx1"/>
          </a:solidFill>
          <a:effectLst>
            <a:outerShdw blurRad="50800" dist="38100" dir="18900000" algn="bl" rotWithShape="0">
              <a:prstClr val="black"/>
            </a:outerShdw>
          </a:effectLst>
          <a:latin typeface="Arial" pitchFamily="34" charset="0"/>
          <a:ea typeface="+mn-ea"/>
          <a:cs typeface="Arial" pitchFamily="34" charset="0"/>
        </a:defRPr>
      </a:lvl2pPr>
      <a:lvl3pPr marL="1143000" indent="-228600" algn="just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ln>
            <a:solidFill>
              <a:sysClr val="windowText" lastClr="000000"/>
            </a:solidFill>
          </a:ln>
          <a:solidFill>
            <a:schemeClr val="tx1"/>
          </a:solidFill>
          <a:effectLst>
            <a:outerShdw blurRad="50800" dist="38100" dir="18900000" algn="bl" rotWithShape="0">
              <a:prstClr val="black"/>
            </a:outerShdw>
          </a:effectLst>
          <a:latin typeface="Arial" pitchFamily="34" charset="0"/>
          <a:ea typeface="+mn-ea"/>
          <a:cs typeface="Arial" pitchFamily="34" charset="0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ln>
            <a:solidFill>
              <a:sysClr val="windowText" lastClr="000000"/>
            </a:solidFill>
          </a:ln>
          <a:solidFill>
            <a:schemeClr val="tx1"/>
          </a:solidFill>
          <a:effectLst>
            <a:outerShdw blurRad="50800" dist="38100" dir="18900000" algn="bl" rotWithShape="0">
              <a:prstClr val="black"/>
            </a:outerShdw>
          </a:effectLst>
          <a:latin typeface="Arial" pitchFamily="34" charset="0"/>
          <a:ea typeface="+mn-ea"/>
          <a:cs typeface="Arial" pitchFamily="34" charset="0"/>
        </a:defRPr>
      </a:lvl4pPr>
      <a:lvl5pPr marL="2057400" indent="-228600" algn="just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ct val="50000"/>
              </a:spcBef>
              <a:spcAft>
                <a:spcPts val="0"/>
              </a:spcAft>
              <a:defRPr sz="1400" smtClean="0">
                <a:latin typeface="Times New Roman" charset="0"/>
              </a:defRPr>
            </a:lvl1pPr>
          </a:lstStyle>
          <a:p>
            <a:fld id="{2572939A-D152-48BD-93CF-6655403C1A24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50000"/>
              </a:spcBef>
              <a:spcAft>
                <a:spcPts val="0"/>
              </a:spcAft>
              <a:defRPr sz="1400">
                <a:latin typeface="Times New Roman" charset="0"/>
              </a:defRPr>
            </a:lvl1pPr>
          </a:lstStyle>
          <a:p>
            <a:endParaRPr lang="ru-RU" dirty="0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50000"/>
              </a:spcBef>
              <a:spcAft>
                <a:spcPts val="0"/>
              </a:spcAft>
              <a:defRPr sz="1400" smtClean="0">
                <a:latin typeface="Times New Roman" charset="0"/>
              </a:defRPr>
            </a:lvl1pPr>
          </a:lstStyle>
          <a:p>
            <a:fld id="{B505129D-BC05-4F4A-BD5C-D1A9F49C181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88119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99" r:id="rId12"/>
  </p:sldLayoutIdLst>
  <p:transition>
    <p:dissolv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s://www.youtube.com/watch?app=desktop&amp;v=3bBY6lngDf0&amp;feature=youtu.be" TargetMode="Externa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s://www.youtube.com/watch?v=W0jXV03uIXY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3717032"/>
            <a:ext cx="8532440" cy="1902073"/>
          </a:xfrm>
        </p:spPr>
        <p:txBody>
          <a:bodyPr>
            <a:noAutofit/>
          </a:bodyPr>
          <a:lstStyle/>
          <a:p>
            <a:r>
              <a:rPr lang="uk-UA" sz="4800" b="1" dirty="0" smtClean="0"/>
              <a:t>Планети Сонячної системи. </a:t>
            </a:r>
            <a:br>
              <a:rPr lang="uk-UA" sz="4800" b="1" dirty="0" smtClean="0"/>
            </a:br>
            <a:r>
              <a:rPr lang="uk-UA" sz="4800" b="1" dirty="0" smtClean="0"/>
              <a:t>Урок - подорож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381000"/>
            <a:ext cx="8229600" cy="887413"/>
          </a:xfrm>
        </p:spPr>
        <p:txBody>
          <a:bodyPr/>
          <a:lstStyle/>
          <a:p>
            <a:r>
              <a:rPr lang="uk-UA" altLang="ru-RU" dirty="0"/>
              <a:t>Фотоматеріали про Меркурій</a:t>
            </a:r>
            <a:endParaRPr lang="ru-RU" altLang="ru-RU" dirty="0"/>
          </a:p>
        </p:txBody>
      </p:sp>
      <p:pic>
        <p:nvPicPr>
          <p:cNvPr id="117769" name="Picture 9" descr="09000">
            <a:hlinkHover r:id="" action="ppaction://noaction" highlightClick="1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25488" y="1773238"/>
            <a:ext cx="3502025" cy="2189162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771" name="Picture 11" descr="0900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148263" y="1790700"/>
            <a:ext cx="3095625" cy="2171700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770" name="Picture 10" descr="0900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436" y="4114800"/>
            <a:ext cx="3708128" cy="1981200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772" name="Picture 12" descr="0900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7474" y="4114800"/>
            <a:ext cx="1500051" cy="1981200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1201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9984"/>
            <a:ext cx="9144001" cy="7019415"/>
          </a:xfrm>
        </p:spPr>
      </p:pic>
      <p:sp>
        <p:nvSpPr>
          <p:cNvPr id="6" name="Прямоугольник 5"/>
          <p:cNvSpPr/>
          <p:nvPr/>
        </p:nvSpPr>
        <p:spPr>
          <a:xfrm>
            <a:off x="926819" y="2229015"/>
            <a:ext cx="26370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uk-UA" sz="4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ВЕНЕРА</a:t>
            </a:r>
            <a:endParaRPr lang="ru-RU" sz="4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венера.jpg"/>
          <p:cNvPicPr>
            <a:picLocks noChangeAspect="1"/>
          </p:cNvPicPr>
          <p:nvPr/>
        </p:nvPicPr>
        <p:blipFill rotWithShape="1">
          <a:blip r:embed="rId3" cstate="print"/>
          <a:srcRect l="4255" t="5722" r="4956" b="5591"/>
          <a:stretch/>
        </p:blipFill>
        <p:spPr>
          <a:xfrm>
            <a:off x="3425106" y="456107"/>
            <a:ext cx="3660196" cy="3545815"/>
          </a:xfrm>
          <a:prstGeom prst="ellipse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992089" y="3784565"/>
            <a:ext cx="569471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ВЕНЕРА - </a:t>
            </a:r>
          </a:p>
          <a:p>
            <a:pPr lvl="0" algn="ctr">
              <a:defRPr/>
            </a:pPr>
            <a:r>
              <a:rPr lang="uk-UA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найяскравіша планета Сонячної системи. Її відстань до Сонця дорівнює 108 млн. км. За свій яскравий блиск у нічному небі їй дали ім'я римської богині кохання Венери. За розмірами вона майже така сама , як і Земля.</a:t>
            </a:r>
          </a:p>
          <a:p>
            <a:pPr lvl="0" algn="ctr">
              <a:defRPr/>
            </a:pPr>
            <a:r>
              <a:rPr lang="uk-UA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Вона - немов “сестра” нашої планети. </a:t>
            </a:r>
            <a:endParaRPr lang="ru-RU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724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333375"/>
            <a:ext cx="8229600" cy="815975"/>
          </a:xfrm>
        </p:spPr>
        <p:txBody>
          <a:bodyPr/>
          <a:lstStyle/>
          <a:p>
            <a:r>
              <a:rPr lang="uk-UA" altLang="ru-RU" dirty="0"/>
              <a:t>Фотоматеріали про Венеру</a:t>
            </a:r>
            <a:endParaRPr lang="ru-RU" altLang="ru-RU" dirty="0"/>
          </a:p>
        </p:txBody>
      </p:sp>
      <p:pic>
        <p:nvPicPr>
          <p:cNvPr id="119818" name="Picture 10" descr="0100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004048" y="4114800"/>
            <a:ext cx="3384550" cy="243046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819" name="Picture 11" descr="0100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5276" y="1729200"/>
            <a:ext cx="2808312" cy="215145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825" name="Picture 17" descr="010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9878"/>
            <a:ext cx="360045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9826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547" y="4114800"/>
            <a:ext cx="3527425" cy="257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9632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</p:spPr>
      </p:pic>
      <p:sp>
        <p:nvSpPr>
          <p:cNvPr id="6" name="Прямоугольник 5"/>
          <p:cNvSpPr/>
          <p:nvPr/>
        </p:nvSpPr>
        <p:spPr>
          <a:xfrm>
            <a:off x="1307674" y="714356"/>
            <a:ext cx="20372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МАРС</a:t>
            </a:r>
            <a:endParaRPr lang="ru-RU" sz="4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марс 1.jpg"/>
          <p:cNvPicPr>
            <a:picLocks noChangeAspect="1"/>
          </p:cNvPicPr>
          <p:nvPr/>
        </p:nvPicPr>
        <p:blipFill rotWithShape="1">
          <a:blip r:embed="rId3" cstate="print"/>
          <a:srcRect l="1660" t="1655" r="3745" b="2293"/>
          <a:stretch/>
        </p:blipFill>
        <p:spPr>
          <a:xfrm>
            <a:off x="3344898" y="437305"/>
            <a:ext cx="3024336" cy="3077395"/>
          </a:xfrm>
          <a:prstGeom prst="ellipse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771800" y="3487376"/>
            <a:ext cx="60590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МАРС –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четверта й остання планета, що входить до групи внутрішніх планет. Відстань між Марсом та Сонцем близько 228 млн. км. Марсові дали ім'я римського бога війни. Марс – пустельна рівнина з численними скелями, вулканами, поверхня вкрита дрібним піском. На Марсі є пори року. Він має два супутники – Фобос і Деймос. </a:t>
            </a:r>
          </a:p>
        </p:txBody>
      </p:sp>
    </p:spTree>
    <p:extLst>
      <p:ext uri="{BB962C8B-B14F-4D97-AF65-F5344CB8AC3E}">
        <p14:creationId xmlns:p14="http://schemas.microsoft.com/office/powerpoint/2010/main" xmlns="" val="7111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187624" y="0"/>
            <a:ext cx="7280101" cy="960438"/>
          </a:xfrm>
        </p:spPr>
        <p:txBody>
          <a:bodyPr/>
          <a:lstStyle/>
          <a:p>
            <a:r>
              <a:rPr lang="uk-UA" altLang="ru-RU" dirty="0"/>
              <a:t>Фотоматеріали про Марс</a:t>
            </a:r>
            <a:endParaRPr lang="ru-RU" altLang="ru-RU" dirty="0"/>
          </a:p>
        </p:txBody>
      </p:sp>
      <p:pic>
        <p:nvPicPr>
          <p:cNvPr id="121876" name="Picture 20" descr="0801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1188" y="1119188"/>
            <a:ext cx="3529012" cy="2427287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1877" name="Picture 21" descr="0804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43438" y="3789363"/>
            <a:ext cx="3895725" cy="2611437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1878" name="Picture 22" descr="0806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1188" y="3689350"/>
            <a:ext cx="3529012" cy="280828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1879" name="Picture 23" descr="080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196975"/>
            <a:ext cx="3824287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484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50" y="0"/>
            <a:ext cx="9144000" cy="7029400"/>
          </a:xfrm>
        </p:spPr>
      </p:pic>
      <p:sp>
        <p:nvSpPr>
          <p:cNvPr id="9" name="Прямоугольник 8"/>
          <p:cNvSpPr/>
          <p:nvPr/>
        </p:nvSpPr>
        <p:spPr>
          <a:xfrm>
            <a:off x="827584" y="1428712"/>
            <a:ext cx="27927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ЮПІТЕР</a:t>
            </a:r>
            <a:endParaRPr lang="ru-RU" sz="4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ЮПІТЕР 1.jpg"/>
          <p:cNvPicPr>
            <a:picLocks noChangeAspect="1"/>
          </p:cNvPicPr>
          <p:nvPr/>
        </p:nvPicPr>
        <p:blipFill rotWithShape="1">
          <a:blip r:embed="rId3" cstate="print"/>
          <a:srcRect l="3609" t="3024" r="3186" b="4743"/>
          <a:stretch/>
        </p:blipFill>
        <p:spPr>
          <a:xfrm>
            <a:off x="3639429" y="714356"/>
            <a:ext cx="3456384" cy="3369260"/>
          </a:xfrm>
          <a:prstGeom prst="ellipse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915816" y="3933056"/>
            <a:ext cx="59046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ЮПІТЕР –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п'ята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планета від Сонця, справжній велетень серед планет. Юпітер назвали на честь головного бога всіх римських богів. Відстань до Сонця – 778 млн.км. Склад Юпітера робить його схожим  на склад Сонця. Юпітер – самосвітне небесне тіло. Навколо нього обертається 16 супутників.</a:t>
            </a:r>
          </a:p>
        </p:txBody>
      </p:sp>
    </p:spTree>
    <p:extLst>
      <p:ext uri="{BB962C8B-B14F-4D97-AF65-F5344CB8AC3E}">
        <p14:creationId xmlns:p14="http://schemas.microsoft.com/office/powerpoint/2010/main" xmlns="" val="399016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76872" cy="7029400"/>
          </a:xfrm>
        </p:spPr>
      </p:pic>
      <p:sp>
        <p:nvSpPr>
          <p:cNvPr id="5" name="Прямоугольник 4"/>
          <p:cNvSpPr/>
          <p:nvPr/>
        </p:nvSpPr>
        <p:spPr>
          <a:xfrm>
            <a:off x="820820" y="1721660"/>
            <a:ext cx="27063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САТУРН</a:t>
            </a:r>
            <a:endParaRPr lang="ru-RU" sz="4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ÐÐ°ÑÑÐ¸Ð½ÐºÐ¸ Ð¿Ð¾ Ð·Ð°Ð¿ÑÐ¾ÑÑ ÑÐ°ÑÑÑÐ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4011" y="709546"/>
            <a:ext cx="5527206" cy="316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15816" y="3629798"/>
            <a:ext cx="62281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САТУРН –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шоста планета Сонячної системи, їй дали ім'я бога, який був батьком Юпітера. Сатурн, так само, як і Юпітер, випромінює свою енергію. Навколо Сатурна обертаються дивовижні кільця. Крім них, навколо Сатурна обертаються 19 супутників. Сатурн має вигляд яскравої зірки.</a:t>
            </a:r>
          </a:p>
        </p:txBody>
      </p:sp>
    </p:spTree>
    <p:extLst>
      <p:ext uri="{BB962C8B-B14F-4D97-AF65-F5344CB8AC3E}">
        <p14:creationId xmlns:p14="http://schemas.microsoft.com/office/powerpoint/2010/main" xmlns="" val="14629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0"/>
            <a:ext cx="8229600" cy="863600"/>
          </a:xfrm>
        </p:spPr>
        <p:txBody>
          <a:bodyPr/>
          <a:lstStyle/>
          <a:p>
            <a:r>
              <a:rPr lang="uk-UA" altLang="ru-RU" dirty="0"/>
              <a:t>Фотоматеріали про Сатурн</a:t>
            </a:r>
            <a:endParaRPr lang="ru-RU" altLang="ru-RU" dirty="0"/>
          </a:p>
        </p:txBody>
      </p:sp>
      <p:pic>
        <p:nvPicPr>
          <p:cNvPr id="124939" name="Picture 11" descr="1700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823988" y="1557338"/>
            <a:ext cx="3671888" cy="25336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940" name="Picture 12" descr="1700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3988" y="4319671"/>
            <a:ext cx="4031511" cy="1981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4947" name="Picture 19" descr="170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607" y="1557338"/>
            <a:ext cx="4086225" cy="247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4948" name="Picture 20" descr="170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595" y="4114884"/>
            <a:ext cx="403225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784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688"/>
            <a:ext cx="9144000" cy="6932471"/>
          </a:xfrm>
        </p:spPr>
      </p:pic>
      <p:sp>
        <p:nvSpPr>
          <p:cNvPr id="8" name="Прямоугольник 7"/>
          <p:cNvSpPr/>
          <p:nvPr/>
        </p:nvSpPr>
        <p:spPr>
          <a:xfrm>
            <a:off x="1454078" y="1858307"/>
            <a:ext cx="18580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УРАН</a:t>
            </a:r>
            <a:endParaRPr lang="ru-RU" sz="4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0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5632" y="79992"/>
            <a:ext cx="4305054" cy="430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045632" y="4191000"/>
            <a:ext cx="541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УРАН –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сьома планета Сонячної системи. Це єдина планета, що обертається, ніби лежачи на боці. Уран має 15 супутників. Крім того, в нього є 11 вузьких кілець. Сам Уран зеленкуватого кольору.</a:t>
            </a:r>
          </a:p>
        </p:txBody>
      </p:sp>
    </p:spTree>
    <p:extLst>
      <p:ext uri="{BB962C8B-B14F-4D97-AF65-F5344CB8AC3E}">
        <p14:creationId xmlns:p14="http://schemas.microsoft.com/office/powerpoint/2010/main" xmlns="" val="21279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204553" y="107312"/>
            <a:ext cx="7200031" cy="960438"/>
          </a:xfrm>
        </p:spPr>
        <p:txBody>
          <a:bodyPr/>
          <a:lstStyle/>
          <a:p>
            <a:r>
              <a:rPr lang="uk-UA" altLang="ru-RU" dirty="0"/>
              <a:t>Фотоматеріали про Уран</a:t>
            </a:r>
            <a:endParaRPr lang="ru-RU" altLang="ru-RU" dirty="0"/>
          </a:p>
        </p:txBody>
      </p:sp>
      <p:pic>
        <p:nvPicPr>
          <p:cNvPr id="125961" name="Picture 9" descr="2200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687" y="1146432"/>
            <a:ext cx="3527623" cy="264067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962" name="Picture 10" descr="2200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804569" y="1273175"/>
            <a:ext cx="3921125" cy="26892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967" name="Picture 15" descr="220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143" y="3962400"/>
            <a:ext cx="4176712" cy="272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5968" name="Picture 16" descr="2200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4569" y="4111915"/>
            <a:ext cx="4176712" cy="255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628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081656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		</a:t>
            </a:r>
            <a:r>
              <a:rPr lang="uk-UA" sz="4400" dirty="0" smtClean="0"/>
              <a:t>Ранкове коло. </a:t>
            </a:r>
            <a:r>
              <a:rPr lang="uk-UA" dirty="0" smtClean="0"/>
              <a:t>Всі учні стоять в колі, кожен має зображення з космічною ілюстрацією, передаючи комусь каже приємне, лагідне, ласкаве слово. </a:t>
            </a:r>
            <a:endParaRPr lang="ru-RU" dirty="0"/>
          </a:p>
        </p:txBody>
      </p:sp>
      <p:pic>
        <p:nvPicPr>
          <p:cNvPr id="105474" name="Picture 2" descr="C:\Users\Администратор\Desktop\400.0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996952"/>
            <a:ext cx="3760911" cy="2808312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414"/>
            <a:ext cx="9144000" cy="6932471"/>
          </a:xfrm>
        </p:spPr>
      </p:pic>
      <p:sp>
        <p:nvSpPr>
          <p:cNvPr id="5" name="Прямоугольник 4"/>
          <p:cNvSpPr/>
          <p:nvPr/>
        </p:nvSpPr>
        <p:spPr>
          <a:xfrm>
            <a:off x="1055313" y="1776106"/>
            <a:ext cx="28953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НЕПТУН</a:t>
            </a:r>
            <a:endParaRPr lang="ru-RU" sz="4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ÐÐ°ÑÑÐ¸Ð½ÐºÐ¸ Ð¿Ð¾ Ð·Ð°Ð¿ÑÐ¾ÑÑ Ð½ÐµÐ¿ÑÑÐ½ Ð¿Ð»Ð°Ð½ÐµÑ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9716" y="620688"/>
            <a:ext cx="3641991" cy="350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42184" y="3962400"/>
            <a:ext cx="55446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НЕПТУН –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восьма планета Сонячної системи. Має 5 дуже темних кілець. Але  на вигляд – це одна з найдивовижніших планет, бо вона незвичайного блакитно-синього кольору. Головні супутники – Тритон і Нереїда.</a:t>
            </a:r>
          </a:p>
        </p:txBody>
      </p:sp>
    </p:spTree>
    <p:extLst>
      <p:ext uri="{BB962C8B-B14F-4D97-AF65-F5344CB8AC3E}">
        <p14:creationId xmlns:p14="http://schemas.microsoft.com/office/powerpoint/2010/main" xmlns="" val="43481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167208" y="0"/>
            <a:ext cx="7560071" cy="960438"/>
          </a:xfrm>
        </p:spPr>
        <p:txBody>
          <a:bodyPr/>
          <a:lstStyle/>
          <a:p>
            <a:r>
              <a:rPr lang="uk-UA" altLang="ru-RU" dirty="0"/>
              <a:t>Фотоматеріали про Нептун</a:t>
            </a:r>
            <a:endParaRPr lang="ru-RU" altLang="ru-RU" dirty="0"/>
          </a:p>
        </p:txBody>
      </p:sp>
      <p:pic>
        <p:nvPicPr>
          <p:cNvPr id="126985" name="Picture 9" descr="1100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550" y="971823"/>
            <a:ext cx="3579887" cy="309916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26991" name="Object 15">
            <a:hlinkClick r:id="" action="ppaction://ole?verb=0"/>
          </p:cNvPr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2339762692"/>
              </p:ext>
            </p:extLst>
          </p:nvPr>
        </p:nvGraphicFramePr>
        <p:xfrm>
          <a:off x="5613400" y="3754462"/>
          <a:ext cx="2525712" cy="2855913"/>
        </p:xfrm>
        <a:graphic>
          <a:graphicData uri="http://schemas.openxmlformats.org/presentationml/2006/ole">
            <p:oleObj spid="_x0000_s21509" name="Video Clip" r:id="rId4" imgW="1676634" imgH="1895238" progId="Package">
              <p:embed/>
            </p:oleObj>
          </a:graphicData>
        </a:graphic>
      </p:graphicFrame>
      <p:pic>
        <p:nvPicPr>
          <p:cNvPr id="126986" name="Picture 10" descr="110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292725" y="973138"/>
            <a:ext cx="3167063" cy="27336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6992" name="Picture 16" descr="110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1612" y="4082368"/>
            <a:ext cx="3363913" cy="265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524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67544" y="692696"/>
            <a:ext cx="8229600" cy="1371600"/>
          </a:xfrm>
        </p:spPr>
        <p:txBody>
          <a:bodyPr/>
          <a:lstStyle/>
          <a:p>
            <a:r>
              <a:rPr lang="uk-UA" sz="2800" b="1" dirty="0" smtClean="0"/>
              <a:t>Переглянути відео подане за посиланням </a:t>
            </a:r>
            <a:r>
              <a:rPr lang="uk-UA" sz="2800" b="1" u="sng" dirty="0" smtClean="0">
                <a:hlinkClick r:id="rId2"/>
              </a:rPr>
              <a:t>https://www.youtube.com/watch?app=desktop&amp;v=3bBY6lngDf0&amp;feature=youtu.be</a:t>
            </a:r>
            <a:r>
              <a:rPr lang="ru-RU" sz="2800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C:\Users\Администратор\Desktop\0-02-0a-6d0ee25fed2940d34985e39f4af5b8f2333776d9f9f42623f9e2f67a0f0bda90_faa784d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777686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67544" y="764704"/>
            <a:ext cx="8229600" cy="1371600"/>
          </a:xfrm>
        </p:spPr>
        <p:txBody>
          <a:bodyPr/>
          <a:lstStyle/>
          <a:p>
            <a:r>
              <a:rPr lang="uk-UA" b="1" i="1" dirty="0" smtClean="0"/>
              <a:t>Цікаве представлення розмірів планет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7920880" cy="382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ic="http://schemas.openxmlformats.org/drawingml/2006/picture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pic="http://schemas.openxmlformats.org/drawingml/2006/picture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3568" y="1268760"/>
            <a:ext cx="8229600" cy="843880"/>
          </a:xfrm>
        </p:spPr>
        <p:txBody>
          <a:bodyPr/>
          <a:lstStyle/>
          <a:p>
            <a:r>
              <a:rPr lang="uk-UA" b="1" dirty="0" smtClean="0"/>
              <a:t>Вправа «Фішбоун»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C:\Users\Администратор\Desktop\0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770485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67544" y="188640"/>
            <a:ext cx="8229600" cy="1463824"/>
          </a:xfrm>
        </p:spPr>
        <p:txBody>
          <a:bodyPr/>
          <a:lstStyle/>
          <a:p>
            <a:r>
              <a:rPr lang="uk-UA" sz="4800" b="1" dirty="0" smtClean="0"/>
              <a:t/>
            </a:r>
            <a:br>
              <a:rPr lang="uk-UA" sz="4800" b="1" dirty="0" smtClean="0"/>
            </a:br>
            <a:r>
              <a:rPr lang="uk-UA" sz="4800" b="1" dirty="0" smtClean="0"/>
              <a:t>Віртуальна подорож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7283152" cy="1981200"/>
          </a:xfrm>
        </p:spPr>
        <p:txBody>
          <a:bodyPr/>
          <a:lstStyle/>
          <a:p>
            <a:pPr>
              <a:buNone/>
            </a:pPr>
            <a:r>
              <a:rPr lang="uk-UA" b="1" dirty="0" smtClean="0"/>
              <a:t>         Відвідування з</a:t>
            </a:r>
            <a:r>
              <a:rPr lang="en-US" b="1" dirty="0" smtClean="0"/>
              <a:t>d</a:t>
            </a:r>
            <a:r>
              <a:rPr lang="ru-RU" b="1" dirty="0" smtClean="0"/>
              <a:t>-</a:t>
            </a:r>
            <a:r>
              <a:rPr lang="uk-UA" b="1" dirty="0" smtClean="0"/>
              <a:t>музею ім. Корольова в м. Житомирі за </a:t>
            </a:r>
            <a:endParaRPr lang="ru-RU" dirty="0" smtClean="0"/>
          </a:p>
          <a:p>
            <a:pPr>
              <a:buNone/>
            </a:pPr>
            <a:r>
              <a:rPr lang="uk-UA" b="1" dirty="0" smtClean="0"/>
              <a:t>допомогою </a:t>
            </a:r>
            <a:r>
              <a:rPr lang="en-US" b="1" dirty="0" smtClean="0"/>
              <a:t>QR</a:t>
            </a:r>
            <a:r>
              <a:rPr lang="ru-RU" b="1" dirty="0" smtClean="0"/>
              <a:t>-коду</a:t>
            </a:r>
            <a:endParaRPr lang="ru-RU" dirty="0"/>
          </a:p>
        </p:txBody>
      </p:sp>
      <p:pic>
        <p:nvPicPr>
          <p:cNvPr id="7" name="Рисунок 6" descr="C:\Users\Администратор\Desktop\Screenshot_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356992"/>
            <a:ext cx="295232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67544" y="332656"/>
            <a:ext cx="82296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00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300" b="1" u="none" strike="noStrike" kern="0" cap="none" spc="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Третя зупинка</a:t>
            </a:r>
            <a:r>
              <a:rPr kumimoji="0" lang="ru-RU" sz="3600" b="1" i="0" u="none" strike="noStrike" kern="0" cap="none" spc="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23528" y="620688"/>
            <a:ext cx="8229600" cy="959768"/>
          </a:xfrm>
        </p:spPr>
        <p:txBody>
          <a:bodyPr/>
          <a:lstStyle/>
          <a:p>
            <a:r>
              <a:rPr lang="uk-U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Четверта зупинка </a:t>
            </a:r>
            <a:br>
              <a:rPr lang="uk-U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b="1" dirty="0" smtClean="0"/>
              <a:t>Практична робота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700808"/>
            <a:ext cx="4434136" cy="198120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«Чому на Землі змінюються день, ніч, пори року?».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0" y="3645024"/>
            <a:ext cx="4362128" cy="19812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400" dirty="0" smtClean="0"/>
              <a:t>Давайте подивимося</a:t>
            </a:r>
            <a:r>
              <a:rPr lang="uk-UA" sz="2400" dirty="0" smtClean="0"/>
              <a:t> на</a:t>
            </a:r>
            <a:r>
              <a:rPr lang="ru-RU" sz="2400" dirty="0" smtClean="0"/>
              <a:t> пристрій у роботі. В цьому допоможе нам подане </a:t>
            </a:r>
            <a:r>
              <a:rPr lang="uk-UA" sz="2400" dirty="0" smtClean="0"/>
              <a:t>відео за посиланням </a:t>
            </a:r>
            <a:r>
              <a:rPr lang="uk-UA" sz="2400" u="sng" dirty="0" smtClean="0">
                <a:hlinkClick r:id="rId2"/>
              </a:rPr>
              <a:t>https://www.youtube.com/watch?v=W0jXV03uIXY</a:t>
            </a:r>
            <a:r>
              <a:rPr lang="ru-RU" sz="2400" dirty="0" smtClean="0"/>
              <a:t>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355976" y="2924944"/>
            <a:ext cx="4788024" cy="1981200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   Що робить Земля? Що ви помітили? Як освітлюється Земля Сонцем? Однаково</a:t>
            </a:r>
            <a:r>
              <a:rPr lang="uk-UA" sz="2800" dirty="0" smtClean="0"/>
              <a:t> чи ні</a:t>
            </a:r>
            <a:r>
              <a:rPr lang="ru-RU" sz="2800" dirty="0" smtClean="0"/>
              <a:t>? </a:t>
            </a:r>
            <a:r>
              <a:rPr lang="uk-UA" sz="2800" b="1" dirty="0" smtClean="0"/>
              <a:t>Міркування учнів.</a:t>
            </a:r>
            <a:endParaRPr lang="ru-RU" sz="2800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C:\Users\Администратор\Desktop\x-item24424.b7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88640"/>
            <a:ext cx="295232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Администратор\Desktop\Тема 2\45dd7-d0b7d0bdd0b0d0ba-d0b2d0bed0bfd180d0bed181d0b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5085184"/>
            <a:ext cx="1368152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0" y="1268760"/>
            <a:ext cx="8229600" cy="815752"/>
          </a:xfrm>
        </p:spPr>
        <p:txBody>
          <a:bodyPr/>
          <a:lstStyle/>
          <a:p>
            <a:r>
              <a:rPr lang="uk-UA" b="1" dirty="0" smtClean="0"/>
              <a:t>Розглянемо статтю підручника на ст. 67-68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772816"/>
            <a:ext cx="6131024" cy="1981200"/>
          </a:xfrm>
        </p:spPr>
        <p:txBody>
          <a:bodyPr/>
          <a:lstStyle/>
          <a:p>
            <a:pPr>
              <a:buNone/>
            </a:pPr>
            <a:r>
              <a:rPr lang="uk-UA" b="1" dirty="0" smtClean="0"/>
              <a:t> Вправа «Філворд»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C:\Users\Администратор\Desktop\філворд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492896"/>
            <a:ext cx="476637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7" name="Picture 3" descr="C:\Users\Администратор\Desktop\unnam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852936"/>
            <a:ext cx="4492470" cy="3593976"/>
          </a:xfrm>
          <a:prstGeom prst="rect">
            <a:avLst/>
          </a:prstGeom>
          <a:noFill/>
        </p:spPr>
      </p:pic>
      <p:pic>
        <p:nvPicPr>
          <p:cNvPr id="10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6" t="5263" r="5520" b="5263"/>
          <a:stretch/>
        </p:blipFill>
        <p:spPr bwMode="auto">
          <a:xfrm>
            <a:off x="7020272" y="476672"/>
            <a:ext cx="1907704" cy="190770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39552" y="1124744"/>
            <a:ext cx="8229600" cy="1031776"/>
          </a:xfrm>
        </p:spPr>
        <p:txBody>
          <a:bodyPr/>
          <a:lstStyle/>
          <a:p>
            <a:r>
              <a:rPr lang="uk-UA" sz="3600" b="1" dirty="0" smtClean="0"/>
              <a:t>Розташуй планети сонячної системи по своїх місцях.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C:\Users\Администратор\Desktop\0-02-0a-2cbf3c9e96fff091f336d9b9afa97c57cc814a561f29f82415737b5444095b22_aaf06d2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084300" cy="507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67544" y="764704"/>
            <a:ext cx="8229600" cy="1371600"/>
          </a:xfrm>
        </p:spPr>
        <p:txBody>
          <a:bodyPr/>
          <a:lstStyle/>
          <a:p>
            <a:r>
              <a:rPr lang="ru-RU" sz="3200" b="1" dirty="0" smtClean="0"/>
              <a:t>Робота з п</a:t>
            </a:r>
            <a:r>
              <a:rPr lang="uk-UA" sz="3200" b="1" dirty="0" smtClean="0"/>
              <a:t>ідручником над статтею на ст. 66-68.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uk-UA" sz="3200" b="1" dirty="0" smtClean="0"/>
              <a:t>Робота в зошиті на ст. 25-26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981200"/>
            <a:ext cx="4244280" cy="3896072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  Поміркуйте: чи за однаковий час планети здійснюють повний оберт навколо Сонця. Як думаєте від чого це залежить?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0"/>
            <a:ext cx="7416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П’ята зупинка </a:t>
            </a:r>
            <a:endParaRPr lang="ru-RU" sz="4400" dirty="0"/>
          </a:p>
        </p:txBody>
      </p:sp>
      <p:pic>
        <p:nvPicPr>
          <p:cNvPr id="124931" name="Picture 3" descr="C:\Users\Администратор\Desktop\Rotating_earth_(large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2100" y="1524000"/>
            <a:ext cx="3810000" cy="3810000"/>
          </a:xfrm>
          <a:prstGeom prst="rect">
            <a:avLst/>
          </a:prstGeom>
          <a:noFill/>
        </p:spPr>
      </p:pic>
      <p:pic>
        <p:nvPicPr>
          <p:cNvPr id="10" name="Picture 2" descr="C:\Users\Администратор\Desktop\Тема 2\45dd7-d0b7d0bdd0b0d0ba-d0b2d0bed0bfd180d0bed181d0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5085184"/>
            <a:ext cx="1535832" cy="1535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332656"/>
            <a:ext cx="7772400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Ф</a:t>
            </a:r>
            <a:r>
              <a:rPr kumimoji="0" lang="en-US" sz="48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e</a:t>
            </a:r>
            <a:r>
              <a:rPr kumimoji="0" lang="uk-UA" sz="48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н</a:t>
            </a:r>
            <a:r>
              <a:rPr kumimoji="0" lang="en-US" sz="48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o</a:t>
            </a:r>
            <a:r>
              <a:rPr kumimoji="0" lang="uk-UA" sz="48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л</a:t>
            </a:r>
            <a:r>
              <a:rPr kumimoji="0" lang="en-US" sz="48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o</a:t>
            </a:r>
            <a:r>
              <a:rPr kumimoji="0" lang="uk-UA" sz="48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г</a:t>
            </a:r>
            <a:r>
              <a:rPr kumimoji="0" lang="en-US" sz="48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i</a:t>
            </a:r>
            <a:r>
              <a:rPr kumimoji="0" lang="uk-UA" sz="48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чн</a:t>
            </a:r>
            <a:r>
              <a:rPr kumimoji="0" lang="en-US" sz="48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i</a:t>
            </a:r>
            <a:r>
              <a:rPr kumimoji="0" lang="uk-UA" sz="48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сп</a:t>
            </a:r>
            <a:r>
              <a:rPr kumimoji="0" lang="en-US" sz="48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o</a:t>
            </a:r>
            <a:r>
              <a:rPr kumimoji="0" lang="uk-UA" sz="48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ст</a:t>
            </a:r>
            <a:r>
              <a:rPr kumimoji="0" lang="en-US" sz="48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e</a:t>
            </a:r>
            <a:r>
              <a:rPr kumimoji="0" lang="uk-UA" sz="48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р</a:t>
            </a:r>
            <a:r>
              <a:rPr kumimoji="0" lang="en-US" sz="48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e</a:t>
            </a:r>
            <a:r>
              <a:rPr kumimoji="0" lang="uk-UA" sz="48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ж</a:t>
            </a:r>
            <a:r>
              <a:rPr kumimoji="0" lang="en-US" sz="48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e</a:t>
            </a:r>
            <a:r>
              <a:rPr kumimoji="0" lang="uk-UA" sz="48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ння</a:t>
            </a:r>
            <a:r>
              <a:rPr kumimoji="0" lang="ru-RU" sz="4800" b="0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4800" b="0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uk-UA" sz="48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Роб</a:t>
            </a:r>
            <a:r>
              <a:rPr kumimoji="0" lang="en-US" sz="48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o</a:t>
            </a:r>
            <a:r>
              <a:rPr kumimoji="0" lang="uk-UA" sz="48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т</a:t>
            </a:r>
            <a:r>
              <a:rPr kumimoji="0" lang="en-US" sz="48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a</a:t>
            </a:r>
            <a:r>
              <a:rPr kumimoji="0" lang="uk-UA" sz="48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г</a:t>
            </a:r>
            <a:r>
              <a:rPr kumimoji="0" lang="en-US" sz="48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i</a:t>
            </a:r>
            <a:r>
              <a:rPr kumimoji="0" lang="uk-UA" sz="48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др</a:t>
            </a:r>
            <a:r>
              <a:rPr kumimoji="0" lang="en-US" sz="48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o</a:t>
            </a:r>
            <a:r>
              <a:rPr kumimoji="0" lang="uk-UA" sz="48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м</a:t>
            </a:r>
            <a:r>
              <a:rPr kumimoji="0" lang="en-US" sz="48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e</a:t>
            </a:r>
            <a:r>
              <a:rPr kumimoji="0" lang="uk-UA" sz="48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тцентру</a:t>
            </a:r>
            <a:endParaRPr kumimoji="0" lang="ru-RU" sz="48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6" name="Содержимое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60648"/>
            <a:ext cx="3186074" cy="1489348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99592" y="3149967"/>
            <a:ext cx="3528392" cy="286232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rgbClr val="21586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Пора року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rgbClr val="21586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Місяць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rgbClr val="21586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Число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rgbClr val="21586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День тижня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rgbClr val="21586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Погода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C:\Users\Администратор\Desktop\unname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212976"/>
            <a:ext cx="37444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60648"/>
            <a:ext cx="8229600" cy="2232248"/>
          </a:xfrm>
        </p:spPr>
        <p:txBody>
          <a:bodyPr/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Шоста зупинка</a:t>
            </a:r>
            <a:br>
              <a:rPr lang="uk-U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uk-UA" b="1" dirty="0" smtClean="0"/>
              <a:t>П</a:t>
            </a:r>
            <a:r>
              <a:rPr lang="ru-RU" b="1" dirty="0" smtClean="0"/>
              <a:t>рактична робота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«</a:t>
            </a:r>
            <a:r>
              <a:rPr lang="uk-UA" sz="2800" b="1" dirty="0" smtClean="0"/>
              <a:t>Виготовлення моделі Сонячної системи</a:t>
            </a:r>
            <a:r>
              <a:rPr lang="ru-RU" sz="2800" b="1" dirty="0" smtClean="0"/>
              <a:t>».</a:t>
            </a:r>
            <a:r>
              <a:rPr lang="uk-UA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ru-RU" sz="2800" dirty="0"/>
          </a:p>
        </p:txBody>
      </p:sp>
      <p:pic>
        <p:nvPicPr>
          <p:cNvPr id="7" name="Рисунок 6" descr="C:\Users\Администратор\Desktop\енгшщ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80928"/>
            <a:ext cx="748883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uk-U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Сьома зупинка</a:t>
            </a:r>
            <a:br>
              <a:rPr lang="uk-U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uk-UA" b="1" dirty="0" smtClean="0"/>
              <a:t>«Земля – наша планета».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8219256" cy="19812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Земля є унікальною. Це єдина планета Сонячної системи, де є життя. </a:t>
            </a:r>
            <a:endParaRPr lang="ru-RU" dirty="0"/>
          </a:p>
        </p:txBody>
      </p:sp>
      <p:pic>
        <p:nvPicPr>
          <p:cNvPr id="7" name="Рисунок 6" descr="C:\Users\Администратор\Desktop\1p_gagarin-1_t_650x4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573016"/>
            <a:ext cx="331236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Администратор\Desktop\image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429000"/>
            <a:ext cx="286357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74" y="0"/>
            <a:ext cx="9144000" cy="7029400"/>
          </a:xfrm>
        </p:spPr>
      </p:pic>
      <p:sp>
        <p:nvSpPr>
          <p:cNvPr id="6" name="Прямоугольник 5"/>
          <p:cNvSpPr/>
          <p:nvPr/>
        </p:nvSpPr>
        <p:spPr>
          <a:xfrm>
            <a:off x="946407" y="1690276"/>
            <a:ext cx="24032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4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6" t="5263" r="5520" b="5263"/>
          <a:stretch/>
        </p:blipFill>
        <p:spPr bwMode="auto">
          <a:xfrm>
            <a:off x="3358319" y="357178"/>
            <a:ext cx="3384377" cy="338437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43808" y="3497193"/>
            <a:ext cx="571115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ЗЕМЛЯ – 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третя планета Сонячної системи, її відстань від Сонця близько 150 млн. км. Вона обертається навколо Сонця за 365 діб 5 годин 48 хвилин і 46 секунд. Єдина планета, що на ній ростуть рослини, живуть тварини і люди. Супутник нашої планети – Місяць.</a:t>
            </a:r>
          </a:p>
        </p:txBody>
      </p:sp>
    </p:spTree>
    <p:extLst>
      <p:ext uri="{BB962C8B-B14F-4D97-AF65-F5344CB8AC3E}">
        <p14:creationId xmlns:p14="http://schemas.microsoft.com/office/powerpoint/2010/main" xmlns="" val="138077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67544" y="1196752"/>
            <a:ext cx="8229600" cy="1679848"/>
          </a:xfrm>
        </p:spPr>
        <p:txBody>
          <a:bodyPr/>
          <a:lstStyle/>
          <a:p>
            <a:r>
              <a:rPr lang="uk-UA" sz="3200" b="1" dirty="0" smtClean="0"/>
              <a:t>Робота з підручником над статтею на ст. 70</a:t>
            </a:r>
            <a:br>
              <a:rPr lang="uk-UA" sz="3200" b="1" dirty="0" smtClean="0"/>
            </a:br>
            <a:r>
              <a:rPr lang="uk-UA" sz="3200" b="1" dirty="0" smtClean="0"/>
              <a:t> Знайомство з елементами глобусу.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8003232" cy="1981200"/>
          </a:xfrm>
        </p:spPr>
        <p:txBody>
          <a:bodyPr/>
          <a:lstStyle/>
          <a:p>
            <a:pPr>
              <a:buNone/>
            </a:pPr>
            <a:r>
              <a:rPr lang="uk-UA" b="1" dirty="0" smtClean="0"/>
              <a:t>     Практична робота з глобусом</a:t>
            </a:r>
            <a:r>
              <a:rPr lang="uk-UA" dirty="0" smtClean="0"/>
              <a:t> (показ полюсів, екватора, півкуль, паралелей та меридіан на глобусі)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C:\Users\Администратор\Desktop\4365134.jpg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789040"/>
            <a:ext cx="2567508" cy="2594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Администратор\Desktop\Rotating_earth_(large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617640"/>
            <a:ext cx="324036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175792"/>
          </a:xfrm>
        </p:spPr>
        <p:txBody>
          <a:bodyPr/>
          <a:lstStyle/>
          <a:p>
            <a:r>
              <a:rPr lang="uk-UA" sz="3200" b="1" dirty="0" smtClean="0"/>
              <a:t>Робота в зошиті на ст. 27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uk-UA" sz="3200" b="1" dirty="0" smtClean="0"/>
              <a:t> Прийом “Кластер”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75656" y="2060848"/>
            <a:ext cx="5832648" cy="1080120"/>
          </a:xfrm>
        </p:spPr>
        <p:txBody>
          <a:bodyPr/>
          <a:lstStyle/>
          <a:p>
            <a:pPr>
              <a:buNone/>
            </a:pPr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</a:rPr>
              <a:t> Сонячна система</a:t>
            </a:r>
            <a:endParaRPr lang="ru-RU" sz="48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7544" y="2996952"/>
            <a:ext cx="4038600" cy="1981200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/>
              <a:t>Планети земної групи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88024" y="2996952"/>
            <a:ext cx="4038600" cy="1981200"/>
          </a:xfrm>
        </p:spPr>
        <p:txBody>
          <a:bodyPr/>
          <a:lstStyle/>
          <a:p>
            <a:pPr>
              <a:buNone/>
            </a:pPr>
            <a:r>
              <a:rPr lang="uk-UA" b="1" dirty="0" smtClean="0"/>
              <a:t>Планети гіганти</a:t>
            </a:r>
            <a:endParaRPr lang="ru-RU" dirty="0"/>
          </a:p>
        </p:txBody>
      </p:sp>
      <p:cxnSp>
        <p:nvCxnSpPr>
          <p:cNvPr id="125955" name="AutoShape 3"/>
          <p:cNvCxnSpPr>
            <a:cxnSpLocks noChangeShapeType="1"/>
          </p:cNvCxnSpPr>
          <p:nvPr/>
        </p:nvCxnSpPr>
        <p:spPr bwMode="auto">
          <a:xfrm flipH="1">
            <a:off x="611561" y="4149080"/>
            <a:ext cx="1080119" cy="45414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AutoShape 3"/>
          <p:cNvCxnSpPr>
            <a:cxnSpLocks noChangeShapeType="1"/>
          </p:cNvCxnSpPr>
          <p:nvPr/>
        </p:nvCxnSpPr>
        <p:spPr bwMode="auto">
          <a:xfrm flipH="1">
            <a:off x="4499992" y="4149080"/>
            <a:ext cx="1080119" cy="45414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AutoShape 3"/>
          <p:cNvCxnSpPr>
            <a:cxnSpLocks noChangeShapeType="1"/>
          </p:cNvCxnSpPr>
          <p:nvPr/>
        </p:nvCxnSpPr>
        <p:spPr bwMode="auto">
          <a:xfrm flipH="1">
            <a:off x="1547664" y="4365104"/>
            <a:ext cx="504056" cy="864096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AutoShape 3"/>
          <p:cNvCxnSpPr>
            <a:cxnSpLocks noChangeShapeType="1"/>
          </p:cNvCxnSpPr>
          <p:nvPr/>
        </p:nvCxnSpPr>
        <p:spPr bwMode="auto">
          <a:xfrm>
            <a:off x="2771800" y="4293096"/>
            <a:ext cx="288032" cy="936104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AutoShape 3"/>
          <p:cNvCxnSpPr>
            <a:cxnSpLocks noChangeShapeType="1"/>
          </p:cNvCxnSpPr>
          <p:nvPr/>
        </p:nvCxnSpPr>
        <p:spPr bwMode="auto">
          <a:xfrm>
            <a:off x="3275856" y="4221088"/>
            <a:ext cx="936104" cy="72008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AutoShape 3"/>
          <p:cNvCxnSpPr>
            <a:cxnSpLocks noChangeShapeType="1"/>
          </p:cNvCxnSpPr>
          <p:nvPr/>
        </p:nvCxnSpPr>
        <p:spPr bwMode="auto">
          <a:xfrm>
            <a:off x="7020272" y="4149080"/>
            <a:ext cx="360040" cy="864096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AutoShape 3"/>
          <p:cNvCxnSpPr>
            <a:cxnSpLocks noChangeShapeType="1"/>
          </p:cNvCxnSpPr>
          <p:nvPr/>
        </p:nvCxnSpPr>
        <p:spPr bwMode="auto">
          <a:xfrm flipH="1">
            <a:off x="5868144" y="4149080"/>
            <a:ext cx="504056" cy="79208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AutoShape 3"/>
          <p:cNvCxnSpPr>
            <a:cxnSpLocks noChangeShapeType="1"/>
          </p:cNvCxnSpPr>
          <p:nvPr/>
        </p:nvCxnSpPr>
        <p:spPr bwMode="auto">
          <a:xfrm>
            <a:off x="7740352" y="4005064"/>
            <a:ext cx="864096" cy="576064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967880"/>
          </a:xfrm>
        </p:spPr>
        <p:txBody>
          <a:bodyPr/>
          <a:lstStyle/>
          <a:p>
            <a:r>
              <a:rPr lang="uk-U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Сьома зупинка </a:t>
            </a:r>
            <a:r>
              <a:rPr lang="uk-UA" b="1" dirty="0" smtClean="0"/>
              <a:t>П</a:t>
            </a:r>
            <a:r>
              <a:rPr lang="ru-RU" b="1" dirty="0" smtClean="0"/>
              <a:t>овернення на Землю. Підсумок уроку.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2420888"/>
            <a:ext cx="8640960" cy="4248472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– Назвіть планети Сонячної системи.</a:t>
            </a:r>
          </a:p>
          <a:p>
            <a:pPr>
              <a:buNone/>
            </a:pPr>
            <a:r>
              <a:rPr lang="ru-RU" sz="2400" dirty="0" smtClean="0"/>
              <a:t>– Назвіть найбільшу і найменшу планету Сонячної системи.</a:t>
            </a:r>
          </a:p>
          <a:p>
            <a:pPr>
              <a:buNone/>
            </a:pPr>
            <a:r>
              <a:rPr lang="ru-RU" sz="2400" dirty="0" smtClean="0"/>
              <a:t>– Порівняйте розміри планети Земля з іншими планетами.</a:t>
            </a:r>
          </a:p>
          <a:p>
            <a:pPr>
              <a:buNone/>
            </a:pPr>
            <a:r>
              <a:rPr lang="ru-RU" sz="2400" dirty="0" smtClean="0"/>
              <a:t>– Що ви можете сказати про розміри Сонця по відношенню до планет Сонячної системи?</a:t>
            </a:r>
          </a:p>
          <a:p>
            <a:pPr>
              <a:buNone/>
            </a:pPr>
            <a:r>
              <a:rPr lang="ru-RU" sz="2400" dirty="0" smtClean="0"/>
              <a:t>– Назвіть першу та останню планету від Сонця.</a:t>
            </a:r>
          </a:p>
          <a:p>
            <a:pPr>
              <a:buNone/>
            </a:pPr>
            <a:r>
              <a:rPr lang="ru-RU" sz="2400" dirty="0" smtClean="0"/>
              <a:t>–</a:t>
            </a:r>
            <a:r>
              <a:rPr lang="uk-UA" sz="2400" dirty="0" smtClean="0"/>
              <a:t> Що таке екватор?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–</a:t>
            </a:r>
            <a:r>
              <a:rPr lang="uk-UA" sz="2400" dirty="0" smtClean="0"/>
              <a:t> Що називається меридіанами?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69636" name="Picture 4" descr="C:\Users\Администратор\Desktop\Тема 2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984597"/>
            <a:ext cx="2664296" cy="1873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954"/>
          <a:stretch/>
        </p:blipFill>
        <p:spPr bwMode="auto">
          <a:xfrm>
            <a:off x="-17618" y="1628800"/>
            <a:ext cx="9161618" cy="470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03648" y="0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solidFill>
                  <a:schemeClr val="bg2"/>
                </a:solidFill>
              </a:rPr>
              <a:t>Дякую</a:t>
            </a:r>
          </a:p>
          <a:p>
            <a:pPr algn="ctr"/>
            <a:r>
              <a:rPr lang="uk-UA" sz="4800" dirty="0" smtClean="0">
                <a:solidFill>
                  <a:schemeClr val="bg2"/>
                </a:solidFill>
              </a:rPr>
              <a:t> за увагу!</a:t>
            </a:r>
            <a:endParaRPr lang="ru-RU" sz="4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52240" y="764704"/>
            <a:ext cx="4797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Перша зупинка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1916832"/>
            <a:ext cx="55011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5400" b="1" dirty="0" smtClean="0">
                <a:ln/>
                <a:solidFill>
                  <a:srgbClr val="FFFF00"/>
                </a:solidFill>
              </a:rPr>
              <a:t>Індивідуальне </a:t>
            </a:r>
          </a:p>
          <a:p>
            <a:pPr algn="ctr"/>
            <a:r>
              <a:rPr lang="uk-UA" sz="5400" b="1" dirty="0" smtClean="0">
                <a:ln/>
                <a:solidFill>
                  <a:srgbClr val="FFFF00"/>
                </a:solidFill>
              </a:rPr>
              <a:t>бліц - опитування</a:t>
            </a:r>
            <a:endParaRPr lang="ru-RU" sz="5400" b="1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7029400"/>
            <a:ext cx="8424936" cy="2677656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uk-UA" altLang="ru-RU" sz="2400" b="1" dirty="0">
                <a:solidFill>
                  <a:srgbClr val="FF0000"/>
                </a:solidFill>
              </a:rPr>
              <a:t>Сонячна система </a:t>
            </a:r>
            <a:r>
              <a:rPr lang="uk-UA" altLang="ru-RU" sz="2400" b="1" dirty="0"/>
              <a:t>– </a:t>
            </a:r>
            <a:r>
              <a:rPr lang="uk-UA" altLang="ru-RU" sz="2400" b="1" dirty="0" smtClean="0"/>
              <a:t> група </a:t>
            </a:r>
            <a:r>
              <a:rPr lang="uk-UA" altLang="ru-RU" sz="2400" b="1" dirty="0"/>
              <a:t>астрономічних тіл,  що обертаються навколо і гравітаційно пов'язаних із зіркою, званою Сонце.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У Сонячній системі 8 планет, бо з 2008 року Плутона відносять до карликових планет поясу Койпера. Ось перелік планет у порядку зростання відстані до сонця: Меркурій, Венера, Земля, Марс, Юпітер, Сатурн, Уран, Нептун.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645024"/>
            <a:ext cx="684076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/>
            <a:r>
              <a:rPr lang="ru-RU" sz="3600" dirty="0" smtClean="0"/>
              <a:t> Що таке астр</a:t>
            </a:r>
            <a:r>
              <a:rPr lang="en-US" sz="3600" dirty="0" smtClean="0"/>
              <a:t>o</a:t>
            </a:r>
            <a:r>
              <a:rPr lang="ru-RU" sz="3600" dirty="0" smtClean="0"/>
              <a:t>ном</a:t>
            </a:r>
            <a:r>
              <a:rPr lang="en-US" sz="3600" dirty="0" smtClean="0"/>
              <a:t>i</a:t>
            </a:r>
            <a:r>
              <a:rPr lang="ru-RU" sz="3600" dirty="0" smtClean="0"/>
              <a:t>я?</a:t>
            </a:r>
          </a:p>
          <a:p>
            <a:pPr lvl="0"/>
            <a:r>
              <a:rPr lang="ru-RU" sz="3600" dirty="0" smtClean="0"/>
              <a:t> Що таке Сонц</a:t>
            </a:r>
            <a:r>
              <a:rPr lang="en-US" sz="3600" dirty="0" smtClean="0"/>
              <a:t>e</a:t>
            </a:r>
            <a:r>
              <a:rPr lang="ru-RU" sz="3600" dirty="0" smtClean="0"/>
              <a:t>? Ч</a:t>
            </a:r>
            <a:r>
              <a:rPr lang="en-US" sz="3600" dirty="0" smtClean="0"/>
              <a:t>o</a:t>
            </a:r>
            <a:r>
              <a:rPr lang="ru-RU" sz="3600" dirty="0" smtClean="0"/>
              <a:t>м</a:t>
            </a:r>
            <a:r>
              <a:rPr lang="en-US" sz="3600" dirty="0" smtClean="0"/>
              <a:t>y</a:t>
            </a:r>
            <a:r>
              <a:rPr lang="ru-RU" sz="3600" dirty="0" smtClean="0"/>
              <a:t> його н</a:t>
            </a:r>
            <a:r>
              <a:rPr lang="en-US" sz="3600" dirty="0" smtClean="0"/>
              <a:t>a</a:t>
            </a:r>
            <a:r>
              <a:rPr lang="ru-RU" sz="3600" dirty="0" smtClean="0"/>
              <a:t>зив</a:t>
            </a:r>
            <a:r>
              <a:rPr lang="en-US" sz="3600" dirty="0" smtClean="0"/>
              <a:t>a</a:t>
            </a:r>
            <a:r>
              <a:rPr lang="ru-RU" sz="3600" dirty="0" smtClean="0"/>
              <a:t>ють зор</a:t>
            </a:r>
            <a:r>
              <a:rPr lang="en-US" sz="3600" dirty="0" smtClean="0"/>
              <a:t>e</a:t>
            </a:r>
            <a:r>
              <a:rPr lang="ru-RU" sz="3600" dirty="0" smtClean="0"/>
              <a:t>ю?</a:t>
            </a:r>
          </a:p>
          <a:p>
            <a:pPr lvl="0"/>
            <a:r>
              <a:rPr lang="ru-RU" sz="3600" dirty="0" smtClean="0"/>
              <a:t> Що таке М</a:t>
            </a:r>
            <a:r>
              <a:rPr lang="en-US" sz="3600" dirty="0" smtClean="0"/>
              <a:t>i</a:t>
            </a:r>
            <a:r>
              <a:rPr lang="ru-RU" sz="3600" dirty="0" smtClean="0"/>
              <a:t>сяць?</a:t>
            </a:r>
          </a:p>
          <a:p>
            <a:pPr lvl="0"/>
            <a:r>
              <a:rPr lang="ru-RU" sz="3600" dirty="0" smtClean="0"/>
              <a:t> Що таке к</a:t>
            </a:r>
            <a:r>
              <a:rPr lang="en-US" sz="3600" dirty="0" smtClean="0"/>
              <a:t>o</a:t>
            </a:r>
            <a:r>
              <a:rPr lang="ru-RU" sz="3600" dirty="0" smtClean="0"/>
              <a:t>мета?</a:t>
            </a:r>
          </a:p>
          <a:p>
            <a:pPr lvl="0"/>
            <a:r>
              <a:rPr lang="ru-RU" sz="3600" dirty="0" smtClean="0"/>
              <a:t> Що таке </a:t>
            </a:r>
            <a:r>
              <a:rPr lang="en-US" sz="3600" dirty="0" smtClean="0"/>
              <a:t>a</a:t>
            </a:r>
            <a:r>
              <a:rPr lang="ru-RU" sz="3600" dirty="0" smtClean="0"/>
              <a:t>стероїд?</a:t>
            </a:r>
            <a:endParaRPr lang="ru-RU" sz="3600" dirty="0"/>
          </a:p>
        </p:txBody>
      </p:sp>
      <p:pic>
        <p:nvPicPr>
          <p:cNvPr id="8" name="Рисунок 7" descr="C:\Users\Администратор\Desktop\img-jPfJ7v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861048"/>
            <a:ext cx="18002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6473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uk-UA" sz="6000" b="1" i="1" dirty="0" smtClean="0"/>
              <a:t>Кросворд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1858" name="Picture 2" descr="C:\Users\Администратор\Desktop\Тема 2\Screenshot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496873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400" dirty="0" smtClean="0"/>
              <a:t>Перевірка кросворду</a:t>
            </a:r>
            <a:endParaRPr lang="ru-RU" sz="4400" dirty="0"/>
          </a:p>
        </p:txBody>
      </p:sp>
      <p:pic>
        <p:nvPicPr>
          <p:cNvPr id="4" name="Содержимое 3" descr="C:\Users\Администратор\Desktop\Screenshot_2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712879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дминистратор\Desktop\risunki-rakety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1" y="3789040"/>
            <a:ext cx="3456384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14356"/>
          </a:xfrm>
        </p:spPr>
        <p:txBody>
          <a:bodyPr>
            <a:noAutofit/>
          </a:bodyPr>
          <a:lstStyle/>
          <a:p>
            <a:r>
              <a:rPr lang="uk-UA" sz="4800" dirty="0" smtClean="0"/>
              <a:t>Так чи Ні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949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Вчитель. Земля – це одна із планет Сонячної системи.</a:t>
            </a:r>
          </a:p>
          <a:p>
            <a:pPr>
              <a:buNone/>
            </a:pPr>
            <a:r>
              <a:rPr lang="ru-RU" dirty="0" smtClean="0"/>
              <a:t>Вчитель. Сонце – найближча до нас зірка, розпечена газова куля.</a:t>
            </a:r>
          </a:p>
          <a:p>
            <a:pPr>
              <a:buNone/>
            </a:pPr>
            <a:r>
              <a:rPr lang="ru-RU" dirty="0" smtClean="0"/>
              <a:t>Вчитель. Маса Землі в 330 тисяч разів більша за масу Сонця.</a:t>
            </a:r>
          </a:p>
          <a:p>
            <a:pPr>
              <a:buNone/>
            </a:pPr>
            <a:r>
              <a:rPr lang="ru-RU" dirty="0" smtClean="0"/>
              <a:t>Вчитель. Земля рухається навколо Сонця.</a:t>
            </a:r>
          </a:p>
          <a:p>
            <a:pPr>
              <a:buNone/>
            </a:pPr>
            <a:r>
              <a:rPr lang="ru-RU" dirty="0" smtClean="0"/>
              <a:t>Вчитель. Фахівців, які вивчають астрономію, називають астронавтами.</a:t>
            </a:r>
          </a:p>
          <a:p>
            <a:pPr>
              <a:buNone/>
            </a:pPr>
            <a:r>
              <a:rPr lang="ru-RU" dirty="0" smtClean="0"/>
              <a:t>Вчитель. Місяць – планета Сонячної системи.</a:t>
            </a:r>
          </a:p>
        </p:txBody>
      </p:sp>
      <p:pic>
        <p:nvPicPr>
          <p:cNvPr id="122882" name="Picture 2" descr="C:\Users\Администратор\Desktop\02018833-40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5013176"/>
            <a:ext cx="2699792" cy="2024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9106" y="0"/>
            <a:ext cx="45145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Друга зупинка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Содержимое 4" descr="C:\Users\Администратор\Desktop\planety_2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763284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2479" y="5172582"/>
            <a:ext cx="8153473" cy="181588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Планети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 - це небесні тіла, що не випромінюють світла і тепла. </a:t>
            </a:r>
          </a:p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   За розмірами вони неоднакові і розташовані на різній відстані від Сонця.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872" y="0"/>
            <a:ext cx="9176872" cy="7074024"/>
          </a:xfrm>
        </p:spPr>
      </p:pic>
      <p:sp>
        <p:nvSpPr>
          <p:cNvPr id="5" name="Прямоугольник 4"/>
          <p:cNvSpPr/>
          <p:nvPr/>
        </p:nvSpPr>
        <p:spPr>
          <a:xfrm>
            <a:off x="1003404" y="1700808"/>
            <a:ext cx="35322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uk-UA" sz="4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МЕРКУРІЙ</a:t>
            </a:r>
            <a:endParaRPr lang="ru-RU" sz="4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МЕРКУРИЙ.jpg"/>
          <p:cNvPicPr>
            <a:picLocks noChangeAspect="1"/>
          </p:cNvPicPr>
          <p:nvPr/>
        </p:nvPicPr>
        <p:blipFill rotWithShape="1">
          <a:blip r:embed="rId3" cstate="print"/>
          <a:srcRect l="6116" t="5739" r="6128" b="6506"/>
          <a:stretch/>
        </p:blipFill>
        <p:spPr>
          <a:xfrm>
            <a:off x="4588502" y="1192882"/>
            <a:ext cx="3528393" cy="3528392"/>
          </a:xfrm>
          <a:prstGeom prst="ellipse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59832" y="4774527"/>
            <a:ext cx="57947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МЕРКУРІЙ</a:t>
            </a:r>
            <a:r>
              <a:rPr lang="uk-UA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найближча планета до Сонця. Відстань між ними становить</a:t>
            </a:r>
          </a:p>
          <a:p>
            <a:pPr lvl="0">
              <a:defRPr/>
            </a:pPr>
            <a:r>
              <a:rPr lang="uk-UA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57 900 000 км. Меркурій можна назвати кам'яною пустелею. Життя на Меркурії не існує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11027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2">
  <a:themeElements>
    <a:clrScheme name="Водоворот 1">
      <a:dk1>
        <a:srgbClr val="000066"/>
      </a:dk1>
      <a:lt1>
        <a:srgbClr val="FFFF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DADA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Водоворот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Водоворот 1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оворот 2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оворот 3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E221A9C-DDE7-4376-94AF-AED9E5BE9A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Планеты солнечной системы</Template>
  <TotalTime>339</TotalTime>
  <Words>917</Words>
  <Application>Microsoft Office PowerPoint</Application>
  <PresentationFormat>Экран (4:3)</PresentationFormat>
  <Paragraphs>91</Paragraphs>
  <Slides>36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9" baseType="lpstr">
      <vt:lpstr>Tema de Office</vt:lpstr>
      <vt:lpstr>Тема2</vt:lpstr>
      <vt:lpstr>Video Clip</vt:lpstr>
      <vt:lpstr>Планети Сонячної системи.  Урок - подорож </vt:lpstr>
      <vt:lpstr>Слайд 2</vt:lpstr>
      <vt:lpstr>Слайд 3</vt:lpstr>
      <vt:lpstr>Слайд 4</vt:lpstr>
      <vt:lpstr>Кросворд </vt:lpstr>
      <vt:lpstr>Перевірка кросворду</vt:lpstr>
      <vt:lpstr>Так чи Ні</vt:lpstr>
      <vt:lpstr>Слайд 8</vt:lpstr>
      <vt:lpstr>Слайд 9</vt:lpstr>
      <vt:lpstr>Фотоматеріали про Меркурій</vt:lpstr>
      <vt:lpstr>Слайд 11</vt:lpstr>
      <vt:lpstr>Фотоматеріали про Венеру</vt:lpstr>
      <vt:lpstr>Слайд 13</vt:lpstr>
      <vt:lpstr>Фотоматеріали про Марс</vt:lpstr>
      <vt:lpstr>Слайд 15</vt:lpstr>
      <vt:lpstr>Слайд 16</vt:lpstr>
      <vt:lpstr>Фотоматеріали про Сатурн</vt:lpstr>
      <vt:lpstr>Слайд 18</vt:lpstr>
      <vt:lpstr>Фотоматеріали про Уран</vt:lpstr>
      <vt:lpstr>Слайд 20</vt:lpstr>
      <vt:lpstr>Фотоматеріали про Нептун</vt:lpstr>
      <vt:lpstr>Переглянути відео подане за посиланням https://www.youtube.com/watch?app=desktop&amp;v=3bBY6lngDf0&amp;feature=youtu.be  </vt:lpstr>
      <vt:lpstr>Цікаве представлення розмірів планет  </vt:lpstr>
      <vt:lpstr>Вправа «Фішбоун» </vt:lpstr>
      <vt:lpstr> Віртуальна подорож</vt:lpstr>
      <vt:lpstr>Четверта зупинка  Практична робота </vt:lpstr>
      <vt:lpstr>Розглянемо статтю підручника на ст. 67-68 </vt:lpstr>
      <vt:lpstr>Розташуй планети сонячної системи по своїх місцях. </vt:lpstr>
      <vt:lpstr>Робота з підручником над статтею на ст. 66-68.  Робота в зошиті на ст. 25-26</vt:lpstr>
      <vt:lpstr>   Шоста зупинка Практична робота   «Виготовлення моделі Сонячної системи». </vt:lpstr>
      <vt:lpstr>Сьома зупинка «Земля – наша планета». </vt:lpstr>
      <vt:lpstr>Слайд 32</vt:lpstr>
      <vt:lpstr>Робота з підручником над статтею на ст. 70  Знайомство з елементами глобусу.  </vt:lpstr>
      <vt:lpstr>Робота в зошиті на ст. 27  Прийом “Кластер”</vt:lpstr>
      <vt:lpstr>Сьома зупинка Повернення на Землю. Підсумок уроку.</vt:lpstr>
      <vt:lpstr>Слайд 36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42</cp:revision>
  <dcterms:created xsi:type="dcterms:W3CDTF">2018-07-17T18:14:54Z</dcterms:created>
  <dcterms:modified xsi:type="dcterms:W3CDTF">2021-11-26T16:22:48Z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TC019726729991</vt:lpwstr>
  </property>
</Properties>
</file>