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82" r:id="rId4"/>
    <p:sldId id="281" r:id="rId5"/>
    <p:sldId id="273" r:id="rId6"/>
    <p:sldId id="259" r:id="rId7"/>
    <p:sldId id="283" r:id="rId8"/>
    <p:sldId id="261" r:id="rId9"/>
    <p:sldId id="260" r:id="rId10"/>
    <p:sldId id="262" r:id="rId11"/>
    <p:sldId id="289" r:id="rId12"/>
    <p:sldId id="290" r:id="rId13"/>
    <p:sldId id="284" r:id="rId14"/>
    <p:sldId id="285" r:id="rId15"/>
    <p:sldId id="286" r:id="rId16"/>
    <p:sldId id="287" r:id="rId17"/>
    <p:sldId id="288" r:id="rId18"/>
    <p:sldId id="272" r:id="rId19"/>
    <p:sldId id="274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5" r:id="rId30"/>
    <p:sldId id="278" r:id="rId31"/>
    <p:sldId id="279" r:id="rId32"/>
    <p:sldId id="280" r:id="rId33"/>
  </p:sldIdLst>
  <p:sldSz cx="9144000" cy="6858000" type="screen4x3"/>
  <p:notesSz cx="6858000" cy="9144000"/>
  <p:defaultTextStyle>
    <a:defPPr>
      <a:defRPr lang="ru-RU"/>
    </a:defPPr>
    <a:lvl1pPr marL="0" algn="l" defTabSz="9132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611" algn="l" defTabSz="9132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225" algn="l" defTabSz="9132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830" algn="l" defTabSz="9132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445" algn="l" defTabSz="9132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055" algn="l" defTabSz="9132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663" algn="l" defTabSz="9132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275" algn="l" defTabSz="9132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888" algn="l" defTabSz="9132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0066"/>
    <a:srgbClr val="9900FF"/>
    <a:srgbClr val="66FF66"/>
    <a:srgbClr val="99FF33"/>
    <a:srgbClr val="006600"/>
    <a:srgbClr val="00CC99"/>
    <a:srgbClr val="00CC66"/>
    <a:srgbClr val="00CC00"/>
    <a:srgbClr val="66FFFF"/>
    <a:srgbClr val="00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4686" autoAdjust="0"/>
  </p:normalViewPr>
  <p:slideViewPr>
    <p:cSldViewPr>
      <p:cViewPr varScale="1">
        <p:scale>
          <a:sx n="84" d="100"/>
          <a:sy n="84" d="100"/>
        </p:scale>
        <p:origin x="-1378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D47CF-1CEA-421D-AF7D-35D2616BC22E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3B7BE-926C-46E6-9C99-21EEFE7E1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BAC7-28AA-43D3-BE31-58D9B10F1DDF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06D2-A7B4-4914-B25B-CCD451B8F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BAC7-28AA-43D3-BE31-58D9B10F1DDF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06D2-A7B4-4914-B25B-CCD451B8F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4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4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BAC7-28AA-43D3-BE31-58D9B10F1DDF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06D2-A7B4-4914-B25B-CCD451B8F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BAC7-28AA-43D3-BE31-58D9B10F1DDF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06D2-A7B4-4914-B25B-CCD451B8F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0"/>
            <a:ext cx="77724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566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2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4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0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6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2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BAC7-28AA-43D3-BE31-58D9B10F1DDF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06D2-A7B4-4914-B25B-CCD451B8F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4" y="1600204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4" y="1600204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BAC7-28AA-43D3-BE31-58D9B10F1DDF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06D2-A7B4-4914-B25B-CCD451B8F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3" y="1535119"/>
            <a:ext cx="40401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611" indent="0">
              <a:buNone/>
              <a:defRPr sz="1900" b="1"/>
            </a:lvl2pPr>
            <a:lvl3pPr marL="913225" indent="0">
              <a:buNone/>
              <a:defRPr sz="1800" b="1"/>
            </a:lvl3pPr>
            <a:lvl4pPr marL="1369830" indent="0">
              <a:buNone/>
              <a:defRPr sz="1600" b="1"/>
            </a:lvl4pPr>
            <a:lvl5pPr marL="1826445" indent="0">
              <a:buNone/>
              <a:defRPr sz="1600" b="1"/>
            </a:lvl5pPr>
            <a:lvl6pPr marL="2283055" indent="0">
              <a:buNone/>
              <a:defRPr sz="1600" b="1"/>
            </a:lvl6pPr>
            <a:lvl7pPr marL="2739663" indent="0">
              <a:buNone/>
              <a:defRPr sz="1600" b="1"/>
            </a:lvl7pPr>
            <a:lvl8pPr marL="3196275" indent="0">
              <a:buNone/>
              <a:defRPr sz="1600" b="1"/>
            </a:lvl8pPr>
            <a:lvl9pPr marL="365288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13" y="2174889"/>
            <a:ext cx="4040189" cy="3951289"/>
          </a:xfrm>
        </p:spPr>
        <p:txBody>
          <a:bodyPr/>
          <a:lstStyle>
            <a:lvl1pPr>
              <a:defRPr sz="25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9"/>
            <a:ext cx="4041776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611" indent="0">
              <a:buNone/>
              <a:defRPr sz="1900" b="1"/>
            </a:lvl2pPr>
            <a:lvl3pPr marL="913225" indent="0">
              <a:buNone/>
              <a:defRPr sz="1800" b="1"/>
            </a:lvl3pPr>
            <a:lvl4pPr marL="1369830" indent="0">
              <a:buNone/>
              <a:defRPr sz="1600" b="1"/>
            </a:lvl4pPr>
            <a:lvl5pPr marL="1826445" indent="0">
              <a:buNone/>
              <a:defRPr sz="1600" b="1"/>
            </a:lvl5pPr>
            <a:lvl6pPr marL="2283055" indent="0">
              <a:buNone/>
              <a:defRPr sz="1600" b="1"/>
            </a:lvl6pPr>
            <a:lvl7pPr marL="2739663" indent="0">
              <a:buNone/>
              <a:defRPr sz="1600" b="1"/>
            </a:lvl7pPr>
            <a:lvl8pPr marL="3196275" indent="0">
              <a:buNone/>
              <a:defRPr sz="1600" b="1"/>
            </a:lvl8pPr>
            <a:lvl9pPr marL="365288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89"/>
            <a:ext cx="4041776" cy="3951289"/>
          </a:xfrm>
        </p:spPr>
        <p:txBody>
          <a:bodyPr/>
          <a:lstStyle>
            <a:lvl1pPr>
              <a:defRPr sz="25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BAC7-28AA-43D3-BE31-58D9B10F1DDF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06D2-A7B4-4914-B25B-CCD451B8F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BAC7-28AA-43D3-BE31-58D9B10F1DDF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06D2-A7B4-4914-B25B-CCD451B8F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BAC7-28AA-43D3-BE31-58D9B10F1DDF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06D2-A7B4-4914-B25B-CCD451B8F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4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11" indent="0">
              <a:buNone/>
              <a:defRPr sz="1200"/>
            </a:lvl2pPr>
            <a:lvl3pPr marL="913225" indent="0">
              <a:buNone/>
              <a:defRPr sz="1100"/>
            </a:lvl3pPr>
            <a:lvl4pPr marL="1369830" indent="0">
              <a:buNone/>
              <a:defRPr sz="900"/>
            </a:lvl4pPr>
            <a:lvl5pPr marL="1826445" indent="0">
              <a:buNone/>
              <a:defRPr sz="900"/>
            </a:lvl5pPr>
            <a:lvl6pPr marL="2283055" indent="0">
              <a:buNone/>
              <a:defRPr sz="900"/>
            </a:lvl6pPr>
            <a:lvl7pPr marL="2739663" indent="0">
              <a:buNone/>
              <a:defRPr sz="900"/>
            </a:lvl7pPr>
            <a:lvl8pPr marL="3196275" indent="0">
              <a:buNone/>
              <a:defRPr sz="900"/>
            </a:lvl8pPr>
            <a:lvl9pPr marL="365288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BAC7-28AA-43D3-BE31-58D9B10F1DDF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06D2-A7B4-4914-B25B-CCD451B8F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599"/>
            <a:ext cx="5486400" cy="56673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11" indent="0">
              <a:buNone/>
              <a:defRPr sz="2800"/>
            </a:lvl2pPr>
            <a:lvl3pPr marL="913225" indent="0">
              <a:buNone/>
              <a:defRPr sz="2500"/>
            </a:lvl3pPr>
            <a:lvl4pPr marL="1369830" indent="0">
              <a:buNone/>
              <a:defRPr sz="1900"/>
            </a:lvl4pPr>
            <a:lvl5pPr marL="1826445" indent="0">
              <a:buNone/>
              <a:defRPr sz="1900"/>
            </a:lvl5pPr>
            <a:lvl6pPr marL="2283055" indent="0">
              <a:buNone/>
              <a:defRPr sz="1900"/>
            </a:lvl6pPr>
            <a:lvl7pPr marL="2739663" indent="0">
              <a:buNone/>
              <a:defRPr sz="1900"/>
            </a:lvl7pPr>
            <a:lvl8pPr marL="3196275" indent="0">
              <a:buNone/>
              <a:defRPr sz="1900"/>
            </a:lvl8pPr>
            <a:lvl9pPr marL="3652888" indent="0">
              <a:buNone/>
              <a:defRPr sz="1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2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6611" indent="0">
              <a:buNone/>
              <a:defRPr sz="1200"/>
            </a:lvl2pPr>
            <a:lvl3pPr marL="913225" indent="0">
              <a:buNone/>
              <a:defRPr sz="1100"/>
            </a:lvl3pPr>
            <a:lvl4pPr marL="1369830" indent="0">
              <a:buNone/>
              <a:defRPr sz="900"/>
            </a:lvl4pPr>
            <a:lvl5pPr marL="1826445" indent="0">
              <a:buNone/>
              <a:defRPr sz="900"/>
            </a:lvl5pPr>
            <a:lvl6pPr marL="2283055" indent="0">
              <a:buNone/>
              <a:defRPr sz="900"/>
            </a:lvl6pPr>
            <a:lvl7pPr marL="2739663" indent="0">
              <a:buNone/>
              <a:defRPr sz="900"/>
            </a:lvl7pPr>
            <a:lvl8pPr marL="3196275" indent="0">
              <a:buNone/>
              <a:defRPr sz="900"/>
            </a:lvl8pPr>
            <a:lvl9pPr marL="365288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BAC7-28AA-43D3-BE31-58D9B10F1DDF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06D2-A7B4-4914-B25B-CCD451B8F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318" tIns="45663" rIns="91318" bIns="4566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2"/>
          </a:xfrm>
          <a:prstGeom prst="rect">
            <a:avLst/>
          </a:prstGeom>
        </p:spPr>
        <p:txBody>
          <a:bodyPr vert="horz" lIns="91318" tIns="45663" rIns="91318" bIns="4566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318" tIns="45663" rIns="91318" bIns="4566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4BAC7-28AA-43D3-BE31-58D9B10F1DDF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318" tIns="45663" rIns="91318" bIns="4566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318" tIns="45663" rIns="91318" bIns="4566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806D2-A7B4-4914-B25B-CCD451B8F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322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61" indent="-342461" algn="l" defTabSz="91322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993" indent="-285382" algn="l" defTabSz="91322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29" indent="-228304" algn="l" defTabSz="91322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136" indent="-228304" algn="l" defTabSz="91322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748" indent="-228304" algn="l" defTabSz="91322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359" indent="-228304" algn="l" defTabSz="91322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968" indent="-228304" algn="l" defTabSz="91322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584" indent="-228304" algn="l" defTabSz="91322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190" indent="-228304" algn="l" defTabSz="91322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11" algn="l" defTabSz="913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25" algn="l" defTabSz="913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30" algn="l" defTabSz="913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45" algn="l" defTabSz="913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55" algn="l" defTabSz="913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663" algn="l" defTabSz="913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275" algn="l" defTabSz="913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888" algn="l" defTabSz="913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pc\Saved%20Games\Desktop\y2mate.com%20-%20Song%20From%20A%20Secret%20Garden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pc\Saved%20Games\Desktop\y2mate.com%20-%20Song%20From%20A%20Secret%20Garden.mp3" TargetMode="External"/><Relationship Id="rId1" Type="http://schemas.openxmlformats.org/officeDocument/2006/relationships/tags" Target="../tags/tag18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7" y="285731"/>
            <a:ext cx="8286808" cy="1446435"/>
          </a:xfrm>
          <a:prstGeom prst="rect">
            <a:avLst/>
          </a:prstGeom>
        </p:spPr>
        <p:txBody>
          <a:bodyPr wrap="square" lIns="91318" tIns="45663" rIns="91318" bIns="4566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8800" b="1" dirty="0" smtClean="0">
                <a:ln w="3810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ПОРТФОЛІО</a:t>
            </a:r>
            <a:endParaRPr lang="ru-RU" sz="8800" b="1" dirty="0">
              <a:ln w="3810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143116"/>
            <a:ext cx="8929718" cy="1323324"/>
          </a:xfrm>
          <a:prstGeom prst="rect">
            <a:avLst/>
          </a:prstGeom>
        </p:spPr>
        <p:txBody>
          <a:bodyPr wrap="square" lIns="91318" tIns="45663" rIns="91318" bIns="4566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8000" b="1" dirty="0" smtClean="0">
                <a:ln w="3175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Музичного керівника</a:t>
            </a:r>
            <a:endParaRPr lang="ru-RU" sz="8000" b="1" dirty="0">
              <a:ln w="3175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2" name="y2mate.com - Song From A Secret Garden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285720" y="6429396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6536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МАМА РОБОТА\сертифікати\Свідоцтво проекту vseosvita.ua №AX461658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2704" y="857232"/>
            <a:ext cx="3351296" cy="434061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61826" y="0"/>
            <a:ext cx="44108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Мої нагороди</a:t>
            </a:r>
          </a:p>
          <a:p>
            <a:pPr algn="ctr"/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5" descr="D:\МАМА РОБОТА\сертифікати\Свідоцтво проекту vseosvita.ua №VJ691901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928670"/>
            <a:ext cx="2928958" cy="4145076"/>
          </a:xfrm>
          <a:prstGeom prst="rect">
            <a:avLst/>
          </a:prstGeom>
          <a:noFill/>
        </p:spPr>
      </p:pic>
      <p:pic>
        <p:nvPicPr>
          <p:cNvPr id="4" name="Picture 3" descr="D:\МАМА РОБОТА\сертифікати\Подяка проекту vseosvita.ua №XL304864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2571744"/>
            <a:ext cx="2913293" cy="3954625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</p:pic>
    </p:spTree>
    <p:custDataLst>
      <p:tags r:id="rId1"/>
    </p:custDataLst>
  </p:cSld>
  <p:clrMapOvr>
    <a:masterClrMapping/>
  </p:clrMapOvr>
  <p:transition spd="slow" advTm="10546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АМА РОБОТА\сертифікати\Свідоцтво проекту vseosvita.ua №DX152389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85728"/>
            <a:ext cx="2714644" cy="3841777"/>
          </a:xfrm>
          <a:prstGeom prst="rect">
            <a:avLst/>
          </a:prstGeom>
          <a:noFill/>
        </p:spPr>
      </p:pic>
      <p:pic>
        <p:nvPicPr>
          <p:cNvPr id="2052" name="Picture 4" descr="D:\МАМА РОБОТА\сертифікати\Свідоцтво проекту vseosvita.ua №OM1598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142852"/>
            <a:ext cx="2786050" cy="3942831"/>
          </a:xfrm>
          <a:prstGeom prst="rect">
            <a:avLst/>
          </a:prstGeom>
          <a:noFill/>
        </p:spPr>
      </p:pic>
      <p:pic>
        <p:nvPicPr>
          <p:cNvPr id="2051" name="Picture 3" descr="D:\МАМА РОБОТА\сертифікати\Свідоцтво проекту vseosvita.ua №HT668909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1857364"/>
            <a:ext cx="3192553" cy="451811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9655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5882" r="5883"/>
          <a:stretch>
            <a:fillRect/>
          </a:stretch>
        </p:blipFill>
        <p:spPr bwMode="auto">
          <a:xfrm>
            <a:off x="4214810" y="142852"/>
            <a:ext cx="4143404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l="5966" r="6020"/>
          <a:stretch>
            <a:fillRect/>
          </a:stretch>
        </p:blipFill>
        <p:spPr bwMode="auto">
          <a:xfrm>
            <a:off x="4500562" y="3571876"/>
            <a:ext cx="421484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1928802"/>
            <a:ext cx="400052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slow" advTm="1006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2" cy="1402413"/>
          </a:xfrm>
        </p:spPr>
        <p:txBody>
          <a:bodyPr>
            <a:normAutofit/>
          </a:bodyPr>
          <a:lstStyle/>
          <a:p>
            <a:r>
              <a:rPr lang="uk-UA" sz="5700" b="1" dirty="0" smtClean="0">
                <a:solidFill>
                  <a:srgbClr val="990000"/>
                </a:solidFill>
                <a:latin typeface="Monotype Corsiva" pitchFamily="66" charset="0"/>
              </a:rPr>
              <a:t>Проблема над якою працюю:</a:t>
            </a:r>
            <a:endParaRPr lang="ru-RU" sz="5700" b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5000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“</a:t>
            </a:r>
            <a:r>
              <a:rPr lang="ru-RU" sz="5000" dirty="0" err="1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Розвиток</a:t>
            </a:r>
            <a:r>
              <a:rPr lang="ru-RU" sz="5000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5000" dirty="0" err="1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музичних</a:t>
            </a:r>
            <a:r>
              <a:rPr lang="ru-RU" sz="5000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5000" dirty="0" err="1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здібностей</a:t>
            </a:r>
            <a:r>
              <a:rPr lang="ru-RU" sz="5000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5000" dirty="0" err="1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дошкільників</a:t>
            </a:r>
            <a:r>
              <a:rPr lang="ru-RU" sz="5000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5000" dirty="0" err="1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засобами</a:t>
            </a:r>
            <a:r>
              <a:rPr lang="ru-RU" sz="5000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5000" dirty="0" err="1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музичної</a:t>
            </a:r>
            <a:r>
              <a:rPr lang="ru-RU" sz="5000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5000" dirty="0" err="1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діяльності</a:t>
            </a:r>
            <a:r>
              <a:rPr lang="ru-RU" sz="5000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 та фольклорного </a:t>
            </a:r>
            <a:r>
              <a:rPr lang="ru-RU" sz="5000" dirty="0" err="1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матеріалу</a:t>
            </a:r>
            <a:r>
              <a:rPr lang="ru-RU" sz="5000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 за методикою Карла </a:t>
            </a:r>
            <a:r>
              <a:rPr lang="ru-RU" sz="5000" dirty="0" err="1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Орфа</a:t>
            </a:r>
            <a:r>
              <a:rPr lang="uk-UA" sz="5000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.”</a:t>
            </a:r>
            <a:endParaRPr lang="ru-RU" sz="5000" dirty="0">
              <a:solidFill>
                <a:schemeClr val="accent5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26316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8311" y="329409"/>
            <a:ext cx="7772400" cy="943354"/>
          </a:xfrm>
        </p:spPr>
        <p:txBody>
          <a:bodyPr>
            <a:normAutofit/>
          </a:bodyPr>
          <a:lstStyle/>
          <a:p>
            <a:r>
              <a:rPr lang="uk-UA" b="1" dirty="0" smtClean="0">
                <a:ln>
                  <a:solidFill>
                    <a:srgbClr val="92D05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Принципи роботи</a:t>
            </a:r>
            <a:r>
              <a:rPr lang="uk-UA" b="1" dirty="0" smtClean="0">
                <a:ln>
                  <a:solidFill>
                    <a:srgbClr val="92D050"/>
                  </a:solidFill>
                </a:ln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:</a:t>
            </a:r>
            <a:endParaRPr lang="ru-RU" b="1" dirty="0">
              <a:ln>
                <a:solidFill>
                  <a:srgbClr val="92D050"/>
                </a:solidFill>
              </a:ln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0" name="Блок-схема: данные 9"/>
          <p:cNvSpPr/>
          <p:nvPr/>
        </p:nvSpPr>
        <p:spPr>
          <a:xfrm>
            <a:off x="829052" y="2546532"/>
            <a:ext cx="2777026" cy="1077491"/>
          </a:xfrm>
          <a:prstGeom prst="flowChartInputOutpu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61678" tIns="80840" rIns="161678" bIns="80840"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uk-UA" sz="1900" b="1" dirty="0" smtClean="0">
                <a:solidFill>
                  <a:schemeClr val="tx1"/>
                </a:solidFill>
              </a:rPr>
              <a:t>Різноманіття форм і методів</a:t>
            </a:r>
            <a:r>
              <a:rPr lang="uk-UA" sz="1900" dirty="0" smtClean="0">
                <a:solidFill>
                  <a:schemeClr val="tx1"/>
                </a:solidFill>
              </a:rPr>
              <a:t> </a:t>
            </a:r>
            <a:endParaRPr lang="ru-RU" sz="1900" dirty="0">
              <a:solidFill>
                <a:schemeClr val="tx1"/>
              </a:solidFill>
            </a:endParaRPr>
          </a:p>
        </p:txBody>
      </p:sp>
      <p:sp>
        <p:nvSpPr>
          <p:cNvPr id="11" name="Блок-схема: данные 10"/>
          <p:cNvSpPr/>
          <p:nvPr/>
        </p:nvSpPr>
        <p:spPr>
          <a:xfrm>
            <a:off x="5900143" y="3833295"/>
            <a:ext cx="2414806" cy="1212886"/>
          </a:xfrm>
          <a:prstGeom prst="flowChartInputOutpu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61678" tIns="80840" rIns="161678" bIns="80840" rtlCol="0" anchor="ctr">
            <a:scene3d>
              <a:camera prst="orthographicFront">
                <a:rot lat="0" lon="0" rev="2400000"/>
              </a:camera>
              <a:lightRig rig="threePt" dir="t"/>
            </a:scene3d>
          </a:bodyPr>
          <a:lstStyle/>
          <a:p>
            <a:pPr algn="ctr"/>
            <a:r>
              <a:rPr lang="uk-UA" sz="1900" b="1" dirty="0" smtClean="0">
                <a:solidFill>
                  <a:schemeClr val="tx1"/>
                </a:solidFill>
              </a:rPr>
              <a:t>Науковість </a:t>
            </a:r>
            <a:r>
              <a:rPr lang="uk-UA" sz="1900" dirty="0" smtClean="0">
                <a:solidFill>
                  <a:schemeClr val="tx1"/>
                </a:solidFill>
              </a:rPr>
              <a:t> </a:t>
            </a:r>
            <a:endParaRPr lang="ru-RU" sz="1900" dirty="0">
              <a:solidFill>
                <a:schemeClr val="tx1"/>
              </a:solidFill>
            </a:endParaRPr>
          </a:p>
        </p:txBody>
      </p:sp>
      <p:sp>
        <p:nvSpPr>
          <p:cNvPr id="12" name="Блок-схема: данные 11"/>
          <p:cNvSpPr/>
          <p:nvPr/>
        </p:nvSpPr>
        <p:spPr>
          <a:xfrm>
            <a:off x="2857488" y="4507120"/>
            <a:ext cx="2921915" cy="1279334"/>
          </a:xfrm>
          <a:prstGeom prst="flowChartInputOutp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61678" tIns="80840" rIns="161678" bIns="80840" rtlCol="0" anchor="ctr">
            <a:scene3d>
              <a:camera prst="orthographicFront">
                <a:rot lat="0" lon="0" rev="2400000"/>
              </a:camera>
              <a:lightRig rig="threePt" dir="t"/>
            </a:scene3d>
          </a:bodyPr>
          <a:lstStyle/>
          <a:p>
            <a:pPr algn="ctr"/>
            <a:r>
              <a:rPr lang="uk-UA" sz="1900" b="1" dirty="0" smtClean="0">
                <a:solidFill>
                  <a:schemeClr val="tx1"/>
                </a:solidFill>
              </a:rPr>
              <a:t>Доступність </a:t>
            </a:r>
          </a:p>
          <a:p>
            <a:pPr algn="ctr"/>
            <a:endParaRPr lang="ru-RU" sz="1900" dirty="0">
              <a:solidFill>
                <a:schemeClr val="tx1"/>
              </a:solidFill>
            </a:endParaRPr>
          </a:p>
        </p:txBody>
      </p:sp>
      <p:sp>
        <p:nvSpPr>
          <p:cNvPr id="13" name="Блок-схема: данные 12"/>
          <p:cNvSpPr/>
          <p:nvPr/>
        </p:nvSpPr>
        <p:spPr>
          <a:xfrm>
            <a:off x="214282" y="4102825"/>
            <a:ext cx="3150315" cy="1255001"/>
          </a:xfrm>
          <a:prstGeom prst="flowChartInputOutpu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61678" tIns="80840" rIns="161678" bIns="80840" rtlCol="0" anchor="ctr">
            <a:scene3d>
              <a:camera prst="orthographicFront">
                <a:rot lat="0" lon="0" rev="2400000"/>
              </a:camera>
              <a:lightRig rig="threePt" dir="t"/>
            </a:scene3d>
          </a:bodyPr>
          <a:lstStyle/>
          <a:p>
            <a:pPr algn="ctr"/>
            <a:r>
              <a:rPr lang="uk-UA" sz="1900" b="1" dirty="0" smtClean="0">
                <a:solidFill>
                  <a:schemeClr val="tx1"/>
                </a:solidFill>
              </a:rPr>
              <a:t>Системність і послідовності</a:t>
            </a:r>
            <a:endParaRPr lang="ru-RU" sz="1900" dirty="0">
              <a:solidFill>
                <a:schemeClr val="tx1"/>
              </a:solidFill>
            </a:endParaRPr>
          </a:p>
        </p:txBody>
      </p:sp>
      <p:sp>
        <p:nvSpPr>
          <p:cNvPr id="14" name="Блок-схема: данные 13"/>
          <p:cNvSpPr/>
          <p:nvPr/>
        </p:nvSpPr>
        <p:spPr>
          <a:xfrm>
            <a:off x="6262364" y="2350878"/>
            <a:ext cx="2414806" cy="1078121"/>
          </a:xfrm>
          <a:prstGeom prst="flowChartInputOutp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61678" tIns="80840" rIns="161678" bIns="80840"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uk-UA" sz="1900" b="1" dirty="0" smtClean="0">
                <a:solidFill>
                  <a:schemeClr val="tx1"/>
                </a:solidFill>
              </a:rPr>
              <a:t>Наочність</a:t>
            </a:r>
            <a:r>
              <a:rPr lang="uk-UA" sz="1900" dirty="0" smtClean="0">
                <a:solidFill>
                  <a:schemeClr val="tx1"/>
                </a:solidFill>
              </a:rPr>
              <a:t> </a:t>
            </a:r>
            <a:endParaRPr lang="ru-RU" sz="1900" dirty="0">
              <a:solidFill>
                <a:schemeClr val="tx1"/>
              </a:solidFill>
            </a:endParaRPr>
          </a:p>
        </p:txBody>
      </p:sp>
      <p:sp>
        <p:nvSpPr>
          <p:cNvPr id="15" name="Блок-схема: данные 14"/>
          <p:cNvSpPr/>
          <p:nvPr/>
        </p:nvSpPr>
        <p:spPr>
          <a:xfrm>
            <a:off x="3286116" y="1285860"/>
            <a:ext cx="3139247" cy="1078121"/>
          </a:xfrm>
          <a:prstGeom prst="flowChartInputOutpu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61678" tIns="80840" rIns="161678" bIns="80840"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uk-UA" sz="1900" b="1" dirty="0" err="1" smtClean="0">
                <a:solidFill>
                  <a:schemeClr val="tx1"/>
                </a:solidFill>
              </a:rPr>
              <a:t>Диференці</a:t>
            </a:r>
            <a:r>
              <a:rPr lang="uk-UA" sz="1900" b="1" dirty="0" smtClean="0">
                <a:solidFill>
                  <a:schemeClr val="tx1"/>
                </a:solidFill>
              </a:rPr>
              <a:t> - </a:t>
            </a:r>
            <a:r>
              <a:rPr lang="uk-UA" sz="1900" b="1" dirty="0" err="1" smtClean="0">
                <a:solidFill>
                  <a:schemeClr val="tx1"/>
                </a:solidFill>
              </a:rPr>
              <a:t>йований</a:t>
            </a:r>
            <a:r>
              <a:rPr lang="uk-UA" sz="1900" b="1" dirty="0" smtClean="0">
                <a:solidFill>
                  <a:schemeClr val="tx1"/>
                </a:solidFill>
              </a:rPr>
              <a:t> підхід </a:t>
            </a:r>
            <a:endParaRPr lang="ru-RU" sz="1900" dirty="0">
              <a:solidFill>
                <a:schemeClr val="tx1"/>
              </a:solidFill>
            </a:endParaRPr>
          </a:p>
        </p:txBody>
      </p:sp>
      <p:sp>
        <p:nvSpPr>
          <p:cNvPr id="18" name="Блок-схема: данные 17"/>
          <p:cNvSpPr/>
          <p:nvPr/>
        </p:nvSpPr>
        <p:spPr>
          <a:xfrm>
            <a:off x="3606078" y="2755173"/>
            <a:ext cx="2656286" cy="1212886"/>
          </a:xfrm>
          <a:prstGeom prst="flowChartInputOutpu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61678" tIns="80840" rIns="161678" bIns="80840"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uk-UA" sz="1900" b="1" dirty="0" smtClean="0">
                <a:solidFill>
                  <a:schemeClr val="tx1"/>
                </a:solidFill>
              </a:rPr>
              <a:t>Принцип зв’язку музики з життям</a:t>
            </a:r>
            <a:endParaRPr lang="ru-RU" sz="19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3184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708311" y="464167"/>
            <a:ext cx="7772400" cy="943354"/>
          </a:xfrm>
          <a:prstGeom prst="rect">
            <a:avLst/>
          </a:prstGeom>
        </p:spPr>
        <p:txBody>
          <a:bodyPr vert="horz" lIns="161704" tIns="80852" rIns="161704" bIns="80852" rtlCol="0" anchor="ctr">
            <a:normAutofit fontScale="82500" lnSpcReduction="20000"/>
          </a:bodyPr>
          <a:lstStyle/>
          <a:p>
            <a:pPr algn="ctr" defTabSz="1617054">
              <a:spcBef>
                <a:spcPct val="0"/>
              </a:spcBef>
              <a:defRPr/>
            </a:pPr>
            <a:r>
              <a:rPr lang="uk-UA" sz="78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Напрямки  роботи</a:t>
            </a:r>
            <a:endParaRPr lang="ru-RU" sz="7800" b="1" dirty="0">
              <a:solidFill>
                <a:schemeClr val="accent4">
                  <a:lumMod val="75000"/>
                </a:schemeClr>
              </a:solidFill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070532" y="1407522"/>
            <a:ext cx="3984429" cy="1617182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61704" tIns="80852" rIns="161704" bIns="80852" rtlCol="0" anchor="ctr"/>
          <a:lstStyle/>
          <a:p>
            <a:pPr algn="ctr"/>
            <a:r>
              <a:rPr lang="uk-UA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Впровадження інноваційних методів навчання і виховання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813481" y="3968060"/>
            <a:ext cx="3984429" cy="2021477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61704" tIns="80852" rIns="161704" bIns="80852" rtlCol="0" anchor="ctr"/>
          <a:lstStyle/>
          <a:p>
            <a:pPr algn="ctr"/>
            <a:r>
              <a:rPr lang="uk-UA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Сприяти </a:t>
            </a:r>
            <a:r>
              <a:rPr lang="uk-UA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самооктуалізації</a:t>
            </a:r>
            <a:r>
              <a:rPr lang="uk-UA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творчого потенціалу вихованців 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08311" y="3294234"/>
            <a:ext cx="3984429" cy="2021477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61704" tIns="80852" rIns="161704" bIns="80852" rtlCol="0" anchor="ctr"/>
          <a:lstStyle/>
          <a:p>
            <a:pPr algn="ctr"/>
            <a:r>
              <a:rPr lang="uk-UA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Розвивати творчі здібності вихованців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813481" y="2216113"/>
            <a:ext cx="3984429" cy="1617182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61704" tIns="80852" rIns="161704" bIns="80852" rtlCol="0" anchor="ctr"/>
          <a:lstStyle/>
          <a:p>
            <a:pPr algn="ctr"/>
            <a:r>
              <a:rPr lang="uk-UA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uk-UA" dirty="0" smtClean="0"/>
              <a:t> </a:t>
            </a:r>
            <a:r>
              <a:rPr lang="uk-UA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умов для всебічного розвитку дитини 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24647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071802" y="1946583"/>
            <a:ext cx="2828341" cy="2291007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1731" tIns="80866" rIns="161731" bIns="80866" rtlCol="0" anchor="ctr"/>
          <a:lstStyle/>
          <a:p>
            <a:pPr algn="ctr"/>
            <a:r>
              <a:rPr lang="uk-UA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Основні форми підвищення майстерності </a:t>
            </a:r>
            <a:endParaRPr lang="ru-RU" sz="2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49792" y="733698"/>
            <a:ext cx="2535546" cy="13476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1731" tIns="80866" rIns="161731" bIns="80866" rtlCol="0" anchor="ctr"/>
          <a:lstStyle/>
          <a:p>
            <a:pPr algn="ctr"/>
            <a:r>
              <a:rPr lang="uk-UA" sz="25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Самоосвіта</a:t>
            </a:r>
            <a:r>
              <a:rPr lang="uk-UA" sz="21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1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6830" y="2755175"/>
            <a:ext cx="2535546" cy="13476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1731" tIns="80866" rIns="161731" bIns="80866" rtlCol="0" anchor="ctr"/>
          <a:lstStyle/>
          <a:p>
            <a:pPr algn="ctr"/>
            <a:r>
              <a:rPr lang="uk-UA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Постійна робота над темою 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12014" y="4507120"/>
            <a:ext cx="3139247" cy="13476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1731" tIns="80866" rIns="161731" bIns="80866" rtlCol="0" anchor="ctr"/>
          <a:lstStyle/>
          <a:p>
            <a:pPr algn="ctr"/>
            <a:r>
              <a:rPr lang="uk-UA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Вивчення документів і матеріалів що становлять професійний інтерес</a:t>
            </a:r>
            <a:endParaRPr lang="ru-RU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96442" y="4507120"/>
            <a:ext cx="2656286" cy="13476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1731" tIns="80866" rIns="161731" bIns="80866" rtlCol="0" anchor="ctr"/>
          <a:lstStyle/>
          <a:p>
            <a:pPr algn="ctr"/>
            <a:r>
              <a:rPr lang="uk-UA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Семінари, </a:t>
            </a:r>
            <a:r>
              <a:rPr lang="uk-UA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методоб’єднання</a:t>
            </a:r>
            <a:r>
              <a:rPr lang="uk-UA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,педради 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79403" y="733698"/>
            <a:ext cx="2535546" cy="13476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1731" tIns="80866" rIns="161731" bIns="80866" rtlCol="0" anchor="ctr"/>
          <a:lstStyle/>
          <a:p>
            <a:pPr algn="ctr"/>
            <a:r>
              <a:rPr lang="uk-UA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Курси підвищення кваліфікації </a:t>
            </a:r>
            <a:endParaRPr lang="ru-RU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41624" y="2755175"/>
            <a:ext cx="2535546" cy="13476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1731" tIns="80866" rIns="161731" bIns="80866" rtlCol="0" anchor="ctr"/>
          <a:lstStyle/>
          <a:p>
            <a:pPr algn="ctr"/>
            <a:r>
              <a:rPr lang="uk-UA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Співпраця з </a:t>
            </a:r>
            <a:r>
              <a:rPr lang="uk-UA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музкерівниками</a:t>
            </a:r>
            <a:r>
              <a:rPr lang="uk-UA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інших ДНЗ</a:t>
            </a:r>
            <a:endParaRPr lang="ru-RU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16973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708311" y="464167"/>
            <a:ext cx="7772400" cy="943354"/>
          </a:xfrm>
          <a:prstGeom prst="rect">
            <a:avLst/>
          </a:prstGeom>
        </p:spPr>
        <p:txBody>
          <a:bodyPr vert="horz" lIns="161757" tIns="80879" rIns="161757" bIns="80879" rtlCol="0" anchor="ctr">
            <a:normAutofit fontScale="82500" lnSpcReduction="20000"/>
          </a:bodyPr>
          <a:lstStyle/>
          <a:p>
            <a:pPr algn="ctr" defTabSz="1617574">
              <a:spcBef>
                <a:spcPct val="0"/>
              </a:spcBef>
              <a:defRPr/>
            </a:pPr>
            <a:r>
              <a:rPr lang="uk-UA" sz="7800" b="1" dirty="0" smtClean="0">
                <a:solidFill>
                  <a:schemeClr val="tx2"/>
                </a:solidFill>
                <a:latin typeface="Monotype Corsiva" pitchFamily="66" charset="0"/>
                <a:ea typeface="+mj-ea"/>
                <a:cs typeface="+mj-cs"/>
              </a:rPr>
              <a:t>Форми   роботи:</a:t>
            </a:r>
            <a:endParaRPr lang="ru-RU" sz="7800" b="1" dirty="0">
              <a:solidFill>
                <a:schemeClr val="tx2"/>
              </a:solidFill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85720" y="1272757"/>
            <a:ext cx="2716656" cy="2021477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1757" tIns="80879" rIns="161757" bIns="80879" rtlCol="0" anchor="ctr"/>
          <a:lstStyle/>
          <a:p>
            <a:pPr algn="ctr"/>
            <a:r>
              <a:rPr lang="uk-UA" sz="2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Консультація</a:t>
            </a: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3364597" y="1542287"/>
            <a:ext cx="2535546" cy="2021477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1757" tIns="80879" rIns="161757" bIns="80879" rtlCol="0" anchor="ctr"/>
          <a:lstStyle/>
          <a:p>
            <a:pPr algn="ctr"/>
            <a:r>
              <a:rPr lang="uk-UA" sz="2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Музичні заняття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1553493" y="3563764"/>
            <a:ext cx="2535546" cy="2021477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1757" tIns="80879" rIns="161757" bIns="80879" rtlCol="0" anchor="ctr"/>
          <a:lstStyle/>
          <a:p>
            <a:pPr algn="ctr"/>
            <a:r>
              <a:rPr lang="uk-UA" sz="2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Розваги </a:t>
            </a: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4934221" y="3428999"/>
            <a:ext cx="2535546" cy="2021477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1757" tIns="80879" rIns="161757" bIns="80879" rtlCol="0" anchor="ctr"/>
          <a:lstStyle/>
          <a:p>
            <a:pPr algn="ctr"/>
            <a:r>
              <a:rPr lang="uk-UA" sz="2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Спільна музична діяльність батьків і дітей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6141624" y="1003227"/>
            <a:ext cx="2535546" cy="2021477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1757" tIns="80879" rIns="161757" bIns="80879" rtlCol="0" anchor="ctr"/>
          <a:lstStyle/>
          <a:p>
            <a:pPr algn="ctr"/>
            <a:r>
              <a:rPr lang="uk-UA" sz="2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Тематичні свята</a:t>
            </a: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15162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err="1" smtClean="0">
                <a:solidFill>
                  <a:schemeClr val="tx2"/>
                </a:solidFill>
              </a:rPr>
              <a:t>Закономірності</a:t>
            </a:r>
            <a:r>
              <a:rPr lang="ru-RU" sz="4400" b="1" dirty="0" smtClean="0">
                <a:solidFill>
                  <a:schemeClr val="tx2"/>
                </a:solidFill>
              </a:rPr>
              <a:t> </a:t>
            </a:r>
            <a:r>
              <a:rPr lang="ru-RU" sz="4400" b="1" dirty="0" err="1" smtClean="0">
                <a:solidFill>
                  <a:schemeClr val="tx2"/>
                </a:solidFill>
              </a:rPr>
              <a:t>музичного</a:t>
            </a:r>
            <a:r>
              <a:rPr lang="ru-RU" sz="4400" b="1" dirty="0" smtClean="0">
                <a:solidFill>
                  <a:schemeClr val="tx2"/>
                </a:solidFill>
              </a:rPr>
              <a:t> </a:t>
            </a:r>
            <a:r>
              <a:rPr lang="ru-RU" sz="4400" b="1" dirty="0" err="1" smtClean="0">
                <a:solidFill>
                  <a:schemeClr val="tx2"/>
                </a:solidFill>
              </a:rPr>
              <a:t>навчання</a:t>
            </a:r>
            <a:r>
              <a:rPr lang="ru-RU" sz="4400" b="1" dirty="0" smtClean="0">
                <a:solidFill>
                  <a:schemeClr val="tx2"/>
                </a:solidFill>
              </a:rPr>
              <a:t>                                                                           </a:t>
            </a:r>
            <a:r>
              <a:rPr lang="ru-RU" sz="4400" b="1" dirty="0" err="1" smtClean="0">
                <a:solidFill>
                  <a:schemeClr val="tx2"/>
                </a:solidFill>
              </a:rPr>
              <a:t>і</a:t>
            </a:r>
            <a:r>
              <a:rPr lang="ru-RU" sz="4400" b="1" dirty="0" smtClean="0">
                <a:solidFill>
                  <a:schemeClr val="tx2"/>
                </a:solidFill>
              </a:rPr>
              <a:t> </a:t>
            </a:r>
            <a:r>
              <a:rPr lang="ru-RU" sz="4400" b="1" dirty="0" err="1" smtClean="0">
                <a:solidFill>
                  <a:schemeClr val="tx2"/>
                </a:solidFill>
              </a:rPr>
              <a:t>виховання</a:t>
            </a:r>
            <a:endParaRPr lang="uk-UA" sz="2800" b="1" dirty="0" smtClean="0"/>
          </a:p>
          <a:p>
            <a:endParaRPr lang="ru-RU" sz="2800" b="1" dirty="0" smtClean="0"/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ru-RU" dirty="0" smtClean="0"/>
              <a:t>  </a:t>
            </a:r>
            <a:r>
              <a:rPr lang="ru-RU" sz="2000" b="1" dirty="0" err="1" smtClean="0"/>
              <a:t>Музика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може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виконати</a:t>
            </a:r>
            <a:r>
              <a:rPr lang="ru-RU" sz="2000" b="1" dirty="0" smtClean="0"/>
              <a:t> свою </a:t>
            </a:r>
            <a:r>
              <a:rPr lang="ru-RU" sz="2000" b="1" dirty="0" err="1" smtClean="0"/>
              <a:t>естетичну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пізнавальну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виховну</a:t>
            </a:r>
            <a:r>
              <a:rPr lang="ru-RU" sz="2000" b="1" dirty="0" smtClean="0"/>
              <a:t> роль </a:t>
            </a:r>
            <a:r>
              <a:rPr lang="ru-RU" sz="2000" b="1" dirty="0" err="1" smtClean="0"/>
              <a:t>тільки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тоді</a:t>
            </a:r>
            <a:r>
              <a:rPr lang="ru-RU" sz="2000" b="1" dirty="0" smtClean="0"/>
              <a:t>, коли   </a:t>
            </a:r>
            <a:r>
              <a:rPr lang="ru-RU" sz="2000" b="1" dirty="0" err="1" smtClean="0"/>
              <a:t>діти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навчаються</a:t>
            </a:r>
            <a:r>
              <a:rPr lang="ru-RU" sz="2000" b="1" dirty="0" smtClean="0"/>
              <a:t> по </a:t>
            </a:r>
            <a:r>
              <a:rPr lang="ru-RU" sz="2000" b="1" dirty="0" err="1" smtClean="0"/>
              <a:t>справжньому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чути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її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роздумовувати</a:t>
            </a:r>
            <a:r>
              <a:rPr lang="ru-RU" sz="2000" b="1" dirty="0" smtClean="0"/>
              <a:t> про </a:t>
            </a:r>
            <a:r>
              <a:rPr lang="ru-RU" sz="2000" b="1" dirty="0" err="1" smtClean="0"/>
              <a:t>неї</a:t>
            </a:r>
            <a:r>
              <a:rPr lang="ru-RU" sz="2000" b="1" dirty="0" smtClean="0"/>
              <a:t>.</a:t>
            </a:r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endParaRPr lang="ru-RU" sz="2000" b="1" dirty="0" smtClean="0"/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2000" b="1" dirty="0" smtClean="0"/>
              <a:t> Мета </a:t>
            </a:r>
            <a:r>
              <a:rPr lang="ru-RU" sz="2000" b="1" dirty="0" err="1" smtClean="0"/>
              <a:t>музичного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виховання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реалізується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тільки</a:t>
            </a:r>
            <a:r>
              <a:rPr lang="ru-RU" sz="2000" b="1" dirty="0" smtClean="0"/>
              <a:t> при </a:t>
            </a:r>
            <a:r>
              <a:rPr lang="ru-RU" sz="2000" b="1" dirty="0" err="1" smtClean="0"/>
              <a:t>цілеспрямованій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взаємодії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вчителя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учнів</a:t>
            </a:r>
            <a:r>
              <a:rPr lang="ru-RU" sz="2000" b="1" dirty="0" smtClean="0"/>
              <a:t>.</a:t>
            </a:r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endParaRPr lang="ru-RU" sz="2000" b="1" dirty="0" smtClean="0"/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2000" b="1" dirty="0" smtClean="0"/>
              <a:t>  </a:t>
            </a:r>
            <a:r>
              <a:rPr lang="ru-RU" sz="2000" b="1" dirty="0" err="1" smtClean="0"/>
              <a:t>Ефективність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музичного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навчання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залежить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ставлення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особистості</a:t>
            </a:r>
            <a:r>
              <a:rPr lang="ru-RU" sz="2000" b="1" dirty="0" smtClean="0"/>
              <a:t>  </a:t>
            </a:r>
            <a:r>
              <a:rPr lang="ru-RU" sz="2000" b="1" dirty="0" err="1" smtClean="0"/>
              <a:t>дошкільника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основної</a:t>
            </a:r>
            <a:r>
              <a:rPr lang="ru-RU" sz="2000" b="1" dirty="0" smtClean="0"/>
              <a:t> ланки </a:t>
            </a:r>
            <a:r>
              <a:rPr lang="ru-RU" sz="2000" b="1" dirty="0" err="1" smtClean="0"/>
              <a:t>педагогічного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процесу</a:t>
            </a:r>
            <a:r>
              <a:rPr lang="ru-RU" sz="2000" b="1" dirty="0" smtClean="0"/>
              <a:t>. </a:t>
            </a:r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endParaRPr lang="ru-RU" sz="2000" b="1" dirty="0" smtClean="0"/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2000" b="1" dirty="0" smtClean="0"/>
              <a:t> </a:t>
            </a:r>
            <a:r>
              <a:rPr lang="ru-RU" sz="2000" b="1" dirty="0" err="1" smtClean="0"/>
              <a:t>Педагогічний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вплив</a:t>
            </a:r>
            <a:r>
              <a:rPr lang="ru-RU" sz="2000" b="1" dirty="0" smtClean="0"/>
              <a:t>  </a:t>
            </a:r>
            <a:r>
              <a:rPr lang="ru-RU" sz="2000" b="1" dirty="0" err="1" smtClean="0"/>
              <a:t>музичного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керівника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залежить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уміння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зацікавити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дітей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музикою</a:t>
            </a:r>
            <a:r>
              <a:rPr lang="ru-RU" sz="2000" b="1" dirty="0" smtClean="0"/>
              <a:t>, обрати </a:t>
            </a:r>
            <a:r>
              <a:rPr lang="ru-RU" sz="2000" b="1" dirty="0" err="1" smtClean="0"/>
              <a:t>доцільну</a:t>
            </a:r>
            <a:r>
              <a:rPr lang="ru-RU" sz="2000" b="1" dirty="0" smtClean="0"/>
              <a:t> форму </a:t>
            </a:r>
            <a:r>
              <a:rPr lang="ru-RU" sz="2000" b="1" dirty="0" err="1" smtClean="0"/>
              <a:t>спілкування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3" name="y2mate.com - Song From A Secret Garden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0" y="6613525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6067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786050" y="2285992"/>
            <a:ext cx="3429024" cy="207170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Результативність моєї  педагогічної  діяльності</a:t>
            </a:r>
            <a:endParaRPr lang="ru-RU" dirty="0"/>
          </a:p>
        </p:txBody>
      </p:sp>
      <p:sp>
        <p:nvSpPr>
          <p:cNvPr id="16" name="Вертикальный свиток 15"/>
          <p:cNvSpPr/>
          <p:nvPr/>
        </p:nvSpPr>
        <p:spPr>
          <a:xfrm>
            <a:off x="6643702" y="500042"/>
            <a:ext cx="2000264" cy="2143140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Уміння працювати з додатковими джерелами інформації</a:t>
            </a:r>
            <a:endParaRPr lang="ru-RU" dirty="0"/>
          </a:p>
        </p:txBody>
      </p:sp>
      <p:sp>
        <p:nvSpPr>
          <p:cNvPr id="18" name="Вертикальный свиток 17"/>
          <p:cNvSpPr/>
          <p:nvPr/>
        </p:nvSpPr>
        <p:spPr>
          <a:xfrm>
            <a:off x="3643306" y="0"/>
            <a:ext cx="2000264" cy="2143140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Створювати умови для самовираження і самореалізації</a:t>
            </a:r>
            <a:endParaRPr lang="ru-RU" dirty="0"/>
          </a:p>
        </p:txBody>
      </p:sp>
      <p:sp>
        <p:nvSpPr>
          <p:cNvPr id="19" name="Вертикальный свиток 18"/>
          <p:cNvSpPr/>
          <p:nvPr/>
        </p:nvSpPr>
        <p:spPr>
          <a:xfrm>
            <a:off x="3286116" y="4500570"/>
            <a:ext cx="2077972" cy="2143140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Розвиток</a:t>
            </a:r>
          </a:p>
          <a:p>
            <a:pPr algn="ctr"/>
            <a:r>
              <a:rPr lang="uk-UA" dirty="0" smtClean="0"/>
              <a:t> </a:t>
            </a:r>
            <a:r>
              <a:rPr lang="uk-UA" dirty="0" err="1" smtClean="0"/>
              <a:t>зв</a:t>
            </a:r>
            <a:r>
              <a:rPr lang="en-US" dirty="0" smtClean="0"/>
              <a:t>’</a:t>
            </a:r>
            <a:r>
              <a:rPr lang="uk-UA" dirty="0" err="1" smtClean="0"/>
              <a:t>язного</a:t>
            </a:r>
            <a:r>
              <a:rPr lang="uk-UA" dirty="0" smtClean="0"/>
              <a:t> мислення збагачення словникового запасу</a:t>
            </a:r>
            <a:endParaRPr lang="ru-RU" dirty="0"/>
          </a:p>
        </p:txBody>
      </p:sp>
      <p:sp>
        <p:nvSpPr>
          <p:cNvPr id="20" name="Вертикальный свиток 19"/>
          <p:cNvSpPr/>
          <p:nvPr/>
        </p:nvSpPr>
        <p:spPr>
          <a:xfrm>
            <a:off x="428596" y="3857628"/>
            <a:ext cx="2127180" cy="2143140"/>
          </a:xfrm>
          <a:prstGeom prst="verticalScrol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Забезпечення позитивної      атмосфери</a:t>
            </a:r>
            <a:endParaRPr lang="ru-RU" dirty="0"/>
          </a:p>
        </p:txBody>
      </p:sp>
      <p:sp>
        <p:nvSpPr>
          <p:cNvPr id="21" name="Вертикальный свиток 20"/>
          <p:cNvSpPr/>
          <p:nvPr/>
        </p:nvSpPr>
        <p:spPr>
          <a:xfrm>
            <a:off x="571472" y="500042"/>
            <a:ext cx="2128320" cy="2143140"/>
          </a:xfrm>
          <a:prstGeom prst="verticalScrol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Уміння вільно висловлювати власну думку</a:t>
            </a:r>
            <a:endParaRPr lang="ru-RU" dirty="0"/>
          </a:p>
        </p:txBody>
      </p:sp>
      <p:sp>
        <p:nvSpPr>
          <p:cNvPr id="22" name="Вертикальный свиток 21"/>
          <p:cNvSpPr/>
          <p:nvPr/>
        </p:nvSpPr>
        <p:spPr>
          <a:xfrm>
            <a:off x="6357950" y="3857628"/>
            <a:ext cx="2000264" cy="2143140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Розвиток  критичного мислення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 advTm="26068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6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МАМА РОБОТА\зображення_viber_2021-12-04_16-37-18-301.jpg"/>
          <p:cNvPicPr/>
          <p:nvPr/>
        </p:nvPicPr>
        <p:blipFill>
          <a:blip r:embed="rId4" cstate="print"/>
          <a:srcRect l="10040" t="33542" r="19426" b="6181"/>
          <a:stretch>
            <a:fillRect/>
          </a:stretch>
        </p:blipFill>
        <p:spPr bwMode="auto">
          <a:xfrm>
            <a:off x="3571868" y="428604"/>
            <a:ext cx="5357850" cy="4500595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0" y="2786061"/>
            <a:ext cx="4857752" cy="3462371"/>
          </a:xfrm>
          <a:prstGeom prst="rect">
            <a:avLst/>
          </a:prstGeom>
        </p:spPr>
        <p:txBody>
          <a:bodyPr wrap="square" lIns="91318" tIns="45663" rIns="91318" bIns="4566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73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  <a:cs typeface="Arabic Typesetting" pitchFamily="66" charset="-78"/>
              </a:rPr>
              <a:t>КУРИЛО Оксана Богданівна</a:t>
            </a:r>
            <a:endParaRPr lang="ru-RU" sz="73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Monotype Corsiva" pitchFamily="66" charset="0"/>
              <a:cs typeface="Arabic Typesetting" pitchFamily="66" charset="-78"/>
            </a:endParaRPr>
          </a:p>
        </p:txBody>
      </p:sp>
    </p:spTree>
    <p:custDataLst>
      <p:tags r:id="rId1"/>
    </p:custDataLst>
  </p:cSld>
  <p:clrMapOvr>
    <a:masterClrMapping/>
  </p:clrMapOvr>
  <p:transition spd="slow" advTm="10265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744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8408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МАМА РОБОТА\фото атестація\53345278_614495279013397_2402233860726194176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1" y="285728"/>
            <a:ext cx="5407307" cy="2928958"/>
          </a:xfrm>
          <a:prstGeom prst="rect">
            <a:avLst/>
          </a:prstGeom>
          <a:noFill/>
        </p:spPr>
      </p:pic>
      <p:pic>
        <p:nvPicPr>
          <p:cNvPr id="2054" name="Picture 6" descr="D:\МАМА РОБОТА\фото атестація\53551192_608457636283828_909473107478052864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212976"/>
            <a:ext cx="5599129" cy="307816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897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АМА РОБОТА\фото атестація\54462405_614495442346714_8812415195012923392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14290"/>
            <a:ext cx="5286412" cy="3214686"/>
          </a:xfrm>
          <a:prstGeom prst="rect">
            <a:avLst/>
          </a:prstGeom>
          <a:noFill/>
        </p:spPr>
      </p:pic>
      <p:pic>
        <p:nvPicPr>
          <p:cNvPr id="3078" name="Picture 6" descr="D:\МАМА РОБОТА\фото атестація\53142168_608457066283885_397718116253040640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3571876"/>
            <a:ext cx="5340905" cy="291942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7457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АМА РОБОТА\фото атестація\75317349_761688967627360_1680344154275577856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42852"/>
            <a:ext cx="5663971" cy="3643314"/>
          </a:xfrm>
          <a:prstGeom prst="rect">
            <a:avLst/>
          </a:prstGeom>
          <a:noFill/>
        </p:spPr>
      </p:pic>
      <p:pic>
        <p:nvPicPr>
          <p:cNvPr id="4099" name="Picture 3" descr="D:\МАМА РОБОТА\фото атестація\72954649_761689384293985_2373373677656866816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3357562"/>
            <a:ext cx="5500726" cy="328614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8737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МАМА РОБОТА\фото атестація\131923716_1071452326651021_5254262445832417471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1" y="285728"/>
            <a:ext cx="4714908" cy="3554411"/>
          </a:xfrm>
          <a:prstGeom prst="rect">
            <a:avLst/>
          </a:prstGeom>
          <a:noFill/>
        </p:spPr>
      </p:pic>
      <p:pic>
        <p:nvPicPr>
          <p:cNvPr id="5124" name="Picture 4" descr="D:\МАМА РОБОТА\фото атестація\138583071_1086606581802262_5179085435510134843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3643314"/>
            <a:ext cx="5000660" cy="292895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7519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МАМА РОБОТА\фото атестація\158826021_1120856028377317_444655752674939957_n.jpg"/>
          <p:cNvPicPr>
            <a:picLocks noChangeAspect="1" noChangeArrowheads="1"/>
          </p:cNvPicPr>
          <p:nvPr/>
        </p:nvPicPr>
        <p:blipFill>
          <a:blip r:embed="rId4" cstate="print"/>
          <a:srcRect l="1404" r="3120"/>
          <a:stretch>
            <a:fillRect/>
          </a:stretch>
        </p:blipFill>
        <p:spPr bwMode="auto">
          <a:xfrm>
            <a:off x="1500166" y="285728"/>
            <a:ext cx="4857784" cy="3143272"/>
          </a:xfrm>
          <a:prstGeom prst="rect">
            <a:avLst/>
          </a:prstGeom>
          <a:noFill/>
        </p:spPr>
      </p:pic>
      <p:pic>
        <p:nvPicPr>
          <p:cNvPr id="6148" name="Picture 4" descr="D:\МАМА РОБОТА\фото атестація\159184925_1120855305044056_2236035219077334630_n.jpg"/>
          <p:cNvPicPr>
            <a:picLocks noChangeAspect="1" noChangeArrowheads="1"/>
          </p:cNvPicPr>
          <p:nvPr/>
        </p:nvPicPr>
        <p:blipFill>
          <a:blip r:embed="rId5" cstate="print"/>
          <a:srcRect b="8510"/>
          <a:stretch>
            <a:fillRect/>
          </a:stretch>
        </p:blipFill>
        <p:spPr bwMode="auto">
          <a:xfrm>
            <a:off x="3500430" y="3571876"/>
            <a:ext cx="5410205" cy="307183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8549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МАМА РОБОТА\фото атестація\183420947_1159136577882595_8940734658318435243_n.jpg"/>
          <p:cNvPicPr>
            <a:picLocks noChangeAspect="1" noChangeArrowheads="1"/>
          </p:cNvPicPr>
          <p:nvPr/>
        </p:nvPicPr>
        <p:blipFill>
          <a:blip r:embed="rId4" cstate="print"/>
          <a:srcRect b="16289"/>
          <a:stretch>
            <a:fillRect/>
          </a:stretch>
        </p:blipFill>
        <p:spPr bwMode="auto">
          <a:xfrm>
            <a:off x="1142976" y="428604"/>
            <a:ext cx="4786346" cy="2643206"/>
          </a:xfrm>
          <a:prstGeom prst="rect">
            <a:avLst/>
          </a:prstGeom>
          <a:noFill/>
        </p:spPr>
      </p:pic>
      <p:pic>
        <p:nvPicPr>
          <p:cNvPr id="7171" name="Picture 3" descr="D:\МАМА РОБОТА\фото атестація\257857657_1291082331354685_2050091380850587681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3143248"/>
            <a:ext cx="5507038" cy="345121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8299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МАМА РОБОТА\фото атестація\269964301_1317001575429427_4498975708433074677_n.jpg"/>
          <p:cNvPicPr/>
          <p:nvPr/>
        </p:nvPicPr>
        <p:blipFill>
          <a:blip r:embed="rId4" cstate="print"/>
          <a:srcRect t="7455" b="13536"/>
          <a:stretch>
            <a:fillRect/>
          </a:stretch>
        </p:blipFill>
        <p:spPr bwMode="auto">
          <a:xfrm>
            <a:off x="1000100" y="0"/>
            <a:ext cx="5857916" cy="363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МАМА РОБОТА\фото атестація\269855762_1317001535429431_1017782800098526481_n.jpg"/>
          <p:cNvPicPr/>
          <p:nvPr/>
        </p:nvPicPr>
        <p:blipFill>
          <a:blip r:embed="rId5" cstate="print"/>
          <a:srcRect l="7290" r="26293"/>
          <a:stretch>
            <a:fillRect/>
          </a:stretch>
        </p:blipFill>
        <p:spPr bwMode="auto">
          <a:xfrm>
            <a:off x="3203848" y="3717032"/>
            <a:ext cx="4392488" cy="2998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7691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00166" y="142852"/>
            <a:ext cx="547970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 за увагу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 advTm="1159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397" y="642918"/>
            <a:ext cx="8351913" cy="938603"/>
          </a:xfrm>
          <a:prstGeom prst="rect">
            <a:avLst/>
          </a:prstGeom>
          <a:noFill/>
        </p:spPr>
        <p:txBody>
          <a:bodyPr wrap="none" lIns="91318" tIns="45663" rIns="91318" bIns="45663">
            <a:spAutoFit/>
          </a:bodyPr>
          <a:lstStyle/>
          <a:p>
            <a:pPr algn="ctr"/>
            <a:r>
              <a:rPr lang="uk-UA" sz="5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Зміст </a:t>
            </a:r>
            <a:r>
              <a:rPr lang="uk-UA" sz="55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портфоліо</a:t>
            </a:r>
            <a:endParaRPr lang="ru-RU" sz="5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00496" y="2428878"/>
            <a:ext cx="5143504" cy="2246654"/>
          </a:xfrm>
          <a:prstGeom prst="rect">
            <a:avLst/>
          </a:prstGeom>
        </p:spPr>
        <p:txBody>
          <a:bodyPr wrap="square" lIns="91318" tIns="45663" rIns="91318" bIns="45663">
            <a:spAutoFit/>
          </a:bodyPr>
          <a:lstStyle/>
          <a:p>
            <a:pPr>
              <a:buBlip>
                <a:blip r:embed="rId4"/>
              </a:buBlip>
            </a:pPr>
            <a:r>
              <a:rPr lang="uk-UA" sz="3500" dirty="0" smtClean="0"/>
              <a:t>Давайте знайомитись;</a:t>
            </a:r>
          </a:p>
          <a:p>
            <a:pPr>
              <a:buBlip>
                <a:blip r:embed="rId4"/>
              </a:buBlip>
            </a:pPr>
            <a:r>
              <a:rPr lang="uk-UA" sz="3500" dirty="0" smtClean="0"/>
              <a:t> Шлях який я обрала;</a:t>
            </a:r>
          </a:p>
          <a:p>
            <a:pPr>
              <a:buBlip>
                <a:blip r:embed="rId4"/>
              </a:buBlip>
            </a:pPr>
            <a:r>
              <a:rPr lang="uk-UA" sz="3500" dirty="0" smtClean="0"/>
              <a:t> Методична скринька;</a:t>
            </a:r>
          </a:p>
          <a:p>
            <a:pPr>
              <a:buBlip>
                <a:blip r:embed="rId4"/>
              </a:buBlip>
            </a:pPr>
            <a:r>
              <a:rPr lang="uk-UA" sz="3500" dirty="0" smtClean="0"/>
              <a:t>Додатки </a:t>
            </a:r>
            <a:endParaRPr lang="ru-RU" sz="3500" dirty="0"/>
          </a:p>
        </p:txBody>
      </p:sp>
    </p:spTree>
    <p:custDataLst>
      <p:tags r:id="rId1"/>
    </p:custDataLst>
  </p:cSld>
  <p:clrMapOvr>
    <a:masterClrMapping/>
  </p:clrMapOvr>
  <p:transition spd="slow" advTm="1862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808589"/>
          </a:xfrm>
        </p:spPr>
        <p:txBody>
          <a:bodyPr>
            <a:noAutofit/>
          </a:bodyPr>
          <a:lstStyle/>
          <a:p>
            <a:r>
              <a:rPr lang="uk-UA" sz="6400" dirty="0">
                <a:latin typeface="Monotype Corsiva" pitchFamily="66" charset="0"/>
              </a:rPr>
              <a:t>Давайте знайомитись:</a:t>
            </a:r>
            <a:endParaRPr lang="ru-RU" sz="64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2180" y="1357298"/>
            <a:ext cx="8451820" cy="4582013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chemeClr val="tx1"/>
                </a:solidFill>
                <a:latin typeface="Monotype Corsiva" pitchFamily="66" charset="0"/>
              </a:rPr>
              <a:t>Дата народження: 31 січня 1980 року</a:t>
            </a:r>
          </a:p>
          <a:p>
            <a:r>
              <a:rPr lang="uk-UA" sz="2800" b="1" dirty="0">
                <a:solidFill>
                  <a:schemeClr val="tx1"/>
                </a:solidFill>
                <a:latin typeface="Monotype Corsiva" pitchFamily="66" charset="0"/>
              </a:rPr>
              <a:t>Освіта: вища, закінчила ТНПУ ім. В. Гнатюка у  2005році</a:t>
            </a:r>
          </a:p>
          <a:p>
            <a:r>
              <a:rPr lang="uk-UA" sz="2800" b="1" dirty="0">
                <a:solidFill>
                  <a:schemeClr val="tx1"/>
                </a:solidFill>
                <a:latin typeface="Monotype Corsiva" pitchFamily="66" charset="0"/>
              </a:rPr>
              <a:t>Спеціальність: музична педагогіка та виховання</a:t>
            </a:r>
          </a:p>
          <a:p>
            <a:r>
              <a:rPr lang="uk-UA" sz="2800" b="1" dirty="0">
                <a:solidFill>
                  <a:schemeClr val="tx1"/>
                </a:solidFill>
                <a:latin typeface="Monotype Corsiva" pitchFamily="66" charset="0"/>
              </a:rPr>
              <a:t>Посада : музичний керівник</a:t>
            </a:r>
          </a:p>
          <a:p>
            <a:r>
              <a:rPr lang="uk-UA" sz="2800" b="1" dirty="0">
                <a:solidFill>
                  <a:schemeClr val="tx1"/>
                </a:solidFill>
                <a:latin typeface="Monotype Corsiva" pitchFamily="66" charset="0"/>
              </a:rPr>
              <a:t>Педагогічний стаж: </a:t>
            </a:r>
            <a:r>
              <a:rPr lang="uk-UA" sz="2800" b="1" dirty="0" smtClean="0">
                <a:solidFill>
                  <a:schemeClr val="tx1"/>
                </a:solidFill>
                <a:latin typeface="Monotype Corsiva" pitchFamily="66" charset="0"/>
              </a:rPr>
              <a:t>21 рік</a:t>
            </a:r>
            <a:endParaRPr lang="uk-UA" sz="2800" b="1" dirty="0">
              <a:solidFill>
                <a:schemeClr val="tx1"/>
              </a:solidFill>
              <a:latin typeface="Monotype Corsiva" pitchFamily="66" charset="0"/>
            </a:endParaRPr>
          </a:p>
          <a:p>
            <a:r>
              <a:rPr lang="uk-UA" sz="2800" b="1" dirty="0">
                <a:solidFill>
                  <a:schemeClr val="tx1"/>
                </a:solidFill>
                <a:latin typeface="Monotype Corsiva" pitchFamily="66" charset="0"/>
              </a:rPr>
              <a:t>Кваліфікація : спеціаліст </a:t>
            </a:r>
            <a:r>
              <a:rPr lang="uk-UA" sz="2800" b="1" dirty="0" smtClean="0">
                <a:solidFill>
                  <a:schemeClr val="tx1"/>
                </a:solidFill>
                <a:latin typeface="Monotype Corsiva" pitchFamily="66" charset="0"/>
              </a:rPr>
              <a:t>вищої </a:t>
            </a:r>
            <a:r>
              <a:rPr lang="uk-UA" sz="2800" b="1" dirty="0">
                <a:solidFill>
                  <a:schemeClr val="tx1"/>
                </a:solidFill>
                <a:latin typeface="Monotype Corsiva" pitchFamily="66" charset="0"/>
              </a:rPr>
              <a:t>категорії</a:t>
            </a:r>
          </a:p>
          <a:p>
            <a:r>
              <a:rPr lang="uk-UA" sz="2800" b="1" dirty="0">
                <a:solidFill>
                  <a:schemeClr val="tx1"/>
                </a:solidFill>
                <a:latin typeface="Monotype Corsiva" pitchFamily="66" charset="0"/>
              </a:rPr>
              <a:t>Проходження курсової перепідготовки:  </a:t>
            </a:r>
            <a:r>
              <a:rPr lang="uk-UA" sz="2800" b="1" dirty="0" smtClean="0">
                <a:solidFill>
                  <a:schemeClr val="tx1"/>
                </a:solidFill>
                <a:latin typeface="Monotype Corsiva" pitchFamily="66" charset="0"/>
              </a:rPr>
              <a:t>27.08.2021р</a:t>
            </a:r>
            <a:r>
              <a:rPr lang="uk-UA" sz="2800" b="1" dirty="0">
                <a:solidFill>
                  <a:schemeClr val="tx1"/>
                </a:solidFill>
                <a:latin typeface="Monotype Corsiva" pitchFamily="66" charset="0"/>
              </a:rPr>
              <a:t>.</a:t>
            </a:r>
          </a:p>
          <a:p>
            <a:r>
              <a:rPr lang="uk-UA" sz="2800" b="1" dirty="0">
                <a:solidFill>
                  <a:schemeClr val="tx1"/>
                </a:solidFill>
                <a:latin typeface="Monotype Corsiva" pitchFamily="66" charset="0"/>
              </a:rPr>
              <a:t>Атестація:  </a:t>
            </a:r>
            <a:r>
              <a:rPr lang="uk-UA" sz="2800" b="1" dirty="0" smtClean="0">
                <a:solidFill>
                  <a:schemeClr val="tx1"/>
                </a:solidFill>
                <a:latin typeface="Monotype Corsiva" pitchFamily="66" charset="0"/>
              </a:rPr>
              <a:t>2013 </a:t>
            </a:r>
            <a:r>
              <a:rPr lang="uk-UA" sz="2800" b="1" dirty="0">
                <a:solidFill>
                  <a:schemeClr val="tx1"/>
                </a:solidFill>
                <a:latin typeface="Monotype Corsiva" pitchFamily="66" charset="0"/>
              </a:rPr>
              <a:t>року</a:t>
            </a:r>
          </a:p>
          <a:p>
            <a:endParaRPr lang="ru-RU" sz="3500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25584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4846" y="142852"/>
            <a:ext cx="9308959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До</a:t>
            </a:r>
            <a:r>
              <a:rPr lang="uk-UA" sz="48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бро нести – то вчителя робота </a:t>
            </a:r>
            <a:endParaRPr lang="uk-UA" sz="4800" b="1" cap="none" spc="0" dirty="0" smtClean="0">
              <a:ln w="31550" cmpd="sng">
                <a:solidFill>
                  <a:srgbClr val="FFC000"/>
                </a:soli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uk-UA" sz="48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Ре</a:t>
            </a:r>
            <a:r>
              <a:rPr lang="uk-UA" sz="4800" b="1" dirty="0" smtClean="0">
                <a:ln w="3155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uk-UA" sz="4800" dirty="0" smtClean="0">
                <a:solidFill>
                  <a:srgbClr val="C00000"/>
                </a:solidFill>
                <a:latin typeface="Monotype Corsiva" pitchFamily="66" charset="0"/>
              </a:rPr>
              <a:t>дарувати й виправляти помилки,</a:t>
            </a:r>
            <a:endParaRPr lang="uk-UA" sz="4800" b="1" dirty="0" smtClean="0">
              <a:ln w="31550" cmpd="sng">
                <a:solidFill>
                  <a:srgbClr val="FFC000"/>
                </a:soli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uk-UA" sz="48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Мі</a:t>
            </a:r>
            <a:r>
              <a:rPr lang="uk-UA" sz="4800" dirty="0" smtClean="0">
                <a:solidFill>
                  <a:srgbClr val="C00000"/>
                </a:solidFill>
                <a:latin typeface="Monotype Corsiva" pitchFamily="66" charset="0"/>
              </a:rPr>
              <a:t>й поклик і моя турбота,</a:t>
            </a:r>
            <a:endParaRPr lang="uk-UA" sz="4800" b="1" cap="none" spc="0" dirty="0" smtClean="0">
              <a:ln w="31550" cmpd="sng">
                <a:solidFill>
                  <a:srgbClr val="FFC000"/>
                </a:soli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uk-UA" sz="48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Ф</a:t>
            </a:r>
            <a:r>
              <a:rPr lang="ru-RU" sz="4800" b="1" dirty="0" err="1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</a:t>
            </a:r>
            <a:r>
              <a:rPr lang="ru-RU" sz="4800" dirty="0" err="1" smtClean="0">
                <a:solidFill>
                  <a:srgbClr val="C00000"/>
                </a:solidFill>
                <a:latin typeface="Monotype Corsiva" pitchFamily="66" charset="0"/>
              </a:rPr>
              <a:t>нтастика,мелодія</a:t>
            </a:r>
            <a:r>
              <a:rPr lang="ru-RU" sz="48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4800" dirty="0" err="1" smtClean="0">
                <a:solidFill>
                  <a:srgbClr val="C00000"/>
                </a:solidFill>
                <a:latin typeface="Monotype Corsiva" pitchFamily="66" charset="0"/>
              </a:rPr>
              <a:t>душі</a:t>
            </a:r>
            <a:r>
              <a:rPr lang="ru-RU" sz="4800" dirty="0" smtClean="0">
                <a:solidFill>
                  <a:srgbClr val="C00000"/>
                </a:solidFill>
                <a:latin typeface="Monotype Corsiva" pitchFamily="66" charset="0"/>
              </a:rPr>
              <a:t>.</a:t>
            </a:r>
            <a:endParaRPr lang="ru-RU" sz="4800" b="1" dirty="0" smtClean="0">
              <a:ln w="31550" cmpd="sng">
                <a:solidFill>
                  <a:srgbClr val="FFC000"/>
                </a:soli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uk-UA" sz="48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Соль</a:t>
            </a:r>
            <a:r>
              <a:rPr lang="uk-UA" sz="4800" dirty="0" smtClean="0">
                <a:solidFill>
                  <a:srgbClr val="C00000"/>
                </a:solidFill>
                <a:latin typeface="Monotype Corsiva" pitchFamily="66" charset="0"/>
              </a:rPr>
              <a:t>феджіо, музичні увертюри</a:t>
            </a:r>
            <a:endParaRPr lang="uk-UA" sz="4800" b="1" dirty="0" smtClean="0">
              <a:ln w="31550" cmpd="sng">
                <a:solidFill>
                  <a:srgbClr val="FFC000"/>
                </a:soli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uk-UA" sz="48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Ля</a:t>
            </a:r>
            <a:r>
              <a:rPr lang="uk-UA" sz="4800" dirty="0" smtClean="0">
                <a:solidFill>
                  <a:srgbClr val="C00000"/>
                </a:solidFill>
                <a:latin typeface="Monotype Corsiva" pitchFamily="66" charset="0"/>
              </a:rPr>
              <a:t>гли на ноти пісні для дітей,</a:t>
            </a:r>
            <a:endParaRPr lang="uk-UA" sz="4800" b="1" dirty="0" smtClean="0">
              <a:ln w="31550" cmpd="sng">
                <a:solidFill>
                  <a:srgbClr val="FFC000"/>
                </a:soli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uk-UA" sz="48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Сі</a:t>
            </a:r>
            <a:r>
              <a:rPr lang="uk-UA" sz="4800" dirty="0" smtClean="0">
                <a:solidFill>
                  <a:srgbClr val="C00000"/>
                </a:solidFill>
                <a:latin typeface="Monotype Corsiva" pitchFamily="66" charset="0"/>
              </a:rPr>
              <a:t>ра буденність – не для </a:t>
            </a:r>
            <a:r>
              <a:rPr lang="uk-UA" sz="4800" dirty="0" err="1" smtClean="0">
                <a:solidFill>
                  <a:srgbClr val="C00000"/>
                </a:solidFill>
                <a:latin typeface="Monotype Corsiva" pitchFamily="66" charset="0"/>
              </a:rPr>
              <a:t>музкультури</a:t>
            </a:r>
            <a:r>
              <a:rPr lang="uk-UA" sz="48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endParaRPr lang="uk-UA" sz="4800" b="1" dirty="0" smtClean="0">
              <a:ln w="31550" cmpd="sng">
                <a:solidFill>
                  <a:srgbClr val="FFC000"/>
                </a:soli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uk-UA" sz="4800" dirty="0" smtClean="0">
                <a:solidFill>
                  <a:srgbClr val="C00000"/>
                </a:solidFill>
                <a:latin typeface="Monotype Corsiva" pitchFamily="66" charset="0"/>
              </a:rPr>
              <a:t>І музика,то радість для людей</a:t>
            </a:r>
          </a:p>
        </p:txBody>
      </p:sp>
    </p:spTree>
    <p:custDataLst>
      <p:tags r:id="rId1"/>
    </p:custDataLst>
  </p:cSld>
  <p:clrMapOvr>
    <a:masterClrMapping/>
  </p:clrMapOvr>
  <p:transition spd="slow" advTm="14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01" y="428613"/>
            <a:ext cx="8037531" cy="1092492"/>
          </a:xfrm>
          <a:prstGeom prst="rect">
            <a:avLst/>
          </a:prstGeom>
        </p:spPr>
        <p:txBody>
          <a:bodyPr wrap="none" lIns="91318" tIns="45663" rIns="91318" bIns="45663">
            <a:spAutoFit/>
          </a:bodyPr>
          <a:lstStyle/>
          <a:p>
            <a:r>
              <a:rPr lang="uk-UA" sz="6500" b="1" dirty="0" smtClean="0">
                <a:ln w="1905">
                  <a:solidFill>
                    <a:srgbClr val="66FFFF"/>
                  </a:solidFill>
                </a:ln>
                <a:solidFill>
                  <a:srgbClr val="0099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Мій життєвий принцип:</a:t>
            </a:r>
            <a:endParaRPr lang="ru-RU" sz="6500" b="1" dirty="0">
              <a:ln w="1905">
                <a:solidFill>
                  <a:srgbClr val="66FFFF"/>
                </a:solidFill>
              </a:ln>
              <a:solidFill>
                <a:srgbClr val="0099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57" y="2500310"/>
            <a:ext cx="8643997" cy="2631374"/>
          </a:xfrm>
          <a:prstGeom prst="rect">
            <a:avLst/>
          </a:prstGeom>
        </p:spPr>
        <p:txBody>
          <a:bodyPr wrap="square" lIns="91318" tIns="45663" rIns="91318" bIns="45663">
            <a:spAutoFit/>
          </a:bodyPr>
          <a:lstStyle/>
          <a:p>
            <a:pPr algn="r">
              <a:defRPr/>
            </a:pPr>
            <a:r>
              <a:rPr lang="uk-UA" sz="5500" b="1" i="1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rgbClr val="0066CC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Ти народжений людиною,  але Людиною треба стати </a:t>
            </a:r>
          </a:p>
        </p:txBody>
      </p:sp>
      <p:sp>
        <p:nvSpPr>
          <p:cNvPr id="24578" name="AutoShape 2" descr="Обои музыка, фон, Old Piano картинки на рабочий стол, раздел музыка -  скачать"/>
          <p:cNvSpPr>
            <a:spLocks noChangeAspect="1" noChangeArrowheads="1"/>
          </p:cNvSpPr>
          <p:nvPr/>
        </p:nvSpPr>
        <p:spPr bwMode="auto">
          <a:xfrm>
            <a:off x="155576" y="-144449"/>
            <a:ext cx="304800" cy="304801"/>
          </a:xfrm>
          <a:prstGeom prst="rect">
            <a:avLst/>
          </a:prstGeom>
          <a:noFill/>
        </p:spPr>
        <p:txBody>
          <a:bodyPr vert="horz" wrap="square" lIns="91318" tIns="45663" rIns="91318" bIns="4566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Обои музыка, фон, Old Piano картинки на рабочий стол, раздел музыка -  скачать"/>
          <p:cNvSpPr>
            <a:spLocks noChangeAspect="1" noChangeArrowheads="1"/>
          </p:cNvSpPr>
          <p:nvPr/>
        </p:nvSpPr>
        <p:spPr bwMode="auto">
          <a:xfrm>
            <a:off x="155576" y="-144449"/>
            <a:ext cx="304800" cy="304801"/>
          </a:xfrm>
          <a:prstGeom prst="rect">
            <a:avLst/>
          </a:prstGeom>
          <a:noFill/>
        </p:spPr>
        <p:txBody>
          <a:bodyPr vert="horz" wrap="square" lIns="91318" tIns="45663" rIns="91318" bIns="4566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custDataLst>
      <p:tags r:id="rId1"/>
    </p:custDataLst>
  </p:cSld>
  <p:clrMapOvr>
    <a:masterClrMapping/>
  </p:clrMapOvr>
  <p:transition spd="slow" advTm="17566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464182"/>
            <a:ext cx="8507910" cy="808589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       </a:t>
            </a:r>
            <a:r>
              <a:rPr lang="uk-UA" sz="9700" b="1" dirty="0" smtClean="0">
                <a:ln w="28575">
                  <a:solidFill>
                    <a:srgbClr val="006600"/>
                  </a:solidFill>
                </a:ln>
                <a:solidFill>
                  <a:srgbClr val="00CC00"/>
                </a:solidFill>
                <a:latin typeface="Monotype Corsiva" pitchFamily="66" charset="0"/>
              </a:rPr>
              <a:t>Творче кредо:</a:t>
            </a:r>
            <a:endParaRPr lang="ru-RU" sz="7300" b="1" dirty="0">
              <a:ln w="28575">
                <a:solidFill>
                  <a:srgbClr val="006600"/>
                </a:solidFill>
              </a:ln>
              <a:solidFill>
                <a:srgbClr val="00CC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89041" y="1677052"/>
            <a:ext cx="4831178" cy="3099598"/>
          </a:xfrm>
        </p:spPr>
        <p:txBody>
          <a:bodyPr>
            <a:noAutofit/>
          </a:bodyPr>
          <a:lstStyle/>
          <a:p>
            <a:r>
              <a:rPr lang="uk-UA" sz="6500" b="1" dirty="0" err="1" smtClean="0">
                <a:ln w="19050">
                  <a:solidFill>
                    <a:srgbClr val="006600"/>
                  </a:solidFill>
                </a:ln>
                <a:blipFill>
                  <a:blip r:embed="rId4"/>
                  <a:tile tx="0" ty="0" sx="100000" sy="100000" flip="none" algn="tl"/>
                </a:blipFill>
                <a:latin typeface="Monotype Corsiva" pitchFamily="66" charset="0"/>
              </a:rPr>
              <a:t>“Ніхто</a:t>
            </a:r>
            <a:r>
              <a:rPr lang="uk-UA" sz="6500" b="1" dirty="0" smtClean="0">
                <a:ln w="19050">
                  <a:solidFill>
                    <a:srgbClr val="006600"/>
                  </a:solidFill>
                </a:ln>
                <a:blipFill>
                  <a:blip r:embed="rId4"/>
                  <a:tile tx="0" ty="0" sx="100000" sy="100000" flip="none" algn="tl"/>
                </a:blipFill>
                <a:latin typeface="Monotype Corsiva" pitchFamily="66" charset="0"/>
              </a:rPr>
              <a:t> так не вчить людину, як досвід ”</a:t>
            </a:r>
            <a:endParaRPr lang="ru-RU" sz="6500" b="1" dirty="0">
              <a:ln w="19050">
                <a:solidFill>
                  <a:srgbClr val="006600"/>
                </a:solidFill>
              </a:ln>
              <a:blipFill>
                <a:blip r:embed="rId4"/>
                <a:tile tx="0" ty="0" sx="100000" sy="100000" flip="none" algn="tl"/>
              </a:blipFill>
              <a:latin typeface="Monotype Corsiva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869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6" y="357166"/>
            <a:ext cx="7793968" cy="1446477"/>
          </a:xfrm>
          <a:prstGeom prst="rect">
            <a:avLst/>
          </a:prstGeom>
        </p:spPr>
        <p:txBody>
          <a:bodyPr wrap="none" lIns="91364" tIns="45684" rIns="91364" bIns="4568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Педагогічне кредо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8" y="2428870"/>
            <a:ext cx="8578095" cy="2339029"/>
          </a:xfrm>
          <a:prstGeom prst="rect">
            <a:avLst/>
          </a:prstGeom>
        </p:spPr>
        <p:txBody>
          <a:bodyPr wrap="square" lIns="91364" tIns="45684" rIns="91364" bIns="4568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7300" b="1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Ніколи не зупиняйся на </a:t>
            </a:r>
            <a:r>
              <a:rPr lang="uk-UA" sz="7300" b="1" dirty="0" err="1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досягненому</a:t>
            </a:r>
            <a:endParaRPr lang="ru-RU" sz="7300" b="1" dirty="0">
              <a:ln w="11430"/>
              <a:blipFill>
                <a:blip r:embed="rId4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6755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14290"/>
            <a:ext cx="6717982" cy="1215645"/>
          </a:xfrm>
          <a:prstGeom prst="rect">
            <a:avLst/>
          </a:prstGeom>
        </p:spPr>
        <p:txBody>
          <a:bodyPr wrap="square" lIns="91364" tIns="45684" rIns="91364" bIns="4568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7300" b="1" spc="50" dirty="0" smtClean="0">
                <a:ln w="1143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Мої дипломи</a:t>
            </a:r>
            <a:endParaRPr lang="ru-RU" sz="7300" b="1" spc="50" dirty="0">
              <a:ln w="11430">
                <a:solidFill>
                  <a:schemeClr val="accent5">
                    <a:lumMod val="20000"/>
                    <a:lumOff val="8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4357694"/>
            <a:ext cx="271464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1857364"/>
            <a:ext cx="2786083" cy="228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4214818"/>
            <a:ext cx="278608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2000240"/>
            <a:ext cx="2857488" cy="214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15116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3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|2.8|2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8|2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8|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4|2.6|3|2.6|2.3|8.7|2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4|11.4|4|2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2|2.4|1.8|1.9|2.1|2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5|2.4|2.1|2.4|2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9|2.4|2.1|2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|2.8|3.8|3|2.9|2.5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5|3|2.9|2.9|2.5|2.4|2.5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3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6|2.6|3.3|2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918</TotalTime>
  <Words>382</Words>
  <Application>Microsoft Office PowerPoint</Application>
  <PresentationFormat>Экран (4:3)</PresentationFormat>
  <Paragraphs>79</Paragraphs>
  <Slides>32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Давайте знайомитись:</vt:lpstr>
      <vt:lpstr>Слайд 5</vt:lpstr>
      <vt:lpstr>Слайд 6</vt:lpstr>
      <vt:lpstr>            Творче кредо:</vt:lpstr>
      <vt:lpstr>Слайд 8</vt:lpstr>
      <vt:lpstr>Слайд 9</vt:lpstr>
      <vt:lpstr>Слайд 10</vt:lpstr>
      <vt:lpstr>Слайд 11</vt:lpstr>
      <vt:lpstr>Слайд 12</vt:lpstr>
      <vt:lpstr>Проблема над якою працюю:</vt:lpstr>
      <vt:lpstr>Принципи роботи: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pc</cp:lastModifiedBy>
  <cp:revision>99</cp:revision>
  <dcterms:created xsi:type="dcterms:W3CDTF">2021-12-04T13:47:20Z</dcterms:created>
  <dcterms:modified xsi:type="dcterms:W3CDTF">2022-01-30T18:11:14Z</dcterms:modified>
</cp:coreProperties>
</file>