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58" r:id="rId4"/>
    <p:sldId id="257" r:id="rId5"/>
    <p:sldId id="260" r:id="rId6"/>
    <p:sldId id="270" r:id="rId7"/>
    <p:sldId id="271" r:id="rId8"/>
    <p:sldId id="274" r:id="rId9"/>
    <p:sldId id="265" r:id="rId10"/>
    <p:sldId id="259" r:id="rId11"/>
    <p:sldId id="262" r:id="rId12"/>
    <p:sldId id="263" r:id="rId13"/>
    <p:sldId id="264" r:id="rId14"/>
    <p:sldId id="268" r:id="rId15"/>
    <p:sldId id="269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D2678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7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6BE0-0C23-475D-8918-9EAA40BA8488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4905-404E-4370-B807-597B91DA4BD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9F21-E62E-4671-8948-F6CCC7912353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EEAE-C2DB-4154-B508-FFB043AF340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3278-12B9-48F9-85F6-C403912907A8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E3FF-CD5C-4C88-AE8C-7811650C4A8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EE14-AC3F-4D79-8BCD-3D31609941B3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4EF1-73C9-43FC-9B4F-44789D81777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60B6-F7D1-495C-8F56-83FF339DB845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9EEC-1679-4E41-B42E-6B46899AD9F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72F3-D883-41BF-9111-C5C7486A4839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73D4-4D2F-4AAF-9754-A4E58E41A9B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C7D6-BB80-434F-943C-BD6AE17F24D9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6E06-6196-4FA1-90B4-6968F1FC7B4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876F-07C1-432C-9448-E5A9EEF8B6FD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30E2-8ED8-4A93-873F-4EE68995158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DE74-6C95-4DF3-B012-9B87CCEAC620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8DA3-51B2-49F1-9E5F-82FB331201D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34F44-373A-4549-8895-A1B7B4AD3537}" type="datetimeFigureOut">
              <a:rPr lang="uk-UA"/>
              <a:pPr>
                <a:defRPr/>
              </a:pPr>
              <a:t>16.12.2014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9811FA-3AF6-48FB-9602-C3CC07FEA3A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110;&#1085;&#1089;&#1090;&#1088;&#1091;&#1084;&#1077;&#1085;&#1090;&#1072;&#1083;&#1082;&#1072;%20-%20&#1082;&#1086;&#1083;&#1080;&#1089;&#1082;&#1086;&#1074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600" smtClean="0">
                <a:latin typeface="Arial" charset="0"/>
              </a:rPr>
              <a:t>Презентація </a:t>
            </a:r>
            <a:br>
              <a:rPr lang="uk-UA" sz="4600" smtClean="0">
                <a:latin typeface="Arial" charset="0"/>
              </a:rPr>
            </a:br>
            <a:r>
              <a:rPr lang="uk-UA" sz="4600" smtClean="0">
                <a:latin typeface="Arial" charset="0"/>
              </a:rPr>
              <a:t>досвіду роботи</a:t>
            </a:r>
            <a:endParaRPr lang="ru-RU" sz="4600" smtClean="0">
              <a:latin typeface="Arial" charset="0"/>
            </a:endParaRPr>
          </a:p>
        </p:txBody>
      </p:sp>
      <p:pic>
        <p:nvPicPr>
          <p:cNvPr id="31749" name="Picture 5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6703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611188" y="2205038"/>
            <a:ext cx="4392612" cy="2214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Вчителя хімії та біології </a:t>
            </a:r>
          </a:p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Полупанівської ЗОШ </a:t>
            </a:r>
          </a:p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І-ІІ ступенів</a:t>
            </a:r>
          </a:p>
        </p:txBody>
      </p:sp>
      <p:pic>
        <p:nvPicPr>
          <p:cNvPr id="31751" name="інструменталка - колисков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  <p:bldLst>
      <p:bldP spid="31746" grpId="0"/>
      <p:bldP spid="317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i.obozrevatel.ua/16/1241789/816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Доповіді на районних методоб</a:t>
            </a:r>
            <a:r>
              <a:rPr lang="en-US" sz="3600" smtClean="0"/>
              <a:t>’</a:t>
            </a:r>
            <a:r>
              <a:rPr lang="uk-UA" sz="3600" smtClean="0"/>
              <a:t>єднаннях вчителів хімії.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5627688" cy="4302125"/>
          </a:xfrm>
        </p:spPr>
        <p:txBody>
          <a:bodyPr/>
          <a:lstStyle/>
          <a:p>
            <a:pPr eaLnBrk="1" hangingPunct="1"/>
            <a:r>
              <a:rPr lang="uk-UA" sz="2400" dirty="0" smtClean="0"/>
              <a:t>Розвиток творчих здібностей учнів на уроках та в позакласній роботі з хімії.</a:t>
            </a:r>
          </a:p>
          <a:p>
            <a:pPr eaLnBrk="1" hangingPunct="1"/>
            <a:r>
              <a:rPr lang="uk-UA" sz="2400" dirty="0" smtClean="0"/>
              <a:t>Формування екологічної культури учнів на уроках хімії та біології (проект).</a:t>
            </a:r>
            <a:endParaRPr lang="uk-UA" sz="2400" dirty="0" smtClean="0"/>
          </a:p>
          <a:p>
            <a:pPr eaLnBrk="1" hangingPunct="1"/>
            <a:r>
              <a:rPr lang="uk-UA" sz="2400" dirty="0" smtClean="0"/>
              <a:t>Ужитковий </a:t>
            </a:r>
            <a:r>
              <a:rPr lang="uk-UA" sz="2400" dirty="0" smtClean="0"/>
              <a:t>хімічний експеримент як засіб підвищення інтересу учнів до хімії</a:t>
            </a:r>
            <a:r>
              <a:rPr lang="uk-UA" sz="2400" dirty="0" smtClean="0"/>
              <a:t>.</a:t>
            </a:r>
            <a:endParaRPr lang="uk-UA" sz="2400" dirty="0" smtClean="0"/>
          </a:p>
          <a:p>
            <a:pPr eaLnBrk="1" hangingPunct="1"/>
            <a:r>
              <a:rPr lang="uk-UA" sz="2400" dirty="0" smtClean="0"/>
              <a:t>Використання ігрових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dirty="0" smtClean="0"/>
              <a:t>технологій на уроках хімії.</a:t>
            </a:r>
          </a:p>
        </p:txBody>
      </p:sp>
    </p:spTree>
    <p:custDataLst>
      <p:tags r:id="rId1"/>
    </p:custDataLst>
  </p:cSld>
  <p:clrMapOvr>
    <a:masterClrMapping/>
  </p:clrMapOvr>
  <p:transition advTm="12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906963" cy="1143000"/>
          </a:xfrm>
        </p:spPr>
        <p:txBody>
          <a:bodyPr/>
          <a:lstStyle/>
          <a:p>
            <a:pPr eaLnBrk="1" hangingPunct="1"/>
            <a:r>
              <a:rPr lang="uk-UA" sz="4600" smtClean="0"/>
              <a:t>Позакласна робота з учнями: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4978400" cy="4408487"/>
          </a:xfrm>
        </p:spPr>
        <p:txBody>
          <a:bodyPr/>
          <a:lstStyle/>
          <a:p>
            <a:pPr eaLnBrk="1" hangingPunct="1"/>
            <a:r>
              <a:rPr lang="uk-UA" smtClean="0"/>
              <a:t>“Збережемо довкілля від хімічного забруднення”</a:t>
            </a:r>
          </a:p>
          <a:p>
            <a:pPr eaLnBrk="1" hangingPunct="1"/>
            <a:r>
              <a:rPr lang="uk-UA" smtClean="0"/>
              <a:t>Участь в конкурсі знавців хімії.</a:t>
            </a:r>
          </a:p>
        </p:txBody>
      </p:sp>
      <p:pic>
        <p:nvPicPr>
          <p:cNvPr id="19459" name="Рисунок 3" descr="DSC_00005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138" y="908050"/>
            <a:ext cx="34750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IMG_14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8936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2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328738"/>
            <a:ext cx="3006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 eaLnBrk="1" hangingPunct="1"/>
            <a:r>
              <a:rPr lang="uk-UA" sz="4600" smtClean="0"/>
              <a:t>Мої учні під час уроку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5338763" cy="4335462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>
              <a:buFont typeface="Wingdings 2" pitchFamily="18" charset="2"/>
              <a:buNone/>
            </a:pPr>
            <a:endParaRPr lang="uk-UA" smtClean="0"/>
          </a:p>
        </p:txBody>
      </p:sp>
      <p:pic>
        <p:nvPicPr>
          <p:cNvPr id="22533" name="Picture 5" descr="IMG_2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989138"/>
            <a:ext cx="29813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IMG_28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573338"/>
            <a:ext cx="276542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Методичні доробки:</a:t>
            </a:r>
            <a:endParaRPr lang="uk-UA" dirty="0"/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39750" y="2133600"/>
            <a:ext cx="41767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sz="2400"/>
              <a:t>Різнорівневі тестові завдання для 7-9 класів з хімії.</a:t>
            </a: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uk-UA" sz="2400"/>
              <a:t>Завдання для контрольних робіт.</a:t>
            </a: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uk-UA" sz="2400"/>
              <a:t>Тематичні презентації </a:t>
            </a:r>
            <a:r>
              <a:rPr lang="en-US" sz="2400"/>
              <a:t>Power Point</a:t>
            </a:r>
            <a:r>
              <a:rPr lang="uk-UA" sz="2400"/>
              <a:t>.</a:t>
            </a: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uk-UA" sz="2400"/>
              <a:t>Публікація власного авторського матеріалу в мережі </a:t>
            </a:r>
            <a:r>
              <a:rPr lang="en-US" sz="2400"/>
              <a:t>Internet</a:t>
            </a:r>
            <a:r>
              <a:rPr lang="uk-UA" sz="2400"/>
              <a:t>.</a:t>
            </a:r>
            <a:endParaRPr lang="ru-RU" sz="2400"/>
          </a:p>
        </p:txBody>
      </p:sp>
      <p:pic>
        <p:nvPicPr>
          <p:cNvPr id="22531" name="Picture 6" descr="sertifika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4327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300" b="1" dirty="0" smtClean="0">
                <a:solidFill>
                  <a:srgbClr val="3D2678"/>
                </a:solidFill>
              </a:rPr>
              <a:t>Про що я мрію й чого хочу </a:t>
            </a:r>
            <a:r>
              <a:rPr lang="uk-UA" sz="4300" b="1" dirty="0" smtClean="0">
                <a:solidFill>
                  <a:srgbClr val="3D2678"/>
                </a:solidFill>
              </a:rPr>
              <a:t>досягти</a:t>
            </a:r>
            <a:endParaRPr lang="uk-UA" sz="4300" dirty="0" smtClean="0">
              <a:solidFill>
                <a:srgbClr val="3D2678"/>
              </a:solidFill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285720" y="2071678"/>
            <a:ext cx="8382000" cy="4460875"/>
          </a:xfrm>
        </p:spPr>
      </p:pic>
      <p:pic>
        <p:nvPicPr>
          <p:cNvPr id="25603" name="Picture 2" descr="http://mgku2.minsk.edu.by/ru/sm.aspx?guid=23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149725"/>
            <a:ext cx="2790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proyse.org.ua/wp-content/uploads/2012/03/%D0%9A%D0%B2%D1%96%D1%82%D0%B8--590x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765175"/>
            <a:ext cx="5619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3588" y="2040255"/>
            <a:ext cx="7787208" cy="4013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 стукає – тим відкривають,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 вірить – тому Бог дає,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Тому, працюючи на повну силу, вірю,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користь і віддача  в цьому є!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12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IMG_2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00213"/>
            <a:ext cx="35004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4546600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Я учитель, тому що не знаю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В свiтi кращої долі, ніж ця!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Бо професію цю я вважаю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Вищим проявом хисту митця!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Я учитель, тому що навчаюсь,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А не тільки дітей cвоїх вчу,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Кожним учнем своїм я пишаюсь,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Кожним учнем своїм я живу!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Я учитель! I дякую долі,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Що у мене є щастя просте,-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Чути знову в шкiльнiм коридорі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200" smtClean="0">
                <a:solidFill>
                  <a:srgbClr val="0000FF"/>
                </a:solidFill>
              </a:rPr>
              <a:t>Слова учнів: «Наш Вчитель іде!»</a:t>
            </a:r>
            <a:endParaRPr lang="ru-RU" sz="2200" smtClean="0">
              <a:solidFill>
                <a:srgbClr val="0000FF"/>
              </a:solidFill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3453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Гуменюк Надія Миронівна</a:t>
            </a:r>
          </a:p>
        </p:txBody>
      </p:sp>
    </p:spTree>
    <p:custDataLst>
      <p:tags r:id="rId1"/>
    </p:custDataLst>
  </p:cSld>
  <p:clrMapOvr>
    <a:masterClrMapping/>
  </p:clrMapOvr>
  <p:transition advTm="48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WWW.OPEN.AZ &amp;Vcy;&amp;iecy;&amp;rcy;&amp;scy;&amp;icy;&amp;yacy; &amp;dcy;&amp;lcy;&amp;yacy; &amp;pcy;&amp;iecy;&amp;chcy;&amp;acy;&amp;tcy;&amp;icy; &amp;Kcy;&amp;acy;&amp;rcy;&amp;tcy;&amp;icy;&amp;ncy;&amp;kcy;&amp;icy; &amp;scy; &amp;tscy;&amp;vcy;&amp;iecy;&amp;tcy;&amp;acy;&amp;m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3429000"/>
            <a:ext cx="51244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500" smtClean="0"/>
              <a:t>•     Давайте познайомимось!     </a:t>
            </a:r>
            <a:r>
              <a:rPr lang="uk-UA" sz="4500" b="1" smtClean="0"/>
              <a:t> </a:t>
            </a:r>
            <a:endParaRPr lang="uk-UA" sz="450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7931150" cy="29337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Народилася: </a:t>
            </a:r>
            <a:r>
              <a:rPr lang="uk-UA" smtClean="0">
                <a:latin typeface="Times New Roman" pitchFamily="18" charset="0"/>
              </a:rPr>
              <a:t>2 липня 1982 року в с. Полупанівка Підволочиського р-ну.</a:t>
            </a:r>
          </a:p>
          <a:p>
            <a:pPr eaLnBrk="1" hangingPunct="1"/>
            <a:r>
              <a:rPr lang="uk-UA" b="1" smtClean="0">
                <a:latin typeface="Times New Roman" pitchFamily="18" charset="0"/>
              </a:rPr>
              <a:t>Освіта: </a:t>
            </a:r>
            <a:r>
              <a:rPr lang="uk-UA" smtClean="0">
                <a:latin typeface="Times New Roman" pitchFamily="18" charset="0"/>
              </a:rPr>
              <a:t>вища. Закінчила: Тернопільський державний національний педагогічний університет ім. В.Гнатюка в 2004 р. спеціальність: біологія, хімія, валеологія, основи екології.</a:t>
            </a:r>
          </a:p>
          <a:p>
            <a:pPr eaLnBrk="1" hangingPunct="1"/>
            <a:r>
              <a:rPr lang="uk-UA" b="1" smtClean="0">
                <a:latin typeface="Times New Roman" pitchFamily="18" charset="0"/>
              </a:rPr>
              <a:t>Стаж роботи</a:t>
            </a:r>
            <a:r>
              <a:rPr lang="uk-UA" smtClean="0">
                <a:latin typeface="Times New Roman" pitchFamily="18" charset="0"/>
              </a:rPr>
              <a:t>: 10 років.</a:t>
            </a:r>
          </a:p>
          <a:p>
            <a:pPr eaLnBrk="1" hangingPunct="1"/>
            <a:r>
              <a:rPr lang="uk-UA" b="1" smtClean="0">
                <a:latin typeface="Times New Roman" pitchFamily="18" charset="0"/>
              </a:rPr>
              <a:t>Кваліфікаційна категорія</a:t>
            </a:r>
            <a:r>
              <a:rPr lang="uk-UA" smtClean="0">
                <a:latin typeface="Times New Roman" pitchFamily="18" charset="0"/>
              </a:rPr>
              <a:t> -  І</a:t>
            </a:r>
          </a:p>
          <a:p>
            <a:pPr eaLnBrk="1" hangingPunct="1"/>
            <a:endParaRPr lang="uk-UA" smtClean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Моє кредо:</a:t>
            </a:r>
          </a:p>
        </p:txBody>
      </p:sp>
      <p:sp>
        <p:nvSpPr>
          <p:cNvPr id="14338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“Мені хочеться прорости квіткою</a:t>
            </a:r>
            <a:r>
              <a:rPr lang="en-US" smtClean="0"/>
              <a:t> </a:t>
            </a:r>
            <a:r>
              <a:rPr lang="uk-UA" smtClean="0"/>
              <a:t>в серцях учнівської душі, посіявши там добре, розумне, вічне…”</a:t>
            </a:r>
          </a:p>
        </p:txBody>
      </p:sp>
      <p:pic>
        <p:nvPicPr>
          <p:cNvPr id="14339" name="Picture 4" descr="http://i1.i.ua/prikol/pic/6/6/418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2806700"/>
            <a:ext cx="534193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lib-kinder.ucoz.ru/_bl/0/68948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4267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pPr eaLnBrk="1" hangingPunct="1"/>
            <a:r>
              <a:rPr lang="uk-UA" smtClean="0"/>
              <a:t>Проблема над якою працюю: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1989138"/>
            <a:ext cx="4691063" cy="2663825"/>
          </a:xfrm>
        </p:spPr>
        <p:txBody>
          <a:bodyPr/>
          <a:lstStyle/>
          <a:p>
            <a:pPr eaLnBrk="1" hangingPunct="1"/>
            <a:r>
              <a:rPr lang="uk-UA" sz="3600" smtClean="0"/>
              <a:t>Розвиток творчих здібностей</a:t>
            </a:r>
            <a:r>
              <a:rPr lang="en-US" sz="3600" smtClean="0"/>
              <a:t> </a:t>
            </a:r>
            <a:r>
              <a:rPr lang="uk-UA" sz="3600" smtClean="0"/>
              <a:t>учнів на уроках хімії та біології</a:t>
            </a:r>
          </a:p>
        </p:txBody>
      </p:sp>
      <p:pic>
        <p:nvPicPr>
          <p:cNvPr id="17413" name="Picture 5" descr="IMG_28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673225"/>
            <a:ext cx="4181475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shkola.ostriv.in.ua/images/publications/4/13541/1350393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765175"/>
            <a:ext cx="24003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35975" cy="1514475"/>
          </a:xfrm>
        </p:spPr>
        <p:txBody>
          <a:bodyPr/>
          <a:lstStyle/>
          <a:p>
            <a:pPr eaLnBrk="1" hangingPunct="1"/>
            <a:r>
              <a:rPr lang="uk-UA" sz="3600" smtClean="0"/>
              <a:t>Основними завданнями для </a:t>
            </a:r>
            <a:br>
              <a:rPr lang="uk-UA" sz="3600" smtClean="0"/>
            </a:br>
            <a:r>
              <a:rPr lang="uk-UA" sz="3600" smtClean="0"/>
              <a:t>реалізації своєї проблеми вважаю: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1) Підвищення якості та рівня знань учнів.</a:t>
            </a:r>
          </a:p>
          <a:p>
            <a:pPr eaLnBrk="1" hangingPunct="1"/>
            <a:r>
              <a:rPr lang="uk-UA" dirty="0" smtClean="0"/>
              <a:t>2) Залучення до науково-дослідної роботи ( участь у конкурсах, </a:t>
            </a:r>
            <a:r>
              <a:rPr lang="uk-UA" dirty="0" smtClean="0"/>
              <a:t>предметних </a:t>
            </a:r>
            <a:r>
              <a:rPr lang="uk-UA" dirty="0" smtClean="0"/>
              <a:t>олімпіадах, проектах).</a:t>
            </a:r>
          </a:p>
          <a:p>
            <a:pPr eaLnBrk="1" hangingPunct="1"/>
            <a:r>
              <a:rPr lang="uk-UA" dirty="0" smtClean="0"/>
              <a:t>3) Підвищення  інтересу до </a:t>
            </a:r>
            <a:r>
              <a:rPr lang="uk-UA" dirty="0" smtClean="0"/>
              <a:t>предмету.</a:t>
            </a:r>
            <a:endParaRPr lang="uk-UA" dirty="0" smtClean="0"/>
          </a:p>
          <a:p>
            <a:pPr eaLnBrk="1" hangingPunct="1"/>
            <a:r>
              <a:rPr lang="uk-UA" dirty="0" smtClean="0"/>
              <a:t>4) Участь в екологічних акціях</a:t>
            </a:r>
            <a:r>
              <a:rPr lang="uk-UA" dirty="0" smtClean="0"/>
              <a:t>, природничих конкурсах </a:t>
            </a:r>
            <a:r>
              <a:rPr lang="uk-UA" dirty="0" err="1" smtClean="0"/>
              <a:t>“</a:t>
            </a:r>
            <a:r>
              <a:rPr lang="uk-UA" dirty="0" err="1" smtClean="0"/>
              <a:t>Геліантус”</a:t>
            </a:r>
            <a:r>
              <a:rPr lang="uk-UA" dirty="0" smtClean="0"/>
              <a:t>, </a:t>
            </a:r>
            <a:r>
              <a:rPr lang="uk-UA" dirty="0" err="1" smtClean="0"/>
              <a:t>“Колосок”</a:t>
            </a:r>
            <a:r>
              <a:rPr lang="uk-UA" dirty="0" smtClean="0"/>
              <a:t>.</a:t>
            </a:r>
            <a:endParaRPr lang="uk-UA" dirty="0" smtClean="0"/>
          </a:p>
          <a:p>
            <a:pPr eaLnBrk="1" hangingPunct="1"/>
            <a:r>
              <a:rPr lang="uk-UA" dirty="0" smtClean="0"/>
              <a:t>5) Виховання в учнів культури </a:t>
            </a:r>
            <a:r>
              <a:rPr lang="uk-UA" dirty="0" err="1" smtClean="0"/>
              <a:t>“екологічного”</a:t>
            </a:r>
            <a:r>
              <a:rPr lang="uk-UA" dirty="0" smtClean="0"/>
              <a:t> </a:t>
            </a:r>
            <a:r>
              <a:rPr lang="uk-UA" dirty="0" smtClean="0"/>
              <a:t>мислення на уроках та в позакласній роботі.</a:t>
            </a:r>
            <a:endParaRPr lang="uk-UA" dirty="0" smtClean="0"/>
          </a:p>
          <a:p>
            <a:pPr eaLnBrk="1" hangingPunct="1"/>
            <a:r>
              <a:rPr lang="uk-UA" dirty="0" smtClean="0"/>
              <a:t>6) Розвиток творчого мислення, формування пізнавального інтересу до  хімії.</a:t>
            </a:r>
          </a:p>
          <a:p>
            <a:pPr eaLnBrk="1" hangingPunct="1"/>
            <a:endParaRPr lang="uk-UA" dirty="0" smtClean="0"/>
          </a:p>
        </p:txBody>
      </p:sp>
    </p:spTree>
    <p:custDataLst>
      <p:tags r:id="rId1"/>
    </p:custDataLst>
  </p:cSld>
  <p:clrMapOvr>
    <a:masterClrMapping/>
  </p:clrMapOvr>
  <p:transition advTm="3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krm.gov.ua/image/pic_03.03.1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3337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500" smtClean="0"/>
              <a:t>Поставленні завдання реалізую так: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dirty="0" smtClean="0"/>
              <a:t>1) Підвищую якість та рівень знань учнів  шляхом організації позакласних занять з хімії, індивідуальних консультацій для учнів.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/>
              <a:t>2) Залучаю до науково-дослідної роботи ( ужитковий хімічний експеримент).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dirty="0" smtClean="0"/>
              <a:t> 3) Підвищую інтерес до предмету шляхом проведення тематичних </a:t>
            </a:r>
            <a:r>
              <a:rPr lang="uk-UA" sz="2000" dirty="0" smtClean="0"/>
              <a:t>екскурсій, позакласних заходів.</a:t>
            </a:r>
            <a:endParaRPr lang="uk-UA" sz="2000" dirty="0" smtClean="0"/>
          </a:p>
          <a:p>
            <a:pPr eaLnBrk="1" hangingPunct="1">
              <a:lnSpc>
                <a:spcPct val="80000"/>
              </a:lnSpc>
            </a:pPr>
            <a:r>
              <a:rPr lang="uk-UA" sz="2000" dirty="0" smtClean="0"/>
              <a:t>4) Розвиваю творче мислення шляхом надання індивідуальних творчих домашніх завдань учням: підготовка цікавих доповідей, елементів презентації до певних уроків</a:t>
            </a:r>
            <a:r>
              <a:rPr lang="uk-UA" sz="2000" dirty="0" smtClean="0"/>
              <a:t>, міні-проектів, </a:t>
            </a:r>
            <a:r>
              <a:rPr lang="uk-UA" sz="2000" dirty="0" smtClean="0"/>
              <a:t>розв'язування хімічних кросвордів та ребусів, написання казок та </a:t>
            </a:r>
            <a:r>
              <a:rPr lang="uk-UA" sz="2000" dirty="0" err="1" smtClean="0"/>
              <a:t>сенканів</a:t>
            </a:r>
            <a:r>
              <a:rPr lang="uk-UA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uk-UA" sz="2000" dirty="0" smtClean="0"/>
          </a:p>
        </p:txBody>
      </p:sp>
    </p:spTree>
    <p:custDataLst>
      <p:tags r:id="rId1"/>
    </p:custDataLst>
  </p:cSld>
  <p:clrMapOvr>
    <a:masterClrMapping/>
  </p:clrMapOvr>
  <p:transition advTm="25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G_2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713" y="692150"/>
            <a:ext cx="2808287" cy="3617913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Учнівські досягнення</a:t>
            </a:r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b="1" u="sng" dirty="0" smtClean="0"/>
              <a:t>Результативність ІІ етапу Всеукраїнської олімпіади з хімії</a:t>
            </a:r>
          </a:p>
          <a:p>
            <a:pPr>
              <a:buFont typeface="Wingdings 2" pitchFamily="18" charset="2"/>
              <a:buNone/>
            </a:pPr>
            <a:r>
              <a:rPr lang="uk-UA" u="sng" dirty="0" smtClean="0"/>
              <a:t>2011 </a:t>
            </a:r>
            <a:r>
              <a:rPr lang="uk-UA" u="sng" dirty="0" smtClean="0"/>
              <a:t>рік</a:t>
            </a:r>
          </a:p>
          <a:p>
            <a:r>
              <a:rPr lang="uk-UA" sz="2000" u="sng" dirty="0" smtClean="0">
                <a:latin typeface="Times New Roman" pitchFamily="18" charset="0"/>
              </a:rPr>
              <a:t>ІІ</a:t>
            </a:r>
            <a:r>
              <a:rPr lang="uk-UA" sz="2000" u="sng" dirty="0" smtClean="0">
                <a:latin typeface="Times New Roman" pitchFamily="18" charset="0"/>
              </a:rPr>
              <a:t> </a:t>
            </a:r>
            <a:r>
              <a:rPr lang="uk-UA" sz="2000" u="sng" dirty="0" smtClean="0">
                <a:latin typeface="Times New Roman" pitchFamily="18" charset="0"/>
              </a:rPr>
              <a:t>місце </a:t>
            </a:r>
            <a:r>
              <a:rPr lang="uk-UA" sz="2000" u="sng" dirty="0" smtClean="0">
                <a:latin typeface="Times New Roman" pitchFamily="18" charset="0"/>
              </a:rPr>
              <a:t>– 7,8 клас.</a:t>
            </a:r>
            <a:endParaRPr lang="uk-UA" sz="2000" u="sng" dirty="0" smtClean="0">
              <a:latin typeface="Times New Roman" pitchFamily="18" charset="0"/>
            </a:endParaRPr>
          </a:p>
          <a:p>
            <a:r>
              <a:rPr lang="uk-UA" sz="2000" u="sng" dirty="0" smtClean="0">
                <a:latin typeface="Times New Roman" pitchFamily="18" charset="0"/>
              </a:rPr>
              <a:t>І</a:t>
            </a:r>
            <a:r>
              <a:rPr lang="en-US" sz="2000" u="sng" dirty="0" smtClean="0">
                <a:latin typeface="Times New Roman" pitchFamily="18" charset="0"/>
              </a:rPr>
              <a:t>V</a:t>
            </a:r>
            <a:r>
              <a:rPr lang="uk-UA" sz="2000" u="sng" dirty="0" smtClean="0">
                <a:latin typeface="Times New Roman" pitchFamily="18" charset="0"/>
              </a:rPr>
              <a:t>місце  - </a:t>
            </a:r>
            <a:r>
              <a:rPr lang="uk-UA" sz="2000" u="sng" dirty="0" smtClean="0">
                <a:latin typeface="Times New Roman" pitchFamily="18" charset="0"/>
              </a:rPr>
              <a:t>9 </a:t>
            </a:r>
            <a:r>
              <a:rPr lang="uk-UA" sz="2000" u="sng" dirty="0" smtClean="0">
                <a:latin typeface="Times New Roman" pitchFamily="18" charset="0"/>
              </a:rPr>
              <a:t>клас.</a:t>
            </a:r>
            <a:endParaRPr lang="uk-UA" sz="2000" u="sng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2800" u="sng" dirty="0" smtClean="0"/>
              <a:t>2012 рік</a:t>
            </a:r>
          </a:p>
          <a:p>
            <a:r>
              <a:rPr lang="uk-UA" sz="2000" u="sng" dirty="0" smtClean="0">
                <a:latin typeface="Times New Roman" pitchFamily="18" charset="0"/>
              </a:rPr>
              <a:t>ІІ</a:t>
            </a:r>
            <a:r>
              <a:rPr lang="uk-UA" sz="2000" u="sng" dirty="0" smtClean="0">
                <a:latin typeface="Times New Roman" pitchFamily="18" charset="0"/>
              </a:rPr>
              <a:t> </a:t>
            </a:r>
            <a:r>
              <a:rPr lang="uk-UA" sz="2000" u="sng" dirty="0" smtClean="0">
                <a:latin typeface="Times New Roman" pitchFamily="18" charset="0"/>
              </a:rPr>
              <a:t>місце </a:t>
            </a:r>
            <a:r>
              <a:rPr lang="uk-UA" sz="2000" u="sng" dirty="0" smtClean="0">
                <a:latin typeface="Times New Roman" pitchFamily="18" charset="0"/>
              </a:rPr>
              <a:t> - 9 клас.</a:t>
            </a:r>
            <a:endParaRPr lang="uk-UA" sz="2000" u="sng" dirty="0" smtClean="0">
              <a:latin typeface="Times New Roman" pitchFamily="18" charset="0"/>
            </a:endParaRPr>
          </a:p>
          <a:p>
            <a:r>
              <a:rPr lang="uk-UA" sz="2000" u="sng" dirty="0" smtClean="0">
                <a:latin typeface="Times New Roman" pitchFamily="18" charset="0"/>
              </a:rPr>
              <a:t>ІІІ </a:t>
            </a:r>
            <a:r>
              <a:rPr lang="uk-UA" sz="2000" u="sng" dirty="0" smtClean="0">
                <a:latin typeface="Times New Roman" pitchFamily="18" charset="0"/>
              </a:rPr>
              <a:t>місце  - 8 клас.</a:t>
            </a:r>
          </a:p>
          <a:p>
            <a:pPr>
              <a:buNone/>
            </a:pPr>
            <a:r>
              <a:rPr lang="uk-UA" sz="2000" u="sng" dirty="0" smtClean="0">
                <a:latin typeface="Times New Roman" pitchFamily="18" charset="0"/>
              </a:rPr>
              <a:t>2013 рік</a:t>
            </a:r>
          </a:p>
          <a:p>
            <a:r>
              <a:rPr lang="uk-UA" sz="2000" u="sng" dirty="0" smtClean="0">
                <a:latin typeface="Times New Roman" pitchFamily="18" charset="0"/>
              </a:rPr>
              <a:t>ІІІ місце </a:t>
            </a:r>
            <a:r>
              <a:rPr lang="uk-UA" sz="2000" u="sng" dirty="0" smtClean="0">
                <a:latin typeface="Times New Roman" pitchFamily="18" charset="0"/>
              </a:rPr>
              <a:t> - 7, </a:t>
            </a:r>
            <a:r>
              <a:rPr lang="uk-UA" sz="2000" u="sng" dirty="0" smtClean="0">
                <a:latin typeface="Times New Roman" pitchFamily="18" charset="0"/>
              </a:rPr>
              <a:t>9 </a:t>
            </a:r>
            <a:r>
              <a:rPr lang="uk-UA" sz="2000" u="sng" dirty="0" smtClean="0">
                <a:latin typeface="Times New Roman" pitchFamily="18" charset="0"/>
              </a:rPr>
              <a:t>клас.</a:t>
            </a:r>
            <a:endParaRPr lang="uk-UA" sz="2000" u="sng" dirty="0" smtClean="0">
              <a:latin typeface="Times New Roman" pitchFamily="18" charset="0"/>
            </a:endParaRPr>
          </a:p>
          <a:p>
            <a:endParaRPr lang="uk-UA" sz="2000" u="sng" dirty="0" smtClean="0">
              <a:latin typeface="Times New Roman" pitchFamily="18" charset="0"/>
            </a:endParaRPr>
          </a:p>
          <a:p>
            <a:r>
              <a:rPr lang="uk-UA" sz="2000" u="sng" dirty="0" smtClean="0">
                <a:latin typeface="Times New Roman" pitchFamily="18" charset="0"/>
              </a:rPr>
              <a:t>Участь учнів в природничих конкурсах </a:t>
            </a:r>
            <a:r>
              <a:rPr lang="uk-UA" sz="2000" u="sng" dirty="0" err="1" smtClean="0">
                <a:latin typeface="Times New Roman" pitchFamily="18" charset="0"/>
              </a:rPr>
              <a:t>“Колосок”</a:t>
            </a:r>
            <a:r>
              <a:rPr lang="uk-UA" sz="2000" u="sng" dirty="0" smtClean="0">
                <a:latin typeface="Times New Roman" pitchFamily="18" charset="0"/>
              </a:rPr>
              <a:t> та </a:t>
            </a:r>
            <a:r>
              <a:rPr lang="uk-UA" sz="2000" u="sng" dirty="0" err="1" smtClean="0">
                <a:latin typeface="Times New Roman" pitchFamily="18" charset="0"/>
              </a:rPr>
              <a:t>“Геліантус”</a:t>
            </a:r>
            <a:endParaRPr lang="ru-RU" sz="2000" u="sng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План професійного зростання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Робота з нормативно - правовою документацією з </a:t>
            </a:r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предмета</a:t>
            </a:r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;</a:t>
            </a:r>
            <a:endParaRPr lang="uk-UA" dirty="0" smtClean="0">
              <a:solidFill>
                <a:srgbClr val="00B050"/>
              </a:solidFill>
              <a:latin typeface="Arial" charset="0"/>
            </a:endParaRPr>
          </a:p>
          <a:p>
            <a:pPr eaLnBrk="1" hangingPunct="1"/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Удосконалення педагогічної техніки володіння інноваційними технологіями;</a:t>
            </a:r>
          </a:p>
          <a:p>
            <a:pPr eaLnBrk="1" hangingPunct="1"/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Робота з науково-методичною літературою;</a:t>
            </a:r>
          </a:p>
          <a:p>
            <a:pPr eaLnBrk="1" hangingPunct="1"/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Проходження курсів підвищення кваліфікації;</a:t>
            </a:r>
          </a:p>
          <a:p>
            <a:pPr eaLnBrk="1" hangingPunct="1"/>
            <a:r>
              <a:rPr lang="uk-UA" dirty="0" smtClean="0">
                <a:solidFill>
                  <a:srgbClr val="00B050"/>
                </a:solidFill>
                <a:latin typeface="Arial" charset="0"/>
              </a:rPr>
              <a:t>Вивчення досвіду роботи вчителів хімії району.</a:t>
            </a:r>
          </a:p>
          <a:p>
            <a:pPr eaLnBrk="1" hangingPunct="1"/>
            <a:endParaRPr lang="uk-UA" dirty="0" smtClean="0"/>
          </a:p>
        </p:txBody>
      </p:sp>
    </p:spTree>
    <p:custDataLst>
      <p:tags r:id="rId1"/>
    </p:custDataLst>
  </p:cSld>
  <p:clrMapOvr>
    <a:masterClrMapping/>
  </p:clrMapOvr>
  <p:transition advTm="11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2.2|4.2|3.4|3.1|3.4|3.5|3.5|3.3|3.4|3.2|2.9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2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7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4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1163</TotalTime>
  <Words>550</Words>
  <Application>Microsoft Office PowerPoint</Application>
  <PresentationFormat>Екран (4:3)</PresentationFormat>
  <Paragraphs>79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Поток</vt:lpstr>
      <vt:lpstr>Презентація  досвіду роботи</vt:lpstr>
      <vt:lpstr>Слайд 2</vt:lpstr>
      <vt:lpstr>•     Давайте познайомимось!      </vt:lpstr>
      <vt:lpstr>Моє кредо:</vt:lpstr>
      <vt:lpstr>Проблема над якою працюю:</vt:lpstr>
      <vt:lpstr>Основними завданнями для  реалізації своєї проблеми вважаю:</vt:lpstr>
      <vt:lpstr>Поставленні завдання реалізую так:</vt:lpstr>
      <vt:lpstr>Учнівські досягнення</vt:lpstr>
      <vt:lpstr>План професійного зростання</vt:lpstr>
      <vt:lpstr>Доповіді на районних методоб’єднаннях вчителів хімії.</vt:lpstr>
      <vt:lpstr>Позакласна робота з учнями:</vt:lpstr>
      <vt:lpstr>Мої учні під час уроку</vt:lpstr>
      <vt:lpstr>Методичні доробки:</vt:lpstr>
      <vt:lpstr>Про що я мрію й чого хочу досягти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nadja</dc:creator>
  <cp:lastModifiedBy>User</cp:lastModifiedBy>
  <cp:revision>86</cp:revision>
  <dcterms:created xsi:type="dcterms:W3CDTF">2013-04-07T17:45:23Z</dcterms:created>
  <dcterms:modified xsi:type="dcterms:W3CDTF">2014-12-16T08:24:08Z</dcterms:modified>
</cp:coreProperties>
</file>