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772" r:id="rId2"/>
    <p:sldId id="305" r:id="rId3"/>
    <p:sldId id="1669" r:id="rId4"/>
    <p:sldId id="1670" r:id="rId5"/>
    <p:sldId id="1671" r:id="rId6"/>
    <p:sldId id="1769" r:id="rId7"/>
    <p:sldId id="1770" r:id="rId8"/>
    <p:sldId id="1676" r:id="rId9"/>
    <p:sldId id="1677" r:id="rId10"/>
    <p:sldId id="1672" r:id="rId11"/>
    <p:sldId id="1673" r:id="rId12"/>
    <p:sldId id="1674" r:id="rId13"/>
    <p:sldId id="1678" r:id="rId14"/>
    <p:sldId id="1679" r:id="rId15"/>
    <p:sldId id="1771" r:id="rId16"/>
    <p:sldId id="1767" r:id="rId17"/>
    <p:sldId id="1680" r:id="rId18"/>
    <p:sldId id="1682" r:id="rId19"/>
    <p:sldId id="1683" r:id="rId20"/>
    <p:sldId id="1684" r:id="rId21"/>
    <p:sldId id="1685" r:id="rId22"/>
    <p:sldId id="1690" r:id="rId23"/>
    <p:sldId id="1686" r:id="rId24"/>
    <p:sldId id="1692" r:id="rId25"/>
    <p:sldId id="1693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892" autoAdjust="0"/>
  </p:normalViewPr>
  <p:slideViewPr>
    <p:cSldViewPr snapToGrid="0">
      <p:cViewPr>
        <p:scale>
          <a:sx n="70" d="100"/>
          <a:sy n="70" d="100"/>
        </p:scale>
        <p:origin x="370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у давнину люди здійснювали обчислення, обмінювались інформацією чи зберігали її;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Ви дізнаєтесь: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технічний прогрес вплинув на розвиток комп’ютерної техніки;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i="1" noProof="0" dirty="0"/>
            <a:t>Пригадайте: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364CAB54-DF91-40B7-9E5E-75A0BF6462AE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є види сучасних персональних комп’ютерів.</a:t>
          </a:r>
        </a:p>
      </dgm:t>
    </dgm:pt>
    <dgm:pt modelId="{0B9E8D56-587E-463C-9604-A8427074A88B}" type="parTrans" cxnId="{4BA12EA6-B15B-467C-B8BF-36D3F7517BC4}">
      <dgm:prSet/>
      <dgm:spPr/>
      <dgm:t>
        <a:bodyPr/>
        <a:lstStyle/>
        <a:p>
          <a:endParaRPr lang="uk-UA"/>
        </a:p>
      </dgm:t>
    </dgm:pt>
    <dgm:pt modelId="{B024F06A-5E3B-4703-A8CF-0520662D8D2C}" type="sibTrans" cxnId="{4BA12EA6-B15B-467C-B8BF-36D3F7517BC4}">
      <dgm:prSet/>
      <dgm:spPr/>
      <dgm:t>
        <a:bodyPr/>
        <a:lstStyle/>
        <a:p>
          <a:endParaRPr lang="uk-UA"/>
        </a:p>
      </dgm:t>
    </dgm:pt>
    <dgm:pt modelId="{77290F30-D96E-48E8-B854-7566B7B8F4C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якими бувають сучасні комп’ютери;</a:t>
          </a:r>
        </a:p>
      </dgm:t>
    </dgm:pt>
    <dgm:pt modelId="{4984D95E-8C1F-4719-B69F-3E163576E200}" type="parTrans" cxnId="{C13ADA05-F8ED-4906-A72B-AC32E802EAC3}">
      <dgm:prSet/>
      <dgm:spPr/>
      <dgm:t>
        <a:bodyPr/>
        <a:lstStyle/>
        <a:p>
          <a:endParaRPr lang="uk-UA"/>
        </a:p>
      </dgm:t>
    </dgm:pt>
    <dgm:pt modelId="{742DD1AD-5CE6-4485-BA81-792C7B41E60B}" type="sibTrans" cxnId="{C13ADA05-F8ED-4906-A72B-AC32E802EAC3}">
      <dgm:prSet/>
      <dgm:spPr/>
      <dgm:t>
        <a:bodyPr/>
        <a:lstStyle/>
        <a:p>
          <a:endParaRPr lang="uk-UA"/>
        </a:p>
      </dgm:t>
    </dgm:pt>
    <dgm:pt modelId="{795A5E70-6A72-45AF-97F0-82ED1761153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яку архітектуру мають сучасні комп’ютери.</a:t>
          </a:r>
        </a:p>
      </dgm:t>
    </dgm:pt>
    <dgm:pt modelId="{B0E4E346-C53B-4BF5-9C72-BC6F7D3B48E0}" type="parTrans" cxnId="{FED258F8-354A-4E84-AFC9-159DBC506AFA}">
      <dgm:prSet/>
      <dgm:spPr/>
      <dgm:t>
        <a:bodyPr/>
        <a:lstStyle/>
        <a:p>
          <a:endParaRPr lang="uk-UA"/>
        </a:p>
      </dgm:t>
    </dgm:pt>
    <dgm:pt modelId="{595EE1E3-5396-48A1-BC7E-CB54163C2E95}" type="sibTrans" cxnId="{FED258F8-354A-4E84-AFC9-159DBC506AFA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4BA12EA6-B15B-467C-B8BF-36D3F7517BC4}" srcId="{60CDE318-31FA-4F04-9607-291D96EE6197}" destId="{364CAB54-DF91-40B7-9E5E-75A0BF6462AE}" srcOrd="1" destOrd="0" parTransId="{0B9E8D56-587E-463C-9604-A8427074A88B}" sibTransId="{B024F06A-5E3B-4703-A8CF-0520662D8D2C}"/>
    <dgm:cxn modelId="{DB228C5B-AA94-4972-AE7C-B54D5606CA7E}" type="presOf" srcId="{795A5E70-6A72-45AF-97F0-82ED17611532}" destId="{FAB089FA-E62B-4CA2-81E6-4269C82BD344}" srcOrd="0" destOrd="2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FED258F8-354A-4E84-AFC9-159DBC506AFA}" srcId="{03BE68DC-2A40-40DE-8DA8-DFADED8E1DB4}" destId="{795A5E70-6A72-45AF-97F0-82ED17611532}" srcOrd="2" destOrd="0" parTransId="{B0E4E346-C53B-4BF5-9C72-BC6F7D3B48E0}" sibTransId="{595EE1E3-5396-48A1-BC7E-CB54163C2E9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6DF134C3-059F-409E-B8D3-2CBAC6405F36}" type="presOf" srcId="{364CAB54-DF91-40B7-9E5E-75A0BF6462AE}" destId="{025CB6B8-CA2B-431B-8414-06FEB88A9357}" srcOrd="0" destOrd="1" presId="urn:microsoft.com/office/officeart/2005/8/layout/vList2"/>
    <dgm:cxn modelId="{C13ADA05-F8ED-4906-A72B-AC32E802EAC3}" srcId="{03BE68DC-2A40-40DE-8DA8-DFADED8E1DB4}" destId="{77290F30-D96E-48E8-B854-7566B7B8F4CE}" srcOrd="1" destOrd="0" parTransId="{4984D95E-8C1F-4719-B69F-3E163576E200}" sibTransId="{742DD1AD-5CE6-4485-BA81-792C7B41E60B}"/>
    <dgm:cxn modelId="{2840F5B9-D4F4-4FD1-BBD4-546F3A01D369}" type="presOf" srcId="{77290F30-D96E-48E8-B854-7566B7B8F4CE}" destId="{FAB089FA-E62B-4CA2-81E6-4269C82BD344}" srcOrd="0" destOrd="1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36BFB-4F58-4BDB-A470-504BDC7777F2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8956D45A-5F68-4EA5-8CCB-713568BED411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Ранні пристосування і пристрої для лічби</a:t>
          </a:r>
        </a:p>
      </dgm:t>
    </dgm:pt>
    <dgm:pt modelId="{0B8DEF8C-9475-4369-B521-748A764C19A0}" type="parTrans" cxnId="{55014B3A-5EE5-4BDD-A0B7-D6B3454CD305}">
      <dgm:prSet/>
      <dgm:spPr/>
      <dgm:t>
        <a:bodyPr/>
        <a:lstStyle/>
        <a:p>
          <a:endParaRPr lang="uk-UA" i="1"/>
        </a:p>
      </dgm:t>
    </dgm:pt>
    <dgm:pt modelId="{95E5403F-1E3C-4CCA-B365-836AD403E0D1}" type="sibTrans" cxnId="{55014B3A-5EE5-4BDD-A0B7-D6B3454CD305}">
      <dgm:prSet/>
      <dgm:spPr/>
      <dgm:t>
        <a:bodyPr/>
        <a:lstStyle/>
        <a:p>
          <a:endParaRPr lang="uk-UA" i="1"/>
        </a:p>
      </dgm:t>
    </dgm:pt>
    <dgm:pt modelId="{2CA2327A-5D2E-45D2-A46D-77B607AB6344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Немеханічні обчислювальні пристрої</a:t>
          </a:r>
        </a:p>
      </dgm:t>
    </dgm:pt>
    <dgm:pt modelId="{1F55190D-CA82-4EBE-B5B4-E2A2AA5406E0}" type="parTrans" cxnId="{8798E419-58B4-43E5-BF42-8733464EFDE0}">
      <dgm:prSet/>
      <dgm:spPr/>
      <dgm:t>
        <a:bodyPr/>
        <a:lstStyle/>
        <a:p>
          <a:endParaRPr lang="uk-UA" i="1"/>
        </a:p>
      </dgm:t>
    </dgm:pt>
    <dgm:pt modelId="{E4E5597C-945B-4E93-8608-E4D76D1D6C21}" type="sibTrans" cxnId="{8798E419-58B4-43E5-BF42-8733464EFDE0}">
      <dgm:prSet/>
      <dgm:spPr/>
      <dgm:t>
        <a:bodyPr/>
        <a:lstStyle/>
        <a:p>
          <a:endParaRPr lang="uk-UA" i="1"/>
        </a:p>
      </dgm:t>
    </dgm:pt>
    <dgm:pt modelId="{E83673A7-2323-4D97-A079-B91704C2FDDB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Механічні обчислювальні пристрої</a:t>
          </a:r>
        </a:p>
      </dgm:t>
    </dgm:pt>
    <dgm:pt modelId="{2AF96872-ABB1-416C-B4B5-C62CB5973D17}" type="parTrans" cxnId="{03602CD7-C309-4ABF-8BEC-D2A978FF41C9}">
      <dgm:prSet/>
      <dgm:spPr/>
      <dgm:t>
        <a:bodyPr/>
        <a:lstStyle/>
        <a:p>
          <a:endParaRPr lang="uk-UA" i="1"/>
        </a:p>
      </dgm:t>
    </dgm:pt>
    <dgm:pt modelId="{DBCDAC2B-9350-4B75-97AD-D8BEE9FAAEBE}" type="sibTrans" cxnId="{03602CD7-C309-4ABF-8BEC-D2A978FF41C9}">
      <dgm:prSet/>
      <dgm:spPr/>
      <dgm:t>
        <a:bodyPr/>
        <a:lstStyle/>
        <a:p>
          <a:endParaRPr lang="uk-UA" i="1"/>
        </a:p>
      </dgm:t>
    </dgm:pt>
    <dgm:pt modelId="{E7DFDFE9-2CC4-48B8-A7CD-84C912A5EED4}">
      <dgm:prSet phldrT="[Текст]"/>
      <dgm:spPr/>
      <dgm:t>
        <a:bodyPr/>
        <a:lstStyle/>
        <a:p>
          <a:r>
            <a:rPr lang="uk-UA" i="1" dirty="0"/>
            <a:t>Електронні обчислювальні машини</a:t>
          </a:r>
        </a:p>
      </dgm:t>
    </dgm:pt>
    <dgm:pt modelId="{39D8E500-CA95-4CA5-BD51-6FD5CBFAE57F}" type="parTrans" cxnId="{2729348E-AC9C-4F3D-803F-EA64608D8203}">
      <dgm:prSet/>
      <dgm:spPr/>
      <dgm:t>
        <a:bodyPr/>
        <a:lstStyle/>
        <a:p>
          <a:endParaRPr lang="uk-UA" i="1"/>
        </a:p>
      </dgm:t>
    </dgm:pt>
    <dgm:pt modelId="{F07B4816-5113-48B6-925C-F8B8C19D4307}" type="sibTrans" cxnId="{2729348E-AC9C-4F3D-803F-EA64608D8203}">
      <dgm:prSet/>
      <dgm:spPr/>
      <dgm:t>
        <a:bodyPr/>
        <a:lstStyle/>
        <a:p>
          <a:endParaRPr lang="uk-UA" i="1"/>
        </a:p>
      </dgm:t>
    </dgm:pt>
    <dgm:pt modelId="{0E4BCF26-10FD-4EEB-B4AE-5796EEC6734D}" type="pres">
      <dgm:prSet presAssocID="{D4336BFB-4F58-4BDB-A470-504BDC7777F2}" presName="CompostProcess" presStyleCnt="0">
        <dgm:presLayoutVars>
          <dgm:dir/>
          <dgm:resizeHandles val="exact"/>
        </dgm:presLayoutVars>
      </dgm:prSet>
      <dgm:spPr/>
    </dgm:pt>
    <dgm:pt modelId="{D03BA74B-086E-4C57-9B62-3F492F8F6600}" type="pres">
      <dgm:prSet presAssocID="{D4336BFB-4F58-4BDB-A470-504BDC7777F2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F6A2CF8B-70C4-4E37-9632-B130D7559297}" type="pres">
      <dgm:prSet presAssocID="{D4336BFB-4F58-4BDB-A470-504BDC7777F2}" presName="linearProcess" presStyleCnt="0"/>
      <dgm:spPr/>
    </dgm:pt>
    <dgm:pt modelId="{5BF53C06-74AD-478E-9BAC-65D3E41B4D3C}" type="pres">
      <dgm:prSet presAssocID="{8956D45A-5F68-4EA5-8CCB-713568BED41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9BE4DF-F772-4A03-AF23-015AF6F418B6}" type="pres">
      <dgm:prSet presAssocID="{95E5403F-1E3C-4CCA-B365-836AD403E0D1}" presName="sibTrans" presStyleCnt="0"/>
      <dgm:spPr/>
    </dgm:pt>
    <dgm:pt modelId="{0286F0D5-72BD-4E4B-B6A2-05EAA6A95043}" type="pres">
      <dgm:prSet presAssocID="{2CA2327A-5D2E-45D2-A46D-77B607AB634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59E4D6-69DA-40A3-B65C-3CD0923DAFBC}" type="pres">
      <dgm:prSet presAssocID="{E4E5597C-945B-4E93-8608-E4D76D1D6C21}" presName="sibTrans" presStyleCnt="0"/>
      <dgm:spPr/>
    </dgm:pt>
    <dgm:pt modelId="{457134EB-BB41-40DA-B30A-1F861F4EAD26}" type="pres">
      <dgm:prSet presAssocID="{E83673A7-2323-4D97-A079-B91704C2FDD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6367F3-A1AD-47C6-BDF0-134C5B107453}" type="pres">
      <dgm:prSet presAssocID="{DBCDAC2B-9350-4B75-97AD-D8BEE9FAAEBE}" presName="sibTrans" presStyleCnt="0"/>
      <dgm:spPr/>
    </dgm:pt>
    <dgm:pt modelId="{96223C4D-983C-4962-BB95-3836443ED45C}" type="pres">
      <dgm:prSet presAssocID="{E7DFDFE9-2CC4-48B8-A7CD-84C912A5EED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98E419-58B4-43E5-BF42-8733464EFDE0}" srcId="{D4336BFB-4F58-4BDB-A470-504BDC7777F2}" destId="{2CA2327A-5D2E-45D2-A46D-77B607AB6344}" srcOrd="1" destOrd="0" parTransId="{1F55190D-CA82-4EBE-B5B4-E2A2AA5406E0}" sibTransId="{E4E5597C-945B-4E93-8608-E4D76D1D6C21}"/>
    <dgm:cxn modelId="{55014B3A-5EE5-4BDD-A0B7-D6B3454CD305}" srcId="{D4336BFB-4F58-4BDB-A470-504BDC7777F2}" destId="{8956D45A-5F68-4EA5-8CCB-713568BED411}" srcOrd="0" destOrd="0" parTransId="{0B8DEF8C-9475-4369-B521-748A764C19A0}" sibTransId="{95E5403F-1E3C-4CCA-B365-836AD403E0D1}"/>
    <dgm:cxn modelId="{9607A254-D572-4F18-B199-D7F2B797CDA6}" type="presOf" srcId="{E83673A7-2323-4D97-A079-B91704C2FDDB}" destId="{457134EB-BB41-40DA-B30A-1F861F4EAD26}" srcOrd="0" destOrd="0" presId="urn:microsoft.com/office/officeart/2005/8/layout/hProcess9"/>
    <dgm:cxn modelId="{27073AED-986F-404B-9D2F-0F635C7122AB}" type="presOf" srcId="{E7DFDFE9-2CC4-48B8-A7CD-84C912A5EED4}" destId="{96223C4D-983C-4962-BB95-3836443ED45C}" srcOrd="0" destOrd="0" presId="urn:microsoft.com/office/officeart/2005/8/layout/hProcess9"/>
    <dgm:cxn modelId="{03602CD7-C309-4ABF-8BEC-D2A978FF41C9}" srcId="{D4336BFB-4F58-4BDB-A470-504BDC7777F2}" destId="{E83673A7-2323-4D97-A079-B91704C2FDDB}" srcOrd="2" destOrd="0" parTransId="{2AF96872-ABB1-416C-B4B5-C62CB5973D17}" sibTransId="{DBCDAC2B-9350-4B75-97AD-D8BEE9FAAEBE}"/>
    <dgm:cxn modelId="{466B11E1-FF66-48C8-8AB2-DDFA9328A3CD}" type="presOf" srcId="{2CA2327A-5D2E-45D2-A46D-77B607AB6344}" destId="{0286F0D5-72BD-4E4B-B6A2-05EAA6A95043}" srcOrd="0" destOrd="0" presId="urn:microsoft.com/office/officeart/2005/8/layout/hProcess9"/>
    <dgm:cxn modelId="{2729348E-AC9C-4F3D-803F-EA64608D8203}" srcId="{D4336BFB-4F58-4BDB-A470-504BDC7777F2}" destId="{E7DFDFE9-2CC4-48B8-A7CD-84C912A5EED4}" srcOrd="3" destOrd="0" parTransId="{39D8E500-CA95-4CA5-BD51-6FD5CBFAE57F}" sibTransId="{F07B4816-5113-48B6-925C-F8B8C19D4307}"/>
    <dgm:cxn modelId="{28840602-6632-4FDF-92B9-16293FA52FB3}" type="presOf" srcId="{8956D45A-5F68-4EA5-8CCB-713568BED411}" destId="{5BF53C06-74AD-478E-9BAC-65D3E41B4D3C}" srcOrd="0" destOrd="0" presId="urn:microsoft.com/office/officeart/2005/8/layout/hProcess9"/>
    <dgm:cxn modelId="{6A7704CD-0FB2-4B33-8456-1B7E7E94F003}" type="presOf" srcId="{D4336BFB-4F58-4BDB-A470-504BDC7777F2}" destId="{0E4BCF26-10FD-4EEB-B4AE-5796EEC6734D}" srcOrd="0" destOrd="0" presId="urn:microsoft.com/office/officeart/2005/8/layout/hProcess9"/>
    <dgm:cxn modelId="{18D13219-86B9-4B21-BBAD-1238C144013E}" type="presParOf" srcId="{0E4BCF26-10FD-4EEB-B4AE-5796EEC6734D}" destId="{D03BA74B-086E-4C57-9B62-3F492F8F6600}" srcOrd="0" destOrd="0" presId="urn:microsoft.com/office/officeart/2005/8/layout/hProcess9"/>
    <dgm:cxn modelId="{14D2E7C7-7568-49DE-B606-C1620BB00203}" type="presParOf" srcId="{0E4BCF26-10FD-4EEB-B4AE-5796EEC6734D}" destId="{F6A2CF8B-70C4-4E37-9632-B130D7559297}" srcOrd="1" destOrd="0" presId="urn:microsoft.com/office/officeart/2005/8/layout/hProcess9"/>
    <dgm:cxn modelId="{73EBFAD5-F7F2-4B9E-A3D4-55DB23717901}" type="presParOf" srcId="{F6A2CF8B-70C4-4E37-9632-B130D7559297}" destId="{5BF53C06-74AD-478E-9BAC-65D3E41B4D3C}" srcOrd="0" destOrd="0" presId="urn:microsoft.com/office/officeart/2005/8/layout/hProcess9"/>
    <dgm:cxn modelId="{C24323F4-1729-4D32-8D87-D31E2D70177D}" type="presParOf" srcId="{F6A2CF8B-70C4-4E37-9632-B130D7559297}" destId="{B29BE4DF-F772-4A03-AF23-015AF6F418B6}" srcOrd="1" destOrd="0" presId="urn:microsoft.com/office/officeart/2005/8/layout/hProcess9"/>
    <dgm:cxn modelId="{11F432C3-2595-4EB7-AB04-272D073E9054}" type="presParOf" srcId="{F6A2CF8B-70C4-4E37-9632-B130D7559297}" destId="{0286F0D5-72BD-4E4B-B6A2-05EAA6A95043}" srcOrd="2" destOrd="0" presId="urn:microsoft.com/office/officeart/2005/8/layout/hProcess9"/>
    <dgm:cxn modelId="{61337E9F-48B9-4EA6-8113-44D433FDEB25}" type="presParOf" srcId="{F6A2CF8B-70C4-4E37-9632-B130D7559297}" destId="{EB59E4D6-69DA-40A3-B65C-3CD0923DAFBC}" srcOrd="3" destOrd="0" presId="urn:microsoft.com/office/officeart/2005/8/layout/hProcess9"/>
    <dgm:cxn modelId="{DD629F11-9135-4394-B6F4-6A2DB2B864A8}" type="presParOf" srcId="{F6A2CF8B-70C4-4E37-9632-B130D7559297}" destId="{457134EB-BB41-40DA-B30A-1F861F4EAD26}" srcOrd="4" destOrd="0" presId="urn:microsoft.com/office/officeart/2005/8/layout/hProcess9"/>
    <dgm:cxn modelId="{74406B8E-6D48-4674-82D5-670B2B7C49C9}" type="presParOf" srcId="{F6A2CF8B-70C4-4E37-9632-B130D7559297}" destId="{D96367F3-A1AD-47C6-BDF0-134C5B107453}" srcOrd="5" destOrd="0" presId="urn:microsoft.com/office/officeart/2005/8/layout/hProcess9"/>
    <dgm:cxn modelId="{A1A180B4-D723-4414-BE94-364E795144AC}" type="presParOf" srcId="{F6A2CF8B-70C4-4E37-9632-B130D7559297}" destId="{96223C4D-983C-4962-BB95-3836443ED45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>
        <a:solidFill>
          <a:srgbClr val="0070C0"/>
        </a:solidFill>
      </dgm:spPr>
      <dgm:t>
        <a:bodyPr/>
        <a:lstStyle/>
        <a:p>
          <a:pPr algn="l"/>
          <a:r>
            <a:rPr lang="uk-UA" b="1" i="1" noProof="0" dirty="0"/>
            <a:t>По-перше</a:t>
          </a:r>
          <a:r>
            <a:rPr lang="uk-UA" i="1" noProof="0" dirty="0"/>
            <a:t>, змінюють або ж використовують нові основні елементи, з яких виготовляють комп’ютер, — змінюється елементна база комп’ютерів.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pPr algn="just"/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pPr algn="just"/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uk-UA" b="1" i="1" noProof="0" dirty="0">
              <a:solidFill>
                <a:srgbClr val="002060"/>
              </a:solidFill>
            </a:rPr>
            <a:t>По-друге</a:t>
          </a:r>
          <a:r>
            <a:rPr lang="uk-UA" i="1" noProof="0" dirty="0">
              <a:solidFill>
                <a:srgbClr val="002060"/>
              </a:solidFill>
            </a:rPr>
            <a:t>, змінюється програмне забезпечення.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pPr algn="just"/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pPr algn="just"/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2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2"/>
      <dgm:spPr/>
    </dgm:pt>
    <dgm:pt modelId="{79FA0555-FEE1-4173-AD86-0A4FAA4240E0}" type="pres">
      <dgm:prSet presAssocID="{BD77BD33-EC30-46AC-BD24-401E734F8176}" presName="dstNode" presStyleLbl="node1" presStyleIdx="0" presStyleCnt="2"/>
      <dgm:spPr/>
    </dgm:pt>
    <dgm:pt modelId="{EE2EA9E0-CBE5-43E4-BB02-325D168626A4}" type="pres">
      <dgm:prSet presAssocID="{D44B0D79-7F04-44B9-9C7C-CD28C17613D0}" presName="text_1" presStyleLbl="node1" presStyleIdx="0" presStyleCnt="2" custScaleY="160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2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</dgm:pt>
    <dgm:pt modelId="{AD2F74AD-5B6A-4346-8349-090AC68FEE9A}" type="pres">
      <dgm:prSet presAssocID="{1B81C372-925C-46FC-96B1-2F1AAF94556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2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rgbClr val="FFFF00"/>
          </a:solidFill>
        </a:ln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9114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noProof="0" dirty="0"/>
            <a:t>Пригадайте:</a:t>
          </a:r>
        </a:p>
      </dsp:txBody>
      <dsp:txXfrm>
        <a:off x="44492" y="44492"/>
        <a:ext cx="11961157" cy="822446"/>
      </dsp:txXfrm>
    </dsp:sp>
    <dsp:sp modelId="{025CB6B8-CA2B-431B-8414-06FEB88A9357}">
      <dsp:nvSpPr>
        <dsp:cNvPr id="0" name=""/>
        <dsp:cNvSpPr/>
      </dsp:nvSpPr>
      <dsp:spPr>
        <a:xfrm>
          <a:off x="0" y="937922"/>
          <a:ext cx="12050141" cy="145521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/>
            <a:t>як у давнину люди здійснювали обчислення, обмінювались інформацією чи зберігали її;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/>
            <a:t>які є види сучасних персональних комп’ютерів.</a:t>
          </a:r>
        </a:p>
      </dsp:txBody>
      <dsp:txXfrm>
        <a:off x="0" y="937922"/>
        <a:ext cx="12050141" cy="1455210"/>
      </dsp:txXfrm>
    </dsp:sp>
    <dsp:sp modelId="{79A6FD81-FCF4-4CE0-8871-588E983C05B5}">
      <dsp:nvSpPr>
        <dsp:cNvPr id="0" name=""/>
        <dsp:cNvSpPr/>
      </dsp:nvSpPr>
      <dsp:spPr>
        <a:xfrm>
          <a:off x="0" y="2393132"/>
          <a:ext cx="12050141" cy="91143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noProof="0" dirty="0">
              <a:solidFill>
                <a:schemeClr val="bg1"/>
              </a:solidFill>
            </a:rPr>
            <a:t>Ви дізнаєтесь:</a:t>
          </a:r>
          <a:endParaRPr lang="uk-UA" sz="3800" b="1" i="1" kern="1200" noProof="0" dirty="0"/>
        </a:p>
      </dsp:txBody>
      <dsp:txXfrm>
        <a:off x="44492" y="2437624"/>
        <a:ext cx="11961157" cy="822446"/>
      </dsp:txXfrm>
    </dsp:sp>
    <dsp:sp modelId="{FAB089FA-E62B-4CA2-81E6-4269C82BD344}">
      <dsp:nvSpPr>
        <dsp:cNvPr id="0" name=""/>
        <dsp:cNvSpPr/>
      </dsp:nvSpPr>
      <dsp:spPr>
        <a:xfrm>
          <a:off x="0" y="3304562"/>
          <a:ext cx="12050141" cy="19665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 технічний прогрес вплинув на розвиток комп’ютерної техніки;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якими бувають сучасні комп’ютери;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яку архітектуру мають сучасні комп’ютери.</a:t>
          </a:r>
        </a:p>
      </dsp:txBody>
      <dsp:txXfrm>
        <a:off x="0" y="3304562"/>
        <a:ext cx="12050141" cy="196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BA74B-086E-4C57-9B62-3F492F8F6600}">
      <dsp:nvSpPr>
        <dsp:cNvPr id="0" name=""/>
        <dsp:cNvSpPr/>
      </dsp:nvSpPr>
      <dsp:spPr>
        <a:xfrm>
          <a:off x="870822" y="0"/>
          <a:ext cx="9869323" cy="4513573"/>
        </a:xfrm>
        <a:prstGeom prst="rightArrow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F53C06-74AD-478E-9BAC-65D3E41B4D3C}">
      <dsp:nvSpPr>
        <dsp:cNvPr id="0" name=""/>
        <dsp:cNvSpPr/>
      </dsp:nvSpPr>
      <dsp:spPr>
        <a:xfrm>
          <a:off x="5811" y="1354071"/>
          <a:ext cx="2795023" cy="18054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>
              <a:solidFill>
                <a:srgbClr val="002060"/>
              </a:solidFill>
            </a:rPr>
            <a:t>Ранні пристосування і пристрої для лічби</a:t>
          </a:r>
        </a:p>
      </dsp:txBody>
      <dsp:txXfrm>
        <a:off x="93945" y="1442205"/>
        <a:ext cx="2618755" cy="1629161"/>
      </dsp:txXfrm>
    </dsp:sp>
    <dsp:sp modelId="{0286F0D5-72BD-4E4B-B6A2-05EAA6A95043}">
      <dsp:nvSpPr>
        <dsp:cNvPr id="0" name=""/>
        <dsp:cNvSpPr/>
      </dsp:nvSpPr>
      <dsp:spPr>
        <a:xfrm>
          <a:off x="2940585" y="1354071"/>
          <a:ext cx="2795023" cy="180542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Немеханічні обчислювальні пристрої</a:t>
          </a:r>
        </a:p>
      </dsp:txBody>
      <dsp:txXfrm>
        <a:off x="3028719" y="1442205"/>
        <a:ext cx="2618755" cy="1629161"/>
      </dsp:txXfrm>
    </dsp:sp>
    <dsp:sp modelId="{457134EB-BB41-40DA-B30A-1F861F4EAD26}">
      <dsp:nvSpPr>
        <dsp:cNvPr id="0" name=""/>
        <dsp:cNvSpPr/>
      </dsp:nvSpPr>
      <dsp:spPr>
        <a:xfrm>
          <a:off x="5875360" y="1354071"/>
          <a:ext cx="2795023" cy="180542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Механічні обчислювальні пристрої</a:t>
          </a:r>
        </a:p>
      </dsp:txBody>
      <dsp:txXfrm>
        <a:off x="5963494" y="1442205"/>
        <a:ext cx="2618755" cy="1629161"/>
      </dsp:txXfrm>
    </dsp:sp>
    <dsp:sp modelId="{96223C4D-983C-4962-BB95-3836443ED45C}">
      <dsp:nvSpPr>
        <dsp:cNvPr id="0" name=""/>
        <dsp:cNvSpPr/>
      </dsp:nvSpPr>
      <dsp:spPr>
        <a:xfrm>
          <a:off x="8810134" y="1354071"/>
          <a:ext cx="2795023" cy="1805429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/>
            <a:t>Електронні обчислювальні машини</a:t>
          </a:r>
        </a:p>
      </dsp:txBody>
      <dsp:txXfrm>
        <a:off x="8898268" y="1442205"/>
        <a:ext cx="2618755" cy="162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67104" y="-736098"/>
          <a:ext cx="5720446" cy="57204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780934" y="240901"/>
          <a:ext cx="10662944" cy="194564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332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По-перше</a:t>
          </a:r>
          <a:r>
            <a:rPr lang="uk-UA" sz="3200" i="1" kern="1200" noProof="0" dirty="0"/>
            <a:t>, змінюють або ж використовують нові основні елементи, з яких виготовляють комп’ютер, — змінюється елементна база комп’ютерів. </a:t>
          </a:r>
        </a:p>
      </dsp:txBody>
      <dsp:txXfrm>
        <a:off x="780934" y="240901"/>
        <a:ext cx="10662944" cy="1945646"/>
      </dsp:txXfrm>
    </dsp:sp>
    <dsp:sp modelId="{27878C57-BBF6-4C22-88FA-1C3D4933722D}">
      <dsp:nvSpPr>
        <dsp:cNvPr id="0" name=""/>
        <dsp:cNvSpPr/>
      </dsp:nvSpPr>
      <dsp:spPr>
        <a:xfrm>
          <a:off x="22409" y="455199"/>
          <a:ext cx="1517049" cy="151704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0934" y="2427704"/>
          <a:ext cx="10662944" cy="121363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332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solidFill>
                <a:srgbClr val="002060"/>
              </a:solidFill>
            </a:rPr>
            <a:t>По-друге</a:t>
          </a:r>
          <a:r>
            <a:rPr lang="uk-UA" sz="3200" i="1" kern="1200" noProof="0" dirty="0">
              <a:solidFill>
                <a:srgbClr val="002060"/>
              </a:solidFill>
            </a:rPr>
            <a:t>, змінюється програмне забезпечення. </a:t>
          </a:r>
        </a:p>
      </dsp:txBody>
      <dsp:txXfrm>
        <a:off x="780934" y="2427704"/>
        <a:ext cx="10662944" cy="1213639"/>
      </dsp:txXfrm>
    </dsp:sp>
    <dsp:sp modelId="{E63EBB38-5984-4F74-98F1-254621592311}">
      <dsp:nvSpPr>
        <dsp:cNvPr id="0" name=""/>
        <dsp:cNvSpPr/>
      </dsp:nvSpPr>
      <dsp:spPr>
        <a:xfrm>
          <a:off x="22409" y="2275999"/>
          <a:ext cx="1517049" cy="1517049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63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49130" r="2093" b="8403"/>
          <a:stretch/>
        </p:blipFill>
        <p:spPr>
          <a:xfrm>
            <a:off x="-1" y="0"/>
            <a:ext cx="4847771" cy="314166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.itvpd.org.ua/Muzei_svit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1643" y="1"/>
            <a:ext cx="9558386" cy="26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обчислювальних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комп’ютерних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188" y="6063343"/>
            <a:ext cx="5121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http://m.itvpd.org.ua/Muzei_svitu.html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33" y="2076596"/>
            <a:ext cx="6858181" cy="3674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584" y="2199764"/>
            <a:ext cx="3020787" cy="34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Засоби для обчислень постійно змінювались і пройшли кілька етапів розвитку.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DAEE5A8-C64F-45AA-9CF7-C8B1B3C47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49545"/>
              </p:ext>
            </p:extLst>
          </p:nvPr>
        </p:nvGraphicFramePr>
        <p:xfrm>
          <a:off x="247201" y="2161949"/>
          <a:ext cx="11610969" cy="451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7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3BA74B-086E-4C57-9B62-3F492F8F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03BA74B-086E-4C57-9B62-3F492F8F6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53C06-74AD-478E-9BAC-65D3E41B4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BF53C06-74AD-478E-9BAC-65D3E41B4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86F0D5-72BD-4E4B-B6A2-05EAA6A95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286F0D5-72BD-4E4B-B6A2-05EAA6A95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7134EB-BB41-40DA-B30A-1F861F4EA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57134EB-BB41-40DA-B30A-1F861F4EA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23C4D-983C-4962-BB95-3836443ED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96223C4D-983C-4962-BB95-3836443ED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Обчислювальна техніка поступово стала використовуватися не лише для обчислень, а й для вирішення інших завдань, наприклад, для: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2B64E-13D2-47F3-9563-51DCCA459E90}"/>
              </a:ext>
            </a:extLst>
          </p:cNvPr>
          <p:cNvSpPr txBox="1"/>
          <p:nvPr/>
        </p:nvSpPr>
        <p:spPr>
          <a:xfrm>
            <a:off x="72008" y="2685094"/>
            <a:ext cx="70120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автоматизації різних процесів,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BAE3D-99CA-4EBE-B866-98E112ECA883}"/>
              </a:ext>
            </a:extLst>
          </p:cNvPr>
          <p:cNvSpPr txBox="1"/>
          <p:nvPr/>
        </p:nvSpPr>
        <p:spPr>
          <a:xfrm>
            <a:off x="72008" y="3311650"/>
            <a:ext cx="701208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використання електронних засобів зв’язку,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2AFCD-05EA-4D4A-ABCD-B4F84A803BDA}"/>
              </a:ext>
            </a:extLst>
          </p:cNvPr>
          <p:cNvSpPr txBox="1"/>
          <p:nvPr/>
        </p:nvSpPr>
        <p:spPr>
          <a:xfrm>
            <a:off x="72008" y="4369093"/>
            <a:ext cx="70120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контролю обладнання,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AB14A-C2E4-4501-9FC8-9818FE021124}"/>
              </a:ext>
            </a:extLst>
          </p:cNvPr>
          <p:cNvSpPr txBox="1"/>
          <p:nvPr/>
        </p:nvSpPr>
        <p:spPr>
          <a:xfrm>
            <a:off x="72008" y="4995649"/>
            <a:ext cx="70120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виконання офісних завдань,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C4903-F8F6-4F62-A785-FF23FE5017A7}"/>
              </a:ext>
            </a:extLst>
          </p:cNvPr>
          <p:cNvSpPr txBox="1"/>
          <p:nvPr/>
        </p:nvSpPr>
        <p:spPr>
          <a:xfrm>
            <a:off x="70929" y="5622205"/>
            <a:ext cx="70120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комп’ютерних ігор,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6F575-08D9-42F7-AD5A-CCC3AD502837}"/>
              </a:ext>
            </a:extLst>
          </p:cNvPr>
          <p:cNvSpPr txBox="1"/>
          <p:nvPr/>
        </p:nvSpPr>
        <p:spPr>
          <a:xfrm>
            <a:off x="70929" y="6248761"/>
            <a:ext cx="70120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навчання тощо.</a:t>
            </a:r>
          </a:p>
        </p:txBody>
      </p:sp>
      <p:pic>
        <p:nvPicPr>
          <p:cNvPr id="6146" name="Picture 2" descr="Premium Vector | Programmer coding on laptop computer on work desk table  top view illustration cartoon flat">
            <a:extLst>
              <a:ext uri="{FF2B5EF4-FFF2-40B4-BE49-F238E27FC236}">
                <a16:creationId xmlns:a16="http://schemas.microsoft.com/office/drawing/2014/main" id="{49452C36-CAF1-4460-853C-FF4267BA9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2300"/>
          <a:stretch/>
        </p:blipFill>
        <p:spPr bwMode="auto">
          <a:xfrm>
            <a:off x="7174523" y="2685094"/>
            <a:ext cx="4945469" cy="4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pic>
        <p:nvPicPr>
          <p:cNvPr id="6" name="Picture 4" descr="Vector for free use: IT startup concept">
            <a:extLst>
              <a:ext uri="{FF2B5EF4-FFF2-40B4-BE49-F238E27FC236}">
                <a16:creationId xmlns:a16="http://schemas.microsoft.com/office/drawing/2014/main" id="{1D878D34-9FAC-467F-8A85-A91F16B3D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b="15151"/>
          <a:stretch/>
        </p:blipFill>
        <p:spPr bwMode="auto">
          <a:xfrm>
            <a:off x="5735782" y="1196763"/>
            <a:ext cx="6384210" cy="44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192EC51-5B2E-4D37-9B0B-68491A369938}"/>
              </a:ext>
            </a:extLst>
          </p:cNvPr>
          <p:cNvSpPr/>
          <p:nvPr/>
        </p:nvSpPr>
        <p:spPr>
          <a:xfrm>
            <a:off x="69850" y="1196764"/>
            <a:ext cx="5587372" cy="442853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Кожна галузь, у свою чергу, запровадила додаткові вимоги до комп’ютерного обладнання, яке постійно розвивається відповідно до цих вимог.</a:t>
            </a:r>
          </a:p>
        </p:txBody>
      </p:sp>
    </p:spTree>
    <p:extLst>
      <p:ext uri="{BB962C8B-B14F-4D97-AF65-F5344CB8AC3E}">
        <p14:creationId xmlns:p14="http://schemas.microsoft.com/office/powerpoint/2010/main" val="11238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Удосконалення комп’ютерів постійно відбувається в кількох напрямах.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48974F3-B8C1-4244-A778-F1A35BF8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005989"/>
              </p:ext>
            </p:extLst>
          </p:nvPr>
        </p:nvGraphicFramePr>
        <p:xfrm>
          <a:off x="391882" y="2235196"/>
          <a:ext cx="11466288" cy="42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0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393728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Крім того, вдосконалюються пристрої введення-виведення даних (периферія комп’ютера) та організація і взаємозв’язок його окремих складових.</a:t>
            </a:r>
          </a:p>
        </p:txBody>
      </p:sp>
      <p:pic>
        <p:nvPicPr>
          <p:cNvPr id="7170" name="Picture 2" descr="The Evolution: Computer Input and Output">
            <a:extLst>
              <a:ext uri="{FF2B5EF4-FFF2-40B4-BE49-F238E27FC236}">
                <a16:creationId xmlns:a16="http://schemas.microsoft.com/office/drawing/2014/main" id="{63C1F129-2203-4E7A-992D-70E28F910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/>
          <a:stretch/>
        </p:blipFill>
        <p:spPr bwMode="auto">
          <a:xfrm>
            <a:off x="4084934" y="1196763"/>
            <a:ext cx="8035058" cy="46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69574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 </a:t>
            </a:r>
            <a:r>
              <a:rPr lang="uk-UA" sz="2800" b="1" i="1" dirty="0">
                <a:solidFill>
                  <a:srgbClr val="FFFF00"/>
                </a:solidFill>
              </a:rPr>
              <a:t>1833</a:t>
            </a:r>
            <a:r>
              <a:rPr lang="uk-UA" sz="2800" b="1" i="1" dirty="0">
                <a:solidFill>
                  <a:schemeClr val="bg1"/>
                </a:solidFill>
              </a:rPr>
              <a:t> році англійський математик </a:t>
            </a:r>
            <a:r>
              <a:rPr lang="uk-UA" sz="2800" b="1" i="1" dirty="0">
                <a:solidFill>
                  <a:srgbClr val="FFFF00"/>
                </a:solidFill>
              </a:rPr>
              <a:t>Чарльз </a:t>
            </a:r>
            <a:r>
              <a:rPr lang="uk-UA" sz="2800" b="1" i="1" dirty="0" err="1">
                <a:solidFill>
                  <a:srgbClr val="FFFF00"/>
                </a:solidFill>
              </a:rPr>
              <a:t>Беббідж</a:t>
            </a:r>
            <a:r>
              <a:rPr lang="uk-UA" sz="2800" b="1" i="1" dirty="0">
                <a:solidFill>
                  <a:schemeClr val="bg1"/>
                </a:solidFill>
              </a:rPr>
              <a:t> розробив </a:t>
            </a:r>
            <a:r>
              <a:rPr lang="uk-UA" sz="2800" b="1" i="1" dirty="0">
                <a:solidFill>
                  <a:srgbClr val="FFFF00"/>
                </a:solidFill>
              </a:rPr>
              <a:t>проєкт програмованої обчислювальної машини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2" descr="http://cit.ckipo.edu.ua/wiki/images/9/97/Mashina_Btbidga.jpg">
            <a:extLst>
              <a:ext uri="{FF2B5EF4-FFF2-40B4-BE49-F238E27FC236}">
                <a16:creationId xmlns:a16="http://schemas.microsoft.com/office/drawing/2014/main" id="{D7FAB36C-ACB1-4078-91B9-C85E85694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/>
          <a:stretch/>
        </p:blipFill>
        <p:spPr bwMode="auto">
          <a:xfrm>
            <a:off x="6680199" y="1436914"/>
            <a:ext cx="509703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harlesBabbage.jpg">
            <a:extLst>
              <a:ext uri="{FF2B5EF4-FFF2-40B4-BE49-F238E27FC236}">
                <a16:creationId xmlns:a16="http://schemas.microsoft.com/office/drawing/2014/main" id="{AA03A79E-8636-478B-B00A-99BB71E4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-3056"/>
          <a:stretch/>
        </p:blipFill>
        <p:spPr bwMode="auto">
          <a:xfrm>
            <a:off x="1509491" y="3566526"/>
            <a:ext cx="2496455" cy="29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Опис та програму для </a:t>
            </a:r>
            <a:r>
              <a:rPr lang="uk-UA" sz="2800" b="1" i="1" kern="0" dirty="0">
                <a:solidFill>
                  <a:srgbClr val="FFFF00"/>
                </a:solidFill>
              </a:rPr>
              <a:t>машини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Беббіджа</a:t>
            </a:r>
            <a:r>
              <a:rPr lang="uk-UA" sz="2800" b="1" i="1" dirty="0">
                <a:solidFill>
                  <a:schemeClr val="bg1"/>
                </a:solidFill>
              </a:rPr>
              <a:t> склала його учениця </a:t>
            </a:r>
            <a:r>
              <a:rPr lang="uk-UA" sz="2800" b="1" i="1" dirty="0">
                <a:solidFill>
                  <a:srgbClr val="FFFF00"/>
                </a:solidFill>
              </a:rPr>
              <a:t>Ада </a:t>
            </a:r>
            <a:r>
              <a:rPr lang="uk-UA" sz="2800" b="1" i="1" dirty="0" err="1">
                <a:solidFill>
                  <a:srgbClr val="FFFF00"/>
                </a:solidFill>
              </a:rPr>
              <a:t>Лавлейс</a:t>
            </a:r>
            <a:r>
              <a:rPr lang="uk-UA" sz="2800" b="1" i="1" dirty="0">
                <a:solidFill>
                  <a:schemeClr val="bg1"/>
                </a:solidFill>
              </a:rPr>
              <a:t> — її й вважають першим у світі програмістом. </a:t>
            </a:r>
          </a:p>
        </p:txBody>
      </p:sp>
      <p:pic>
        <p:nvPicPr>
          <p:cNvPr id="6" name="Picture 4" descr="https://i.ytimg.com/vi/NPDsaZkVsFc/maxresdefault.jpg">
            <a:extLst>
              <a:ext uri="{FF2B5EF4-FFF2-40B4-BE49-F238E27FC236}">
                <a16:creationId xmlns:a16="http://schemas.microsoft.com/office/drawing/2014/main" id="{83E1BCC0-53F1-4777-A1B8-6F84EFF75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8828" r="6990" b="29506"/>
          <a:stretch/>
        </p:blipFill>
        <p:spPr bwMode="auto">
          <a:xfrm>
            <a:off x="72008" y="2751910"/>
            <a:ext cx="9015721" cy="36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ontent.answers.com/main/content/img/scitech/HSadalov.jpg">
            <a:extLst>
              <a:ext uri="{FF2B5EF4-FFF2-40B4-BE49-F238E27FC236}">
                <a16:creationId xmlns:a16="http://schemas.microsoft.com/office/drawing/2014/main" id="{1FF86AD7-B161-4D4E-BDE9-9C1867523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5"/>
          <a:stretch/>
        </p:blipFill>
        <p:spPr bwMode="auto">
          <a:xfrm>
            <a:off x="9087729" y="2751909"/>
            <a:ext cx="3024463" cy="38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2FA7AA-D155-4014-AB53-82C72EDC3740}"/>
              </a:ext>
            </a:extLst>
          </p:cNvPr>
          <p:cNvSpPr/>
          <p:nvPr/>
        </p:nvSpPr>
        <p:spPr>
          <a:xfrm>
            <a:off x="69850" y="1196764"/>
            <a:ext cx="5962650" cy="47069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Початком ери комп’ютерів вважають </a:t>
            </a:r>
            <a:r>
              <a:rPr lang="uk-UA" sz="2800" b="1" i="1" dirty="0">
                <a:solidFill>
                  <a:srgbClr val="FFFF00"/>
                </a:solidFill>
              </a:rPr>
              <a:t>1945–1946 рр.</a:t>
            </a:r>
            <a:r>
              <a:rPr lang="uk-UA" sz="2800" b="1" i="1" dirty="0">
                <a:solidFill>
                  <a:schemeClr val="bg1"/>
                </a:solidFill>
              </a:rPr>
              <a:t>, коли американські вчені </a:t>
            </a:r>
            <a:r>
              <a:rPr lang="uk-UA" sz="2800" b="1" i="1" dirty="0">
                <a:solidFill>
                  <a:srgbClr val="FFFF00"/>
                </a:solidFill>
              </a:rPr>
              <a:t>Проспер </a:t>
            </a:r>
            <a:r>
              <a:rPr lang="uk-UA" sz="2800" b="1" i="1" dirty="0" err="1">
                <a:solidFill>
                  <a:srgbClr val="FFFF00"/>
                </a:solidFill>
              </a:rPr>
              <a:t>Еккерт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</a:t>
            </a:r>
            <a:r>
              <a:rPr lang="uk-UA" sz="2800" b="1" i="1" dirty="0">
                <a:solidFill>
                  <a:srgbClr val="FFFF00"/>
                </a:solidFill>
              </a:rPr>
              <a:t>Джон </a:t>
            </a:r>
            <a:r>
              <a:rPr lang="uk-UA" sz="2800" b="1" i="1" dirty="0" err="1">
                <a:solidFill>
                  <a:srgbClr val="FFFF00"/>
                </a:solidFill>
              </a:rPr>
              <a:t>Моучлі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сконструювали в </a:t>
            </a:r>
            <a:r>
              <a:rPr lang="uk-UA" sz="2800" b="1" i="1" dirty="0" err="1">
                <a:solidFill>
                  <a:schemeClr val="bg1"/>
                </a:solidFill>
              </a:rPr>
              <a:t>Пенсильванському</a:t>
            </a:r>
            <a:r>
              <a:rPr lang="uk-UA" sz="2800" b="1" i="1" dirty="0">
                <a:solidFill>
                  <a:schemeClr val="bg1"/>
                </a:solidFill>
              </a:rPr>
              <a:t> університеті (США) першу ЕОМ </a:t>
            </a:r>
            <a:r>
              <a:rPr lang="en-US" sz="2800" b="1" i="1" dirty="0">
                <a:solidFill>
                  <a:srgbClr val="FFFF00"/>
                </a:solidFill>
              </a:rPr>
              <a:t>ENIAC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rgbClr val="FFFF00"/>
                </a:solidFill>
              </a:rPr>
              <a:t>E</a:t>
            </a:r>
            <a:r>
              <a:rPr lang="en-US" sz="2800" b="1" i="1" dirty="0">
                <a:solidFill>
                  <a:schemeClr val="bg1"/>
                </a:solidFill>
              </a:rPr>
              <a:t>lectronic </a:t>
            </a:r>
            <a:r>
              <a:rPr lang="en-US" sz="2800" b="1" i="1" dirty="0">
                <a:solidFill>
                  <a:srgbClr val="FFFF00"/>
                </a:solidFill>
              </a:rPr>
              <a:t>N</a:t>
            </a:r>
            <a:r>
              <a:rPr lang="en-US" sz="2800" b="1" i="1" dirty="0">
                <a:solidFill>
                  <a:schemeClr val="bg1"/>
                </a:solidFill>
              </a:rPr>
              <a:t>umerical </a:t>
            </a:r>
            <a:r>
              <a:rPr lang="en-US" sz="2800" b="1" i="1" dirty="0">
                <a:solidFill>
                  <a:srgbClr val="FFFF00"/>
                </a:solidFill>
              </a:rPr>
              <a:t>I</a:t>
            </a:r>
            <a:r>
              <a:rPr lang="en-US" sz="2800" b="1" i="1" dirty="0">
                <a:solidFill>
                  <a:schemeClr val="bg1"/>
                </a:solidFill>
              </a:rPr>
              <a:t>ntegrator </a:t>
            </a:r>
            <a:r>
              <a:rPr lang="en-US" sz="2800" b="1" i="1" dirty="0">
                <a:solidFill>
                  <a:srgbClr val="FFFF00"/>
                </a:solidFill>
              </a:rPr>
              <a:t>a</a:t>
            </a:r>
            <a:r>
              <a:rPr lang="en-US" sz="2800" b="1" i="1" dirty="0">
                <a:solidFill>
                  <a:schemeClr val="bg1"/>
                </a:solidFill>
              </a:rPr>
              <a:t>nd </a:t>
            </a:r>
            <a:r>
              <a:rPr lang="en-US" sz="2800" b="1" i="1" dirty="0">
                <a:solidFill>
                  <a:srgbClr val="FFFF00"/>
                </a:solidFill>
              </a:rPr>
              <a:t>C</a:t>
            </a:r>
            <a:r>
              <a:rPr lang="en-US" sz="2800" b="1" i="1" dirty="0">
                <a:solidFill>
                  <a:schemeClr val="bg1"/>
                </a:solidFill>
              </a:rPr>
              <a:t>alculator).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Reading the Manual for ENIAC, the World's First Electronic Computer – The  New Stack">
            <a:extLst>
              <a:ext uri="{FF2B5EF4-FFF2-40B4-BE49-F238E27FC236}">
                <a16:creationId xmlns:a16="http://schemas.microsoft.com/office/drawing/2014/main" id="{8CCE776D-2823-4B1E-A258-25B558649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"/>
          <a:stretch/>
        </p:blipFill>
        <p:spPr bwMode="auto">
          <a:xfrm>
            <a:off x="6128767" y="1196764"/>
            <a:ext cx="5991225" cy="47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rgbClr val="FFFF00"/>
                </a:solidFill>
              </a:rPr>
              <a:t>ENIAC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мала: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AD1B286-8204-4147-BED8-D5FF2F8A89D6}"/>
              </a:ext>
            </a:extLst>
          </p:cNvPr>
          <p:cNvSpPr/>
          <p:nvPr/>
        </p:nvSpPr>
        <p:spPr>
          <a:xfrm>
            <a:off x="70929" y="1801825"/>
            <a:ext cx="5972332" cy="11040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>
                <a:solidFill>
                  <a:schemeClr val="bg1"/>
                </a:solidFill>
              </a:rPr>
              <a:t>18 000</a:t>
            </a:r>
            <a:endParaRPr lang="uk-UA" sz="3000" b="1" i="1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dirty="0">
                <a:solidFill>
                  <a:schemeClr val="bg1"/>
                </a:solidFill>
              </a:rPr>
              <a:t>електронних ламп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1A160B8-27C3-4DE0-BB44-0EBF1D8379FE}"/>
              </a:ext>
            </a:extLst>
          </p:cNvPr>
          <p:cNvSpPr/>
          <p:nvPr/>
        </p:nvSpPr>
        <p:spPr>
          <a:xfrm>
            <a:off x="6148741" y="1801825"/>
            <a:ext cx="5972332" cy="11040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dirty="0">
                <a:solidFill>
                  <a:schemeClr val="bg1"/>
                </a:solidFill>
              </a:rPr>
              <a:t>150 000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dirty="0">
                <a:solidFill>
                  <a:schemeClr val="bg1"/>
                </a:solidFill>
              </a:rPr>
              <a:t>електромеханічних реле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9A418-3259-4E27-95AD-A6F2902BF908}"/>
              </a:ext>
            </a:extLst>
          </p:cNvPr>
          <p:cNvSpPr txBox="1"/>
          <p:nvPr/>
        </p:nvSpPr>
        <p:spPr>
          <a:xfrm>
            <a:off x="70929" y="599987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 її потужність становила 150 кВт. </a:t>
            </a:r>
          </a:p>
        </p:txBody>
      </p:sp>
      <p:pic>
        <p:nvPicPr>
          <p:cNvPr id="10" name="Picture 2" descr="https://upload.wikimedia.org/wikipedia/commons/d/dd/Mullard_el84_vacuum_tube.jpg">
            <a:extLst>
              <a:ext uri="{FF2B5EF4-FFF2-40B4-BE49-F238E27FC236}">
                <a16:creationId xmlns:a16="http://schemas.microsoft.com/office/drawing/2014/main" id="{CC7F6828-8731-4CF5-96A1-FB91987B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4" y="2987712"/>
            <a:ext cx="4578022" cy="29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ru.all.biz/img/ru/catalog/middle/1347654.jpeg">
            <a:extLst>
              <a:ext uri="{FF2B5EF4-FFF2-40B4-BE49-F238E27FC236}">
                <a16:creationId xmlns:a16="http://schemas.microsoft.com/office/drawing/2014/main" id="{F915719D-57D8-4133-AF65-2DD34099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71" y="2987712"/>
            <a:ext cx="2920272" cy="29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5645504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Зрозуміло, що ця машина була дуже громіздкою, складною в управлінні — щоб змінити програму, необхідно було перепаювати схему, що була ненадійною в роботі й мала низку інших недоліків. </a:t>
            </a:r>
            <a:r>
              <a:rPr lang="en-US" sz="2600" b="1" i="1" dirty="0">
                <a:solidFill>
                  <a:srgbClr val="FFFF00"/>
                </a:solidFill>
              </a:rPr>
              <a:t>ENIAC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uk-UA" sz="2600" b="1" i="1" dirty="0">
                <a:solidFill>
                  <a:schemeClr val="bg1"/>
                </a:solidFill>
              </a:rPr>
              <a:t>відносять до першого покоління електронних обчислювальних машин (ЕОМ).</a:t>
            </a:r>
          </a:p>
        </p:txBody>
      </p:sp>
      <p:pic>
        <p:nvPicPr>
          <p:cNvPr id="6" name="Picture 7" descr="eniac3">
            <a:extLst>
              <a:ext uri="{FF2B5EF4-FFF2-40B4-BE49-F238E27FC236}">
                <a16:creationId xmlns:a16="http://schemas.microsoft.com/office/drawing/2014/main" id="{D9F131EF-5E69-4353-8789-19F69D676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2"/>
          <a:stretch/>
        </p:blipFill>
        <p:spPr bwMode="auto">
          <a:xfrm>
            <a:off x="5824080" y="1196763"/>
            <a:ext cx="6245672" cy="5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Апаратне забезпечення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комп’ютера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D3EFA6C-7D50-4554-826F-3B230EAE1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72517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5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9" y="1196763"/>
            <a:ext cx="7243192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Під </a:t>
            </a:r>
            <a:r>
              <a:rPr lang="uk-UA" sz="2600" b="1" i="1" dirty="0">
                <a:solidFill>
                  <a:srgbClr val="FFFF00"/>
                </a:solidFill>
              </a:rPr>
              <a:t>поколіннями ЕОМ </a:t>
            </a:r>
            <a:r>
              <a:rPr lang="uk-UA" sz="2600" b="1" i="1" dirty="0">
                <a:solidFill>
                  <a:schemeClr val="bg1"/>
                </a:solidFill>
              </a:rPr>
              <a:t>розуміють усі типи й моделі електронних обчислювальних машин, розроблені конструкторськими колективами, але побудовані на тих само наукових і технічних принципах. Кожне наступне покоління визначається новими електронними елементами, технологія виготовлення яких є принципово іншою, обчислювальними можливостями, швидкодією та іншими властивостями.</a:t>
            </a:r>
          </a:p>
        </p:txBody>
      </p:sp>
      <p:pic>
        <p:nvPicPr>
          <p:cNvPr id="10242" name="Picture 2" descr="ENIAC - самый первый компьютер в мире | PC Life">
            <a:extLst>
              <a:ext uri="{FF2B5EF4-FFF2-40B4-BE49-F238E27FC236}">
                <a16:creationId xmlns:a16="http://schemas.microsoft.com/office/drawing/2014/main" id="{19BE70EF-1A09-41A4-9F0D-E324AA48A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25057"/>
          <a:stretch/>
        </p:blipFill>
        <p:spPr bwMode="auto">
          <a:xfrm>
            <a:off x="7390843" y="1196763"/>
            <a:ext cx="4729148" cy="5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Зазвичай вирізняють </a:t>
            </a:r>
            <a:r>
              <a:rPr lang="uk-UA" sz="2800" b="1" i="1" dirty="0">
                <a:solidFill>
                  <a:srgbClr val="FFFF00"/>
                </a:solidFill>
              </a:rPr>
              <a:t>чотири покоління </a:t>
            </a:r>
            <a:r>
              <a:rPr lang="uk-UA" sz="2800" b="1" i="1" dirty="0">
                <a:solidFill>
                  <a:schemeClr val="bg1"/>
                </a:solidFill>
              </a:rPr>
              <a:t>електронної обчислювальної техніки. 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Швидке розповсюдження комп’ютерів почалося з третього покоління.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153749D9-9701-482B-9C07-F4DDD0165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51418"/>
              </p:ext>
            </p:extLst>
          </p:nvPr>
        </p:nvGraphicFramePr>
        <p:xfrm>
          <a:off x="72008" y="3087510"/>
          <a:ext cx="12050144" cy="3444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95421">
                  <a:extLst>
                    <a:ext uri="{9D8B030D-6E8A-4147-A177-3AD203B41FA5}">
                      <a16:colId xmlns:a16="http://schemas.microsoft.com/office/drawing/2014/main" val="1506745617"/>
                    </a:ext>
                  </a:extLst>
                </a:gridCol>
                <a:gridCol w="2162628">
                  <a:extLst>
                    <a:ext uri="{9D8B030D-6E8A-4147-A177-3AD203B41FA5}">
                      <a16:colId xmlns:a16="http://schemas.microsoft.com/office/drawing/2014/main" val="1432911962"/>
                    </a:ext>
                  </a:extLst>
                </a:gridCol>
                <a:gridCol w="4323024">
                  <a:extLst>
                    <a:ext uri="{9D8B030D-6E8A-4147-A177-3AD203B41FA5}">
                      <a16:colId xmlns:a16="http://schemas.microsoft.com/office/drawing/2014/main" val="161886781"/>
                    </a:ext>
                  </a:extLst>
                </a:gridCol>
                <a:gridCol w="3169071">
                  <a:extLst>
                    <a:ext uri="{9D8B030D-6E8A-4147-A177-3AD203B41FA5}">
                      <a16:colId xmlns:a16="http://schemas.microsoft.com/office/drawing/2014/main" val="2074778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Покоління</a:t>
                      </a:r>
                      <a:r>
                        <a:rPr lang="uk-UA" sz="2800" i="1" baseline="0" dirty="0"/>
                        <a:t> ОЕМ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Роки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Електронні 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Швидкодія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1950-1960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Електровакуумні лампи</a:t>
                      </a:r>
                      <a:r>
                        <a:rPr lang="en-US" sz="2800" i="1" dirty="0"/>
                        <a:t> (ENIAC, MECM)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10-20 тис. </a:t>
                      </a:r>
                      <a:r>
                        <a:rPr lang="uk-UA" sz="2800" i="1" dirty="0" err="1"/>
                        <a:t>оп</a:t>
                      </a:r>
                      <a:r>
                        <a:rPr lang="uk-UA" sz="2800" i="1" dirty="0"/>
                        <a:t>./с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6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ІІ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1960-1965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Транзистори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100-500</a:t>
                      </a:r>
                      <a:r>
                        <a:rPr lang="uk-UA" sz="2800" i="1" baseline="0" dirty="0"/>
                        <a:t> </a:t>
                      </a:r>
                      <a:r>
                        <a:rPr lang="uk-UA" sz="2800" i="1" dirty="0" err="1"/>
                        <a:t>оп</a:t>
                      </a:r>
                      <a:r>
                        <a:rPr lang="uk-UA" sz="2800" i="1" dirty="0"/>
                        <a:t>./с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21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ІІІ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1965-1970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Інтегральні схеми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1 млн. </a:t>
                      </a:r>
                      <a:r>
                        <a:rPr lang="uk-UA" sz="2800" i="1" dirty="0" err="1"/>
                        <a:t>оп</a:t>
                      </a:r>
                      <a:r>
                        <a:rPr lang="uk-UA" sz="2800" i="1" dirty="0"/>
                        <a:t>./с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97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І</a:t>
                      </a:r>
                      <a:r>
                        <a:rPr lang="en-US" sz="2800" i="1" dirty="0"/>
                        <a:t>V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З</a:t>
                      </a:r>
                      <a:r>
                        <a:rPr lang="uk-UA" sz="2800" i="1" baseline="0" dirty="0"/>
                        <a:t> 1970</a:t>
                      </a:r>
                      <a:endParaRPr lang="uk-UA" sz="2800" i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Мікропроцесори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/>
                        <a:t>сотні млн. </a:t>
                      </a:r>
                      <a:r>
                        <a:rPr lang="uk-UA" sz="2800" i="1" dirty="0" err="1"/>
                        <a:t>оп</a:t>
                      </a:r>
                      <a:r>
                        <a:rPr lang="uk-UA" sz="2800" i="1" dirty="0"/>
                        <a:t>./с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30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3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431" y="368097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1AE22FA-E542-4D90-BC12-48CCC538AB90}"/>
              </a:ext>
            </a:extLst>
          </p:cNvPr>
          <p:cNvSpPr/>
          <p:nvPr/>
        </p:nvSpPr>
        <p:spPr>
          <a:xfrm>
            <a:off x="69847" y="1196763"/>
            <a:ext cx="12050141" cy="9736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Мікропроцесори</a:t>
            </a:r>
          </a:p>
        </p:txBody>
      </p:sp>
      <p:pic>
        <p:nvPicPr>
          <p:cNvPr id="9" name="Picture 2" descr="Computer processor isolated on white Royalty Free Vector">
            <a:extLst>
              <a:ext uri="{FF2B5EF4-FFF2-40B4-BE49-F238E27FC236}">
                <a16:creationId xmlns:a16="http://schemas.microsoft.com/office/drawing/2014/main" id="{38A672BB-B171-4C58-ACB9-0112F9FDB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13265" r="3401" b="25842"/>
          <a:stretch/>
        </p:blipFill>
        <p:spPr bwMode="auto">
          <a:xfrm>
            <a:off x="4989946" y="2349653"/>
            <a:ext cx="7130041" cy="36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libr.rv.ua/images/pages/virtual/processor.jpg">
            <a:extLst>
              <a:ext uri="{FF2B5EF4-FFF2-40B4-BE49-F238E27FC236}">
                <a16:creationId xmlns:a16="http://schemas.microsoft.com/office/drawing/2014/main" id="{D6AA5A85-B0AF-4DC0-9EA7-3A8419C3F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69848" y="2278065"/>
            <a:ext cx="4733264" cy="37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pic>
        <p:nvPicPr>
          <p:cNvPr id="6" name="Picture 2" descr="http://lichnosti.net/photos/135/13503785881.jpg">
            <a:extLst>
              <a:ext uri="{FF2B5EF4-FFF2-40B4-BE49-F238E27FC236}">
                <a16:creationId xmlns:a16="http://schemas.microsoft.com/office/drawing/2014/main" id="{7F293DDB-67D2-4315-A5AA-6BE8EF547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 bwMode="auto">
          <a:xfrm>
            <a:off x="7558500" y="1196764"/>
            <a:ext cx="4563651" cy="52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CDBF976-F0C0-4478-9B5B-6CDD79034775}"/>
              </a:ext>
            </a:extLst>
          </p:cNvPr>
          <p:cNvSpPr/>
          <p:nvPr/>
        </p:nvSpPr>
        <p:spPr>
          <a:xfrm>
            <a:off x="69850" y="1196764"/>
            <a:ext cx="7365930" cy="526432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У нашій країні розробки ЕОМ починаються також у</a:t>
            </a:r>
          </a:p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1940-х рр. У 1951 p. в Києві під керівництвом професора</a:t>
            </a:r>
          </a:p>
          <a:p>
            <a:pPr algn="ctr"/>
            <a:r>
              <a:rPr lang="uk-UA" sz="3200" b="1" i="1" dirty="0">
                <a:solidFill>
                  <a:srgbClr val="FFFF00"/>
                </a:solidFill>
              </a:rPr>
              <a:t>С. О. Лебедєва </a:t>
            </a:r>
            <a:r>
              <a:rPr lang="uk-UA" sz="3200" b="1" i="1" dirty="0">
                <a:solidFill>
                  <a:schemeClr val="bg1"/>
                </a:solidFill>
              </a:rPr>
              <a:t>вводиться в експлуатацію ЕОМ, яку назвали </a:t>
            </a:r>
            <a:r>
              <a:rPr lang="uk-UA" sz="3200" b="1" i="1" dirty="0">
                <a:solidFill>
                  <a:srgbClr val="FFFF00"/>
                </a:solidFill>
              </a:rPr>
              <a:t>МЭСМ</a:t>
            </a:r>
            <a:r>
              <a:rPr lang="uk-UA" sz="3200" b="1" i="1" dirty="0">
                <a:solidFill>
                  <a:schemeClr val="bg1"/>
                </a:solidFill>
              </a:rPr>
              <a:t> (російською «</a:t>
            </a:r>
            <a:r>
              <a:rPr lang="uk-UA" sz="3200" b="1" i="1" dirty="0" err="1">
                <a:solidFill>
                  <a:srgbClr val="FFFF00"/>
                </a:solidFill>
              </a:rPr>
              <a:t>М</a:t>
            </a:r>
            <a:r>
              <a:rPr lang="uk-UA" sz="3200" b="1" i="1" dirty="0" err="1">
                <a:solidFill>
                  <a:schemeClr val="bg1"/>
                </a:solidFill>
              </a:rPr>
              <a:t>алая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rgbClr val="FFFF00"/>
                </a:solidFill>
              </a:rPr>
              <a:t>э</a:t>
            </a:r>
            <a:r>
              <a:rPr lang="uk-UA" sz="3200" b="1" i="1" dirty="0" err="1">
                <a:solidFill>
                  <a:schemeClr val="bg1"/>
                </a:solidFill>
              </a:rPr>
              <a:t>лектронно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err="1">
                <a:solidFill>
                  <a:srgbClr val="FFFF00"/>
                </a:solidFill>
              </a:rPr>
              <a:t>с</a:t>
            </a:r>
            <a:r>
              <a:rPr lang="uk-UA" sz="3200" b="1" i="1" dirty="0" err="1">
                <a:solidFill>
                  <a:schemeClr val="bg1"/>
                </a:solidFill>
              </a:rPr>
              <a:t>чётная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>
                <a:solidFill>
                  <a:srgbClr val="FFFF00"/>
                </a:solidFill>
              </a:rPr>
              <a:t>м</a:t>
            </a:r>
            <a:r>
              <a:rPr lang="uk-UA" sz="3200" b="1" i="1" dirty="0">
                <a:solidFill>
                  <a:schemeClr val="bg1"/>
                </a:solidFill>
              </a:rPr>
              <a:t>ашина»). </a:t>
            </a:r>
          </a:p>
        </p:txBody>
      </p:sp>
    </p:spTree>
    <p:extLst>
      <p:ext uri="{BB962C8B-B14F-4D97-AF65-F5344CB8AC3E}">
        <p14:creationId xmlns:p14="http://schemas.microsoft.com/office/powerpoint/2010/main" val="23492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735561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Значний внесок у розвиток вітчизняної комп’ютерної техніки зробив </a:t>
            </a:r>
            <a:r>
              <a:rPr lang="uk-UA" sz="2600" b="1" i="1" dirty="0">
                <a:solidFill>
                  <a:srgbClr val="FFFF00"/>
                </a:solidFill>
              </a:rPr>
              <a:t>Віктор Михайлович Глушков </a:t>
            </a:r>
            <a:r>
              <a:rPr lang="uk-UA" sz="2600" b="1" i="1" dirty="0">
                <a:solidFill>
                  <a:schemeClr val="bg1"/>
                </a:solidFill>
              </a:rPr>
              <a:t>(1923–1982) — фундатор наукової школи кібернетики, ініціатор й організатор реалізації науково-дослідних програм створення проблемно-орієнтованих програмно-технічних комплексів для інформатизації, комп’ютеризації і автоматизації господарської та оборонної діяльності країни, почесний член багатьох іноземних академій.</a:t>
            </a:r>
          </a:p>
        </p:txBody>
      </p:sp>
      <p:pic>
        <p:nvPicPr>
          <p:cNvPr id="6" name="Picture 2" descr="http://specschool22.klasna.com/uploads/editor/1421/71477/news_/images/images11111_1.jpg">
            <a:extLst>
              <a:ext uri="{FF2B5EF4-FFF2-40B4-BE49-F238E27FC236}">
                <a16:creationId xmlns:a16="http://schemas.microsoft.com/office/drawing/2014/main" id="{5A123AED-9D3A-4FD6-9BB7-77C35EB51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1"/>
          <a:stretch/>
        </p:blipFill>
        <p:spPr bwMode="auto">
          <a:xfrm>
            <a:off x="7886839" y="1196763"/>
            <a:ext cx="4233153" cy="5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4493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Починаючи з 1950-х рр., бурхливо розвивається обчислювальна техніка і за кордоном, і в Україні.</a:t>
            </a:r>
          </a:p>
        </p:txBody>
      </p:sp>
      <p:pic>
        <p:nvPicPr>
          <p:cNvPr id="14338" name="Picture 2" descr="Free Vector | Computers evolution cartoon vector concept. vintage old  computing stations, retro system units and monitors, modern desktop pc with  keyboard and mouse illustrations set isolated on white background">
            <a:extLst>
              <a:ext uri="{FF2B5EF4-FFF2-40B4-BE49-F238E27FC236}">
                <a16:creationId xmlns:a16="http://schemas.microsoft.com/office/drawing/2014/main" id="{497CC09E-C48C-4D8B-9E30-67922325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117169"/>
            <a:ext cx="6449373" cy="33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tro gadgets 2x2 isometric design concept with computer evolution ...">
            <a:extLst>
              <a:ext uri="{FF2B5EF4-FFF2-40B4-BE49-F238E27FC236}">
                <a16:creationId xmlns:a16="http://schemas.microsoft.com/office/drawing/2014/main" id="{55DA517F-0623-43BC-B62A-0050BA7C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66" y="1196763"/>
            <a:ext cx="5498725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Комп’ютерна техніка використовується для обчислень й опрацювання інформаційних даних різного типу. </a:t>
            </a:r>
          </a:p>
        </p:txBody>
      </p:sp>
      <p:pic>
        <p:nvPicPr>
          <p:cNvPr id="8" name="Picture 2" descr="Stone age people background Royalty Free Vector Image">
            <a:extLst>
              <a:ext uri="{FF2B5EF4-FFF2-40B4-BE49-F238E27FC236}">
                <a16:creationId xmlns:a16="http://schemas.microsoft.com/office/drawing/2014/main" id="{B8235C9B-C8DA-4722-82C5-34C7120B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2"/>
          <a:stretch/>
        </p:blipFill>
        <p:spPr bwMode="auto">
          <a:xfrm>
            <a:off x="5886660" y="2254002"/>
            <a:ext cx="5969702" cy="41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11B471-EBA4-4FB2-AB7B-7E17FBA5CB7E}"/>
              </a:ext>
            </a:extLst>
          </p:cNvPr>
          <p:cNvSpPr txBox="1"/>
          <p:nvPr/>
        </p:nvSpPr>
        <p:spPr>
          <a:xfrm>
            <a:off x="70929" y="2254002"/>
            <a:ext cx="560639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Першими пристосуваннями для обчислень були, ймовірно: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E68A-99AA-41F3-ABA1-2CED2FF45464}"/>
              </a:ext>
            </a:extLst>
          </p:cNvPr>
          <p:cNvSpPr txBox="1"/>
          <p:nvPr/>
        </p:nvSpPr>
        <p:spPr>
          <a:xfrm>
            <a:off x="512465" y="4176187"/>
            <a:ext cx="516485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зарубки,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ADE9D-091D-4428-91CD-C0DB07454290}"/>
              </a:ext>
            </a:extLst>
          </p:cNvPr>
          <p:cNvSpPr txBox="1"/>
          <p:nvPr/>
        </p:nvSpPr>
        <p:spPr>
          <a:xfrm>
            <a:off x="512465" y="4805710"/>
            <a:ext cx="516485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вузлики,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0E462F-37E7-4937-8B12-843C04277010}"/>
              </a:ext>
            </a:extLst>
          </p:cNvPr>
          <p:cNvSpPr txBox="1"/>
          <p:nvPr/>
        </p:nvSpPr>
        <p:spPr>
          <a:xfrm>
            <a:off x="512465" y="5435233"/>
            <a:ext cx="516485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лічильні палички.</a:t>
            </a:r>
          </a:p>
        </p:txBody>
      </p:sp>
    </p:spTree>
    <p:extLst>
      <p:ext uri="{BB962C8B-B14F-4D97-AF65-F5344CB8AC3E}">
        <p14:creationId xmlns:p14="http://schemas.microsoft.com/office/powerpoint/2010/main" val="36937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Розвиваючись, ці пристосування ставали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 err="1">
                <a:solidFill>
                  <a:schemeClr val="bg1"/>
                </a:solidFill>
              </a:rPr>
              <a:t>складніши</a:t>
            </a:r>
            <a:r>
              <a:rPr lang="en-US" sz="2800" b="1" i="1" dirty="0">
                <a:solidFill>
                  <a:schemeClr val="bg1"/>
                </a:solidFill>
              </a:rPr>
              <a:t>-</a:t>
            </a:r>
            <a:r>
              <a:rPr lang="uk-UA" sz="2800" b="1" i="1" dirty="0">
                <a:solidFill>
                  <a:schemeClr val="bg1"/>
                </a:solidFill>
              </a:rPr>
              <a:t>ми. Поступово з найпростіших пристосувань для лічби народжувалися складніші пристрої: </a:t>
            </a:r>
            <a:r>
              <a:rPr lang="uk-UA" sz="2800" b="1" i="1" dirty="0">
                <a:solidFill>
                  <a:srgbClr val="FFFF00"/>
                </a:solidFill>
              </a:rPr>
              <a:t>абак</a:t>
            </a:r>
            <a:r>
              <a:rPr lang="uk-UA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>
                <a:solidFill>
                  <a:srgbClr val="FFFF00"/>
                </a:solidFill>
              </a:rPr>
              <a:t>рахівниця</a:t>
            </a:r>
            <a:r>
              <a:rPr lang="uk-UA" sz="2800" b="1" i="1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050" name="Picture 2" descr="Счеты - векторные изображения, Счеты картинки | Depositphotos">
            <a:extLst>
              <a:ext uri="{FF2B5EF4-FFF2-40B4-BE49-F238E27FC236}">
                <a16:creationId xmlns:a16="http://schemas.microsoft.com/office/drawing/2014/main" id="{BEF06E2F-C6F6-4205-8CC2-45F60C26B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4260" r="17270" b="6779"/>
          <a:stretch/>
        </p:blipFill>
        <p:spPr bwMode="auto">
          <a:xfrm rot="5400000">
            <a:off x="7254165" y="2444904"/>
            <a:ext cx="3407343" cy="47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бак — Википедия">
            <a:extLst>
              <a:ext uri="{FF2B5EF4-FFF2-40B4-BE49-F238E27FC236}">
                <a16:creationId xmlns:a16="http://schemas.microsoft.com/office/drawing/2014/main" id="{9A25A0E4-CA54-48DC-946B-ABF3A6D1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7" y="2939142"/>
            <a:ext cx="5332200" cy="35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Логарифмічна лінійка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76B4AF-871B-43B1-AA4B-D4CF38D8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68291"/>
            <a:ext cx="12050142" cy="34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Перший відомий ескіз механічного обчислювального пристрою близько 1500 року виконав італійський винахідник, інженер і художник </a:t>
            </a:r>
            <a:r>
              <a:rPr lang="uk-UA" sz="2800" b="1" i="1" dirty="0">
                <a:solidFill>
                  <a:srgbClr val="FFFF00"/>
                </a:solidFill>
              </a:rPr>
              <a:t>Леонардо да Вінчі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4" descr="http://4.bp.blogspot.com/-TmwPBLOnLrg/VjeDQsMHovI/AAAAAAAAACU/iMHOpMQZKtw/s1600/%25D0%25A0%25D0%25B8%25D1%2581%25D1%2583%25D0%25BD%25D0%25BE%25D0%25BA2.png">
            <a:extLst>
              <a:ext uri="{FF2B5EF4-FFF2-40B4-BE49-F238E27FC236}">
                <a16:creationId xmlns:a16="http://schemas.microsoft.com/office/drawing/2014/main" id="{9D8334AC-CD72-4472-80EF-5B63B46F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703051"/>
            <a:ext cx="7580539" cy="38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otal3d.ru/media/2014/07/mona-3d-02.jpg">
            <a:extLst>
              <a:ext uri="{FF2B5EF4-FFF2-40B4-BE49-F238E27FC236}">
                <a16:creationId xmlns:a16="http://schemas.microsoft.com/office/drawing/2014/main" id="{1D3AC205-E896-46D8-A5E8-C81E2785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2" y="2701720"/>
            <a:ext cx="2891064" cy="38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600" b="1" i="1" dirty="0">
                <a:solidFill>
                  <a:schemeClr val="bg1"/>
                </a:solidFill>
              </a:rPr>
              <a:t>Перший відомий діючий пристрій для додавання та віднімання чисел («</a:t>
            </a:r>
            <a:r>
              <a:rPr lang="uk-UA" sz="2600" b="1" i="1" dirty="0" err="1">
                <a:solidFill>
                  <a:srgbClr val="FFFF00"/>
                </a:solidFill>
              </a:rPr>
              <a:t>паскаліну</a:t>
            </a:r>
            <a:r>
              <a:rPr lang="uk-UA" sz="2600" b="1" i="1" dirty="0">
                <a:solidFill>
                  <a:schemeClr val="bg1"/>
                </a:solidFill>
              </a:rPr>
              <a:t>») розробив і виготовив у 1642 році  </a:t>
            </a:r>
            <a:r>
              <a:rPr lang="uk-UA" sz="2600" b="1" i="1" dirty="0" err="1">
                <a:solidFill>
                  <a:srgbClr val="FFFF00"/>
                </a:solidFill>
              </a:rPr>
              <a:t>Блез</a:t>
            </a:r>
            <a:r>
              <a:rPr lang="uk-UA" sz="2600" b="1" i="1" dirty="0">
                <a:solidFill>
                  <a:srgbClr val="FFFF00"/>
                </a:solidFill>
              </a:rPr>
              <a:t> Паскаль </a:t>
            </a:r>
            <a:r>
              <a:rPr lang="uk-UA" sz="2600" b="1" i="1" dirty="0">
                <a:solidFill>
                  <a:schemeClr val="bg1"/>
                </a:solidFill>
              </a:rPr>
              <a:t>— згодом відомий французький учений.</a:t>
            </a:r>
          </a:p>
        </p:txBody>
      </p:sp>
      <p:pic>
        <p:nvPicPr>
          <p:cNvPr id="9" name="Picture 2" descr="http://xbb.uz/files/illustrations/history/paskalina.jpg">
            <a:extLst>
              <a:ext uri="{FF2B5EF4-FFF2-40B4-BE49-F238E27FC236}">
                <a16:creationId xmlns:a16="http://schemas.microsoft.com/office/drawing/2014/main" id="{A89CD081-A7CF-449A-AD77-83C81168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69" y="3428999"/>
            <a:ext cx="5103920" cy="26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conet.ru/media/413/kindeditor/image/201302/20130216211502.gif">
            <a:extLst>
              <a:ext uri="{FF2B5EF4-FFF2-40B4-BE49-F238E27FC236}">
                <a16:creationId xmlns:a16="http://schemas.microsoft.com/office/drawing/2014/main" id="{616EBF0F-C44F-4DC9-A0ED-3B25C16E3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/>
          <a:stretch/>
        </p:blipFill>
        <p:spPr bwMode="auto">
          <a:xfrm>
            <a:off x="855779" y="2651602"/>
            <a:ext cx="2787306" cy="37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Механічний арифмометр</a:t>
            </a:r>
          </a:p>
        </p:txBody>
      </p:sp>
      <p:pic>
        <p:nvPicPr>
          <p:cNvPr id="4100" name="Picture 4" descr="German 1930s Melitta Pinwheel Calculator in Very Good Working Order | eBay  | Mechanical calculator, Calculator, Computer history">
            <a:extLst>
              <a:ext uri="{FF2B5EF4-FFF2-40B4-BE49-F238E27FC236}">
                <a16:creationId xmlns:a16="http://schemas.microsoft.com/office/drawing/2014/main" id="{9D884FF3-183C-4516-BE7C-DA2CBF342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6294" r="11617" b="9295"/>
          <a:stretch/>
        </p:blipFill>
        <p:spPr bwMode="auto">
          <a:xfrm>
            <a:off x="72007" y="2185389"/>
            <a:ext cx="5827786" cy="39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DC4BB5-DFD0-4DAC-951E-A242074C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29" y="2187901"/>
            <a:ext cx="5972680" cy="39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технічний прогрес вплинув на розвиток комп’ютерної техніки?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Електронний комп’ютер</a:t>
            </a:r>
          </a:p>
        </p:txBody>
      </p:sp>
      <p:pic>
        <p:nvPicPr>
          <p:cNvPr id="5124" name="Picture 4" descr="Culture News: Movies, TV, Streaming Shows, Game Reviews | WIRED">
            <a:extLst>
              <a:ext uri="{FF2B5EF4-FFF2-40B4-BE49-F238E27FC236}">
                <a16:creationId xmlns:a16="http://schemas.microsoft.com/office/drawing/2014/main" id="{65114498-C940-46B5-A6A7-AAA860EDB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6944" r="22363" b="9743"/>
          <a:stretch/>
        </p:blipFill>
        <p:spPr bwMode="auto">
          <a:xfrm>
            <a:off x="72008" y="1964325"/>
            <a:ext cx="5705796" cy="45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Яким був перший персональний комп'ютер - Новини STVF">
            <a:extLst>
              <a:ext uri="{FF2B5EF4-FFF2-40B4-BE49-F238E27FC236}">
                <a16:creationId xmlns:a16="http://schemas.microsoft.com/office/drawing/2014/main" id="{56861831-C9EB-4DD4-824F-C4BAE5731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/>
          <a:stretch/>
        </p:blipFill>
        <p:spPr bwMode="auto">
          <a:xfrm>
            <a:off x="5955227" y="1964325"/>
            <a:ext cx="6164765" cy="45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863</Words>
  <Application>Microsoft Office PowerPoint</Application>
  <PresentationFormat>Широкоэкранный</PresentationFormat>
  <Paragraphs>101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Апаратне забезпечення комп’ютера 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  <vt:lpstr>Як технічний прогрес вплинув на розвиток комп’ютерної техніки?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КОМП_18</cp:lastModifiedBy>
  <cp:revision>184</cp:revision>
  <dcterms:created xsi:type="dcterms:W3CDTF">2016-06-06T19:48:43Z</dcterms:created>
  <dcterms:modified xsi:type="dcterms:W3CDTF">2022-01-18T00:00:01Z</dcterms:modified>
</cp:coreProperties>
</file>